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1" r:id="rId3"/>
    <p:sldId id="267" r:id="rId4"/>
    <p:sldId id="265" r:id="rId5"/>
    <p:sldId id="264" r:id="rId6"/>
    <p:sldId id="268" r:id="rId7"/>
    <p:sldId id="263" r:id="rId8"/>
    <p:sldId id="269" r:id="rId9"/>
    <p:sldId id="257" r:id="rId10"/>
    <p:sldId id="262" r:id="rId11"/>
    <p:sldId id="270" r:id="rId12"/>
    <p:sldId id="260" r:id="rId13"/>
    <p:sldId id="258" r:id="rId14"/>
    <p:sldId id="259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77" autoAdjust="0"/>
    <p:restoredTop sz="94660"/>
  </p:normalViewPr>
  <p:slideViewPr>
    <p:cSldViewPr>
      <p:cViewPr varScale="1">
        <p:scale>
          <a:sx n="104" d="100"/>
          <a:sy n="104" d="100"/>
        </p:scale>
        <p:origin x="-1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862B6-32F7-413E-9D84-BDB3F83BDF9D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C3A5C-B966-4569-99BF-910874C74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91600" cy="6324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       BAHIR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DAR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UNIVERSITY IOT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dirty="0" smtClean="0"/>
              <a:t>       Department of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Computer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Science and Engineering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Course:-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Artificial Intelligence (AI)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Presentation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on Tour and Travel Guide Expert System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                                                            Group </a:t>
            </a:r>
            <a:r>
              <a:rPr lang="en-US" dirty="0" smtClean="0"/>
              <a:t>Members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		       Bekele </a:t>
            </a:r>
            <a:r>
              <a:rPr lang="en-US" dirty="0" smtClean="0"/>
              <a:t>Haile 069/2000</a:t>
            </a:r>
            <a:r>
              <a:rPr lang="en-US" dirty="0" smtClean="0"/>
              <a:t>			     			       Dawit </a:t>
            </a:r>
            <a:r>
              <a:rPr lang="en-US" dirty="0" smtClean="0"/>
              <a:t>Abrha 103/2000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smtClean="0"/>
              <a:t>                      Dawit </a:t>
            </a:r>
            <a:r>
              <a:rPr lang="en-US" dirty="0" smtClean="0"/>
              <a:t>Anegagrie105/2000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   </a:t>
            </a:r>
            <a:endParaRPr lang="en-US" dirty="0"/>
          </a:p>
        </p:txBody>
      </p:sp>
      <p:pic>
        <p:nvPicPr>
          <p:cNvPr id="5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56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functionalities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our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intelligent expert system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will provide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:-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Enabling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user to search for available cities by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name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Helping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guest to know the distance from the central city (Addis Ababa) to that city he/she wants to travel and path clue.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6858000" cy="304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Functionalities expert system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5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6629400" cy="7159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Functionalities expert system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Informing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guest to know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following things:-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-season,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general characteristics of that city and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-public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carnival for that city he/she wants to travel.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Supporting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guest to get information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like:-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-reservation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-contact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information each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available tourist site and where they found in.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010400" cy="6096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Overall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advantage of the system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Times New Roman" pitchFamily="18" charset="0"/>
                <a:ea typeface="+mj-ea"/>
                <a:cs typeface="Times New Roman" pitchFamily="18" charset="0"/>
              </a:rPr>
              <a:t>This tour and travel guide expert system which mainly focus on the removing the problems of the </a:t>
            </a: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tourists or visitors by offering the following things such </a:t>
            </a:r>
            <a:r>
              <a:rPr lang="en-US" sz="2800" dirty="0">
                <a:latin typeface="Times New Roman" pitchFamily="18" charset="0"/>
                <a:ea typeface="+mj-ea"/>
                <a:cs typeface="Times New Roman" pitchFamily="18" charset="0"/>
              </a:rPr>
              <a:t>as:-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providing </a:t>
            </a:r>
            <a:r>
              <a:rPr lang="en-US" sz="2800" dirty="0">
                <a:latin typeface="Times New Roman" pitchFamily="18" charset="0"/>
                <a:ea typeface="+mj-ea"/>
                <a:cs typeface="Times New Roman" pitchFamily="18" charset="0"/>
              </a:rPr>
              <a:t>time saving </a:t>
            </a: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guidance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+mj-ea"/>
                <a:cs typeface="Times New Roman" pitchFamily="18" charset="0"/>
              </a:rPr>
              <a:t>providing cost saving </a:t>
            </a: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guidance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providing </a:t>
            </a:r>
            <a:r>
              <a:rPr lang="en-US" sz="2800" dirty="0">
                <a:latin typeface="Times New Roman" pitchFamily="18" charset="0"/>
                <a:ea typeface="+mj-ea"/>
                <a:cs typeface="Times New Roman" pitchFamily="18" charset="0"/>
              </a:rPr>
              <a:t>reliable information and guidance </a:t>
            </a:r>
            <a:endParaRPr lang="en-US" sz="2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eliminate </a:t>
            </a:r>
            <a:r>
              <a:rPr lang="en-US" sz="2800" dirty="0">
                <a:latin typeface="Times New Roman" pitchFamily="18" charset="0"/>
                <a:ea typeface="+mj-ea"/>
                <a:cs typeface="Times New Roman" pitchFamily="18" charset="0"/>
              </a:rPr>
              <a:t>confusion and </a:t>
            </a: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misguidance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Computerizing </a:t>
            </a:r>
            <a:r>
              <a:rPr lang="en-US" sz="2800" dirty="0">
                <a:latin typeface="Times New Roman" pitchFamily="18" charset="0"/>
                <a:ea typeface="+mj-ea"/>
                <a:cs typeface="Times New Roman" pitchFamily="18" charset="0"/>
              </a:rPr>
              <a:t>travel and tour </a:t>
            </a: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guidance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information </a:t>
            </a:r>
            <a:r>
              <a:rPr lang="en-US" sz="2800" dirty="0">
                <a:latin typeface="Times New Roman" pitchFamily="18" charset="0"/>
                <a:ea typeface="+mj-ea"/>
                <a:cs typeface="Times New Roman" pitchFamily="18" charset="0"/>
              </a:rPr>
              <a:t>scarcity elimination and so many advantages are provided by the system.</a:t>
            </a:r>
          </a:p>
          <a:p>
            <a:endParaRPr lang="en-US" dirty="0"/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4495800" cy="457200"/>
          </a:xfrm>
        </p:spPr>
        <p:txBody>
          <a:bodyPr>
            <a:noAutofit/>
          </a:bodyPr>
          <a:lstStyle/>
          <a:p>
            <a:pPr lvl="0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Use case Diagram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endParaRPr lang="en-US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295400" y="1371600"/>
          <a:ext cx="5105400" cy="4267200"/>
        </p:xfrm>
        <a:graphic>
          <a:graphicData uri="http://schemas.openxmlformats.org/presentationml/2006/ole">
            <p:oleObj spid="_x0000_s1025" name="Visio" r:id="rId3" imgW="5500878" imgH="4368927" progId="Visio.Drawing.11">
              <p:embed/>
            </p:oleObj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57200" y="6096000"/>
            <a:ext cx="4495800" cy="15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1400" dirty="0" smtClean="0"/>
              <a:t>Figure 1. Use case diagram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5791200" cy="960438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System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system contains 5 components which are user menu, inference engine, explanation module, knowledge acquisition unit, and knowledge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447800" y="2667000"/>
            <a:ext cx="5000625" cy="3286125"/>
            <a:chOff x="1080" y="4725"/>
            <a:chExt cx="7875" cy="5175"/>
          </a:xfrm>
        </p:grpSpPr>
        <p:grpSp>
          <p:nvGrpSpPr>
            <p:cNvPr id="18435" name="Group 3"/>
            <p:cNvGrpSpPr>
              <a:grpSpLocks/>
            </p:cNvGrpSpPr>
            <p:nvPr/>
          </p:nvGrpSpPr>
          <p:grpSpPr bwMode="auto">
            <a:xfrm>
              <a:off x="1080" y="5655"/>
              <a:ext cx="7875" cy="4245"/>
              <a:chOff x="1260" y="6390"/>
              <a:chExt cx="7875" cy="4245"/>
            </a:xfrm>
          </p:grpSpPr>
          <p:sp>
            <p:nvSpPr>
              <p:cNvPr id="18436" name="Rectangle 4"/>
              <p:cNvSpPr>
                <a:spLocks noChangeArrowheads="1"/>
              </p:cNvSpPr>
              <p:nvPr/>
            </p:nvSpPr>
            <p:spPr bwMode="auto">
              <a:xfrm>
                <a:off x="4035" y="6390"/>
                <a:ext cx="2100" cy="5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USERS MENU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8437" name="Rectangle 5"/>
              <p:cNvSpPr>
                <a:spLocks noChangeArrowheads="1"/>
              </p:cNvSpPr>
              <p:nvPr/>
            </p:nvSpPr>
            <p:spPr bwMode="auto">
              <a:xfrm>
                <a:off x="1260" y="8070"/>
                <a:ext cx="2085" cy="85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EXPLANATION MODULE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8438" name="Rectangle 6"/>
              <p:cNvSpPr>
                <a:spLocks noChangeArrowheads="1"/>
              </p:cNvSpPr>
              <p:nvPr/>
            </p:nvSpPr>
            <p:spPr bwMode="auto">
              <a:xfrm>
                <a:off x="6525" y="8070"/>
                <a:ext cx="2610" cy="85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KNOWLEDGE ACQUISITION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8439" name="Oval 7"/>
              <p:cNvSpPr>
                <a:spLocks noChangeArrowheads="1"/>
              </p:cNvSpPr>
              <p:nvPr/>
            </p:nvSpPr>
            <p:spPr bwMode="auto">
              <a:xfrm>
                <a:off x="3765" y="7935"/>
                <a:ext cx="2370" cy="109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inference engine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8440" name="Rectangle 8"/>
              <p:cNvSpPr>
                <a:spLocks noChangeArrowheads="1"/>
              </p:cNvSpPr>
              <p:nvPr/>
            </p:nvSpPr>
            <p:spPr bwMode="auto">
              <a:xfrm>
                <a:off x="3060" y="10050"/>
                <a:ext cx="3900" cy="58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knowledge base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cxnSp>
            <p:nvCxnSpPr>
              <p:cNvPr id="18441" name="AutoShape 9"/>
              <p:cNvCxnSpPr>
                <a:cxnSpLocks noChangeShapeType="1"/>
              </p:cNvCxnSpPr>
              <p:nvPr/>
            </p:nvCxnSpPr>
            <p:spPr bwMode="auto">
              <a:xfrm flipH="1">
                <a:off x="6135" y="8925"/>
                <a:ext cx="1065" cy="112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2" name="AutoShape 10"/>
              <p:cNvCxnSpPr>
                <a:cxnSpLocks noChangeShapeType="1"/>
              </p:cNvCxnSpPr>
              <p:nvPr/>
            </p:nvCxnSpPr>
            <p:spPr bwMode="auto">
              <a:xfrm>
                <a:off x="4800" y="9030"/>
                <a:ext cx="15" cy="102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3" name="AutoShape 11"/>
              <p:cNvCxnSpPr>
                <a:cxnSpLocks noChangeShapeType="1"/>
              </p:cNvCxnSpPr>
              <p:nvPr/>
            </p:nvCxnSpPr>
            <p:spPr bwMode="auto">
              <a:xfrm>
                <a:off x="4815" y="6960"/>
                <a:ext cx="0" cy="97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4" name="AutoShape 12"/>
              <p:cNvCxnSpPr>
                <a:cxnSpLocks noChangeShapeType="1"/>
              </p:cNvCxnSpPr>
              <p:nvPr/>
            </p:nvCxnSpPr>
            <p:spPr bwMode="auto">
              <a:xfrm>
                <a:off x="3345" y="8430"/>
                <a:ext cx="4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5" name="AutoShape 13"/>
              <p:cNvCxnSpPr>
                <a:cxnSpLocks noChangeShapeType="1"/>
              </p:cNvCxnSpPr>
              <p:nvPr/>
            </p:nvCxnSpPr>
            <p:spPr bwMode="auto">
              <a:xfrm>
                <a:off x="6135" y="6960"/>
                <a:ext cx="675" cy="111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6" name="AutoShape 14"/>
              <p:cNvCxnSpPr>
                <a:cxnSpLocks noChangeShapeType="1"/>
              </p:cNvCxnSpPr>
              <p:nvPr/>
            </p:nvCxnSpPr>
            <p:spPr bwMode="auto">
              <a:xfrm flipV="1">
                <a:off x="2760" y="6960"/>
                <a:ext cx="1275" cy="111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</p:grp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3855" y="4725"/>
              <a:ext cx="2100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8448" name="AutoShape 16"/>
            <p:cNvCxnSpPr>
              <a:cxnSpLocks noChangeShapeType="1"/>
            </p:cNvCxnSpPr>
            <p:nvPr/>
          </p:nvCxnSpPr>
          <p:spPr bwMode="auto">
            <a:xfrm flipH="1">
              <a:off x="4815" y="5280"/>
              <a:ext cx="15" cy="3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</p:grpSp>
      <p:sp>
        <p:nvSpPr>
          <p:cNvPr id="19" name="Title 1"/>
          <p:cNvSpPr txBox="1">
            <a:spLocks/>
          </p:cNvSpPr>
          <p:nvPr/>
        </p:nvSpPr>
        <p:spPr>
          <a:xfrm>
            <a:off x="762000" y="6477000"/>
            <a:ext cx="4495800" cy="15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1400" dirty="0"/>
              <a:t>Figure 2. Expert system structural overview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4800600" cy="6858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ea typeface="+mn-ea"/>
                <a:cs typeface="Times New Roman" pitchFamily="18" charset="0"/>
              </a:rPr>
              <a:t>Conclusion </a:t>
            </a:r>
            <a:endParaRPr lang="en-US" sz="3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059363"/>
          </a:xfrm>
        </p:spPr>
        <p:txBody>
          <a:bodyPr>
            <a:normAutofit fontScale="92500" lnSpcReduction="10000"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traveler may tourist, or any other visitor. So, this expert system assists those visitors where, and when to travel and it provides other necessary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information to make decision and become scheduled.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expert system fully implement,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hope that it alleviate a lots of works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cultural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tourist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agency.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expert system also, a means of advertising the pretty image of our country.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828800" cy="8683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Outline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Introduction 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Scope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Problem of existing system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Objective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major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functionality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advantage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Architecture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Use case 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Conclusion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Demo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5029200" cy="8683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ea typeface="+mn-ea"/>
                <a:cs typeface="Times New Roman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According to coursework we are intended to development an artificial intelligence agent that can recommends and guide the tourist after the input of specific properties of our country.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expert system managed by the cultural and tourist agency. This project mainly uses the capital city Addis Ababa as a reference point to travel to different parts of the country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2286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4343400" cy="3048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ea typeface="+mn-ea"/>
                <a:cs typeface="Times New Roman" pitchFamily="18" charset="0"/>
              </a:rPr>
              <a:t>Introduction</a:t>
            </a:r>
            <a:endParaRPr lang="en-US" sz="36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403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Our project will mainly deal with tour and travel guidance expert system, it will focus on recommending a tourist or visitors where he/she should go for tour from the tour sites (cities) located in Ethiopia.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intelligent expert system will help the tourists on the first place, tourism bureau simplifying their advertisement and other jobs connected to them.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257800"/>
          </a:xfrm>
        </p:spPr>
        <p:txBody>
          <a:bodyPr>
            <a:normAutofit lnSpcReduction="10000"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system should print out a list of all available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region/cities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list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available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knowledge base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Each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city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defined with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following property:-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Name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istance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Region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Description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- travel Cost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Season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4343400" cy="3048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itchFamily="18" charset="0"/>
                <a:ea typeface="+mn-ea"/>
                <a:cs typeface="Times New Roman" pitchFamily="18" charset="0"/>
              </a:rPr>
              <a:t>Scope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639762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ea typeface="+mn-ea"/>
                <a:cs typeface="Times New Roman" pitchFamily="18" charset="0"/>
              </a:rPr>
              <a:t>Scope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-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Contact information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Travel agency,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Path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tour type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hotels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reservations and 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tour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place categories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menu will be used to choose different operations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special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properties and other more interesting things.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5516563"/>
          </a:xfrm>
        </p:spPr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Here are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problems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existing system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stated below:-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Highly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expensiveness due to many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expenses 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Majority of work is done by manually 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Unscheduled, which means what to visit and where to go not well stated for the tourist  </a:t>
            </a:r>
          </a:p>
          <a:p>
            <a:pPr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52400" y="838200"/>
            <a:ext cx="7010400" cy="3048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itchFamily="18" charset="0"/>
                <a:ea typeface="+mn-ea"/>
                <a:cs typeface="Times New Roman" pitchFamily="18" charset="0"/>
              </a:rPr>
              <a:t> Existing </a:t>
            </a:r>
            <a:r>
              <a:rPr lang="en-US" sz="4000" dirty="0">
                <a:latin typeface="Times New Roman" pitchFamily="18" charset="0"/>
                <a:ea typeface="+mn-ea"/>
                <a:cs typeface="Times New Roman" pitchFamily="18" charset="0"/>
              </a:rPr>
              <a:t>system </a:t>
            </a:r>
            <a:r>
              <a:rPr lang="en-US" sz="4000" dirty="0" smtClean="0">
                <a:latin typeface="Times New Roman" pitchFamily="18" charset="0"/>
                <a:ea typeface="+mn-ea"/>
                <a:cs typeface="Times New Roman" pitchFamily="18" charset="0"/>
              </a:rPr>
              <a:t>visible </a:t>
            </a:r>
            <a:r>
              <a:rPr lang="en-US" sz="4000" dirty="0">
                <a:latin typeface="Times New Roman" pitchFamily="18" charset="0"/>
                <a:ea typeface="+mn-ea"/>
                <a:cs typeface="Times New Roman" pitchFamily="18" charset="0"/>
              </a:rPr>
              <a:t>problems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934200" cy="868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Existing system visible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is no computerized enough information provided for the tourist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Tourists are cannot make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financial arrangements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easily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Tourists are not able to make easy decisions on where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 and what to visit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2362200" cy="381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Objective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906963"/>
          </a:xfrm>
        </p:spPr>
        <p:txBody>
          <a:bodyPr>
            <a:noAutofit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objective of this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expert system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to supply enough information for the tourist or visitor those who travel different parts of our country.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tourist can easily access each region/cities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their specific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properties, like:-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Historic heritage site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traditions and customs Holiday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celebration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Sanctuaries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Parks 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Natural Land Escapes and Museum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My Documents\My Pictures\b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1524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694</Words>
  <Application>Microsoft Office PowerPoint</Application>
  <PresentationFormat>On-screen Show (4:3)</PresentationFormat>
  <Paragraphs>105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Visio</vt:lpstr>
      <vt:lpstr>Slide 1</vt:lpstr>
      <vt:lpstr>Outline </vt:lpstr>
      <vt:lpstr>Introduction</vt:lpstr>
      <vt:lpstr>Introduction</vt:lpstr>
      <vt:lpstr>Scope  </vt:lpstr>
      <vt:lpstr>Scope </vt:lpstr>
      <vt:lpstr> Existing system visible problems  </vt:lpstr>
      <vt:lpstr>Existing system visible problems</vt:lpstr>
      <vt:lpstr>Objective </vt:lpstr>
      <vt:lpstr>Functionalities expert system  </vt:lpstr>
      <vt:lpstr>Functionalities expert system</vt:lpstr>
      <vt:lpstr>The Overall advantage of the system  </vt:lpstr>
      <vt:lpstr>Use case Diagram </vt:lpstr>
      <vt:lpstr>System Architecture</vt:lpstr>
      <vt:lpstr>Conclusion </vt:lpstr>
    </vt:vector>
  </TitlesOfParts>
  <Company>IOT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 </dc:title>
  <dc:creator>Proglab</dc:creator>
  <cp:lastModifiedBy>Proglab</cp:lastModifiedBy>
  <cp:revision>155</cp:revision>
  <dcterms:created xsi:type="dcterms:W3CDTF">2012-01-13T02:25:59Z</dcterms:created>
  <dcterms:modified xsi:type="dcterms:W3CDTF">2012-01-13T16:08:12Z</dcterms:modified>
</cp:coreProperties>
</file>