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8" r:id="rId5"/>
    <p:sldId id="282" r:id="rId6"/>
    <p:sldId id="263" r:id="rId7"/>
    <p:sldId id="264" r:id="rId8"/>
    <p:sldId id="266" r:id="rId9"/>
    <p:sldId id="267" r:id="rId10"/>
    <p:sldId id="274" r:id="rId11"/>
    <p:sldId id="275" r:id="rId12"/>
    <p:sldId id="276" r:id="rId13"/>
    <p:sldId id="277" r:id="rId14"/>
    <p:sldId id="278" r:id="rId15"/>
    <p:sldId id="279" r:id="rId16"/>
    <p:sldId id="270" r:id="rId17"/>
    <p:sldId id="265" r:id="rId18"/>
    <p:sldId id="273" r:id="rId19"/>
    <p:sldId id="280" r:id="rId20"/>
    <p:sldId id="259" r:id="rId21"/>
    <p:sldId id="26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D95FF-BAA0-488F-821A-1841819FB6DB}" type="datetimeFigureOut">
              <a:rPr lang="en-US" smtClean="0"/>
              <a:pPr/>
              <a:t>5/23/2011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9C987-43C0-4165-92A1-F4B2DA699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9C987-43C0-4165-92A1-F4B2DA6996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9C987-43C0-4165-92A1-F4B2DA6996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0267B-B1EC-44EA-8D01-131978BB0E51}" type="slidenum">
              <a:rPr lang="en-US"/>
              <a:pPr/>
              <a:t>11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E8ECDD-114B-4644-83F6-90678942237D}" type="slidenum">
              <a:rPr lang="en-US"/>
              <a:pPr/>
              <a:t>12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AC6CDB-1B79-49BC-89A6-459FF275A044}" type="slidenum">
              <a:rPr lang="en-US"/>
              <a:pPr/>
              <a:t>13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C57329-6DA6-4510-902F-84408110C102}" type="slidenum">
              <a:rPr lang="en-US"/>
              <a:pPr/>
              <a:t>14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422476-4144-4091-AA33-2C3615991CF8}" type="slidenum">
              <a:rPr lang="en-US"/>
              <a:pPr/>
              <a:t>15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9C987-43C0-4165-92A1-F4B2DA6996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9C987-43C0-4165-92A1-F4B2DA6996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37"/>
            <a:fld id="{49143BB2-9FAF-404A-A8AF-885CABB9880C}" type="slidenum">
              <a:rPr lang="en-US" smtClean="0"/>
              <a:pPr defTabSz="914437"/>
              <a:t>18</a:t>
            </a:fld>
            <a:endParaRPr lang="en-US" dirty="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9C987-43C0-4165-92A1-F4B2DA6996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9C987-43C0-4165-92A1-F4B2DA6996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9C987-43C0-4165-92A1-F4B2DA6996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9C987-43C0-4165-92A1-F4B2DA69961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9C987-43C0-4165-92A1-F4B2DA6996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9C987-43C0-4165-92A1-F4B2DA6996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9C987-43C0-4165-92A1-F4B2DA6996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9C987-43C0-4165-92A1-F4B2DA6996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9C987-43C0-4165-92A1-F4B2DA6996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9C987-43C0-4165-92A1-F4B2DA6996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9C987-43C0-4165-92A1-F4B2DA6996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D578-49C4-4F80-96C1-F709533561A4}" type="datetime1">
              <a:rPr lang="en-US" smtClean="0"/>
              <a:pPr/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5CF8-F4FE-4174-8CC4-9C7FAE3E4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0E0E-ACA8-4D76-BFA9-72DC45568138}" type="datetime1">
              <a:rPr lang="en-US" smtClean="0"/>
              <a:pPr/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5CF8-F4FE-4174-8CC4-9C7FAE3E4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FCD0-3E09-4303-8CE3-D27A9513C99D}" type="datetime1">
              <a:rPr lang="en-US" smtClean="0"/>
              <a:pPr/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5CF8-F4FE-4174-8CC4-9C7FAE3E4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21CD-8E6A-410B-9933-8DACBB351C63}" type="datetime1">
              <a:rPr lang="en-US" smtClean="0"/>
              <a:pPr/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5CF8-F4FE-4174-8CC4-9C7FAE3E4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0C6E-0623-4566-9811-0C9FBB10AA91}" type="datetime1">
              <a:rPr lang="en-US" smtClean="0"/>
              <a:pPr/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5CF8-F4FE-4174-8CC4-9C7FAE3E4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B0A3-048E-4A99-BBEE-6920BE5E5B6D}" type="datetime1">
              <a:rPr lang="en-US" smtClean="0"/>
              <a:pPr/>
              <a:t>5/23/2011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5CF8-F4FE-4174-8CC4-9C7FAE3E4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2665-F7CA-43AF-860C-C8C01FE93AB6}" type="datetime1">
              <a:rPr lang="en-US" smtClean="0"/>
              <a:pPr/>
              <a:t>5/23/2011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5CF8-F4FE-4174-8CC4-9C7FAE3E4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597D-338C-4CCA-8697-1BFCC799BBAE}" type="datetime1">
              <a:rPr lang="en-US" smtClean="0"/>
              <a:pPr/>
              <a:t>5/23/2011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5CF8-F4FE-4174-8CC4-9C7FAE3E4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83C7-13B4-45EB-A33A-AC43C243BBB3}" type="datetime1">
              <a:rPr lang="en-US" smtClean="0"/>
              <a:pPr/>
              <a:t>5/23/2011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5CF8-F4FE-4174-8CC4-9C7FAE3E4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8568F-43C1-4229-BB08-BA9D44A17E26}" type="datetime1">
              <a:rPr lang="en-US" smtClean="0"/>
              <a:pPr/>
              <a:t>5/23/2011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5CF8-F4FE-4174-8CC4-9C7FAE3E4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5FCE-CC4B-4857-92EB-F2BB8A3441A0}" type="datetime1">
              <a:rPr lang="en-US" smtClean="0"/>
              <a:pPr/>
              <a:t>5/23/2011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5CF8-F4FE-4174-8CC4-9C7FAE3E4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BD5A5-C991-416D-8151-5B75F3E97DEC}" type="datetime1">
              <a:rPr lang="en-US" smtClean="0"/>
              <a:pPr/>
              <a:t>5/23/2011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45CF8-F4FE-4174-8CC4-9C7FAE3E4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Expert System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5CF8-F4FE-4174-8CC4-9C7FAE3E47D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Characteristics…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 startAt="3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ES reasons over representation of human knowledge.</a:t>
            </a:r>
          </a:p>
          <a:p>
            <a:pPr marL="514350" indent="-514350">
              <a:buAutoNum type="arabicPeriod" startAt="3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ES solves problems of genuine scientific or commercial interest through application of heuristic or approximate methods.</a:t>
            </a:r>
          </a:p>
          <a:p>
            <a:pPr marL="514350" indent="-514350">
              <a:buFont typeface="Arial" pitchFamily="34" charset="0"/>
              <a:buAutoNum type="arabicPeriod" startAt="3"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ES, unlike ‘algorithmic’ methods, are not guaranteed to succeed.</a:t>
            </a:r>
          </a:p>
          <a:p>
            <a:pPr marL="514350" indent="-514350">
              <a:buFont typeface="Arial" pitchFamily="34" charset="0"/>
              <a:buAutoNum type="arabicPeriod" startAt="3"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ES presents solutions in a reasonable time.</a:t>
            </a:r>
          </a:p>
          <a:p>
            <a:pPr marL="514350" indent="-514350">
              <a:buFont typeface="Arial" pitchFamily="34" charset="0"/>
              <a:buAutoNum type="arabicPeriod" startAt="3"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ES provide correct solutions most of the time-equal to or better than accuracy rate expected from a human expert.</a:t>
            </a:r>
          </a:p>
          <a:p>
            <a:pPr marL="514350" indent="-514350">
              <a:buFont typeface="Arial" pitchFamily="34" charset="0"/>
              <a:buAutoNum type="arabicPeriod" startAt="3"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Es follow difficult programs as good as or better than human experts.</a:t>
            </a:r>
          </a:p>
          <a:p>
            <a:pPr marL="514350" indent="-514350">
              <a:buFont typeface="Arial" pitchFamily="34" charset="0"/>
              <a:buAutoNum type="arabicPeriod" startAt="3"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ES posses vast quantities of domain specific knowledge to the minute details.</a:t>
            </a:r>
          </a:p>
          <a:p>
            <a:pPr marL="514350" indent="-514350">
              <a:buFont typeface="Arial" pitchFamily="34" charset="0"/>
              <a:buAutoNum type="arabicPeriod" startAt="3"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ES communicates with users in its own natural language.</a:t>
            </a:r>
          </a:p>
          <a:p>
            <a:pPr marL="514350" indent="-514350">
              <a:buFont typeface="Arial" pitchFamily="34" charset="0"/>
              <a:buAutoNum type="arabicPeriod" startAt="3"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ES provides extensive facilities for symbolic process rather than numeric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5CF8-F4FE-4174-8CC4-9C7FAE3E47D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6200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latin typeface="Times New Roman" pitchFamily="18" charset="0"/>
              </a:rPr>
              <a:t>Advantages of Expert Systems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924800" cy="5410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Increase the  availability of the expert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Increase the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probability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frequency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consistency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making good decisions.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Reduce cost and improve decision making: facilitate real-time, low-cost expert-level decisions by the non-expert. 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Enhance the utilization of most of the available data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Permit objectivity by weighing evidence without bias and without regard for the user’s personal and emotional reactions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Permit dynamism through modularity of structure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Reduce danger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Provides better performance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Multiple expertise: help distribute human expertise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5CF8-F4FE-4174-8CC4-9C7FAE3E47D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620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latin typeface="Times New Roman" pitchFamily="18" charset="0"/>
              </a:rPr>
              <a:t>Advantages …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620000" cy="4449763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Increase reliability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Free up the mind and time of the human expert to enable him or her to concentrate on more creative activities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</a:rPr>
              <a:t>Provides good explanation to the user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</a:rPr>
              <a:t>Fast response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</a:rPr>
              <a:t>Steady, unemotional, and complete responses at all times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</a:rPr>
              <a:t>Intelligent tutor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</a:rPr>
              <a:t>Intelligent database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Encourage investigations into the subtle areas of a problem</a:t>
            </a:r>
          </a:p>
          <a:p>
            <a:pPr eaLnBrk="1" hangingPunct="1"/>
            <a:endParaRPr lang="en-US" sz="2800" dirty="0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5CF8-F4FE-4174-8CC4-9C7FAE3E47D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BF6611A-703F-4156-A992-D663B1FA07AE}" type="slidenum">
              <a:rPr lang="en-US"/>
              <a:pPr/>
              <a:t>13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620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/>
              <a:t>Expert  systems Vs conventional programs </a:t>
            </a: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199" y="1676400"/>
            <a:ext cx="805027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B667111-D871-4B42-ABF7-08A6C11A050C}" type="slidenum">
              <a:rPr lang="en-US"/>
              <a:pPr/>
              <a:t>14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620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/>
              <a:t>Expert  systems Vs conventional programs… </a:t>
            </a: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" y="1676400"/>
            <a:ext cx="862489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AE11CE2-DF83-4582-B3FA-90D34D4AF192}" type="slidenum">
              <a:rPr lang="en-US"/>
              <a:pPr/>
              <a:t>15</a:t>
            </a:fld>
            <a:endParaRPr lang="en-US"/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3"/>
          <a:srcRect l="4854" r="8738" b="24460"/>
          <a:stretch>
            <a:fillRect/>
          </a:stretch>
        </p:blipFill>
        <p:spPr bwMode="auto">
          <a:xfrm>
            <a:off x="762000" y="1600200"/>
            <a:ext cx="775062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b="1" dirty="0" smtClean="0"/>
              <a:t>Expert  systems Vs conventional programs…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Basic components of Expert systems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5" name="Picture 6" descr="figure 1"/>
          <p:cNvPicPr>
            <a:picLocks noChangeAspect="1" noChangeArrowheads="1"/>
          </p:cNvPicPr>
          <p:nvPr/>
        </p:nvPicPr>
        <p:blipFill>
          <a:blip r:embed="rId3"/>
          <a:srcRect t="10075"/>
          <a:stretch>
            <a:fillRect/>
          </a:stretch>
        </p:blipFill>
        <p:spPr>
          <a:xfrm>
            <a:off x="381000" y="1447800"/>
            <a:ext cx="8153400" cy="50292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5CF8-F4FE-4174-8CC4-9C7FAE3E47D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ct val="5000"/>
              </a:spcAft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knowledge base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is the collection of facts and rules which describe all the knowledge about the problem domain</a:t>
            </a:r>
          </a:p>
          <a:p>
            <a:pPr eaLnBrk="1" hangingPunct="1">
              <a:lnSpc>
                <a:spcPct val="90000"/>
              </a:lnSpc>
              <a:spcAft>
                <a:spcPct val="5000"/>
              </a:spcAft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inference engine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is the part of the system that chooses which facts and rules to apply when trying to solve the user’s query</a:t>
            </a:r>
          </a:p>
          <a:p>
            <a:pPr eaLnBrk="1" hangingPunct="1">
              <a:lnSpc>
                <a:spcPct val="90000"/>
              </a:lnSpc>
              <a:spcAft>
                <a:spcPct val="5000"/>
              </a:spcAft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user interface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is the part of the system which takes in the user’s query in a readable form and passes it to the inference engine.  It then displays the results to the user.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 smtClean="0"/>
              <a:t>Components of an Expert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5CF8-F4FE-4174-8CC4-9C7FAE3E47D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latin typeface="Times New Roman" pitchFamily="18" charset="0"/>
              </a:rPr>
              <a:t>Development of an Expert System</a:t>
            </a:r>
          </a:p>
        </p:txBody>
      </p:sp>
      <p:pic>
        <p:nvPicPr>
          <p:cNvPr id="12295" name="Picture 6" descr="fig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5084"/>
          <a:stretch>
            <a:fillRect/>
          </a:stretch>
        </p:blipFill>
        <p:spPr>
          <a:xfrm>
            <a:off x="1066800" y="1828800"/>
            <a:ext cx="7467600" cy="4343400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5CF8-F4FE-4174-8CC4-9C7FAE3E47D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Expert system-applications </a:t>
            </a:r>
            <a:endParaRPr lang="en-US" dirty="0"/>
          </a:p>
        </p:txBody>
      </p:sp>
      <p:pic>
        <p:nvPicPr>
          <p:cNvPr id="8" name="Picture 6" descr="table 1"/>
          <p:cNvPicPr>
            <a:picLocks noChangeAspect="1" noChangeArrowheads="1"/>
          </p:cNvPicPr>
          <p:nvPr/>
        </p:nvPicPr>
        <p:blipFill>
          <a:blip r:embed="rId3"/>
          <a:srcRect l="23777" t="15955" r="5215" b="5898"/>
          <a:stretch>
            <a:fillRect/>
          </a:stretch>
        </p:blipFill>
        <p:spPr>
          <a:xfrm>
            <a:off x="1066800" y="2057400"/>
            <a:ext cx="6629400" cy="4038600"/>
          </a:xfrm>
          <a:prstGeom prst="rect">
            <a:avLst/>
          </a:prstGeom>
          <a:noFill/>
        </p:spPr>
      </p:pic>
      <p:grpSp>
        <p:nvGrpSpPr>
          <p:cNvPr id="22" name="Group 21"/>
          <p:cNvGrpSpPr/>
          <p:nvPr/>
        </p:nvGrpSpPr>
        <p:grpSpPr>
          <a:xfrm>
            <a:off x="1219200" y="1828800"/>
            <a:ext cx="6706394" cy="4421188"/>
            <a:chOff x="989806" y="2133600"/>
            <a:chExt cx="6706394" cy="4421188"/>
          </a:xfrm>
        </p:grpSpPr>
        <p:sp>
          <p:nvSpPr>
            <p:cNvPr id="10" name="Rectangle 9"/>
            <p:cNvSpPr/>
            <p:nvPr/>
          </p:nvSpPr>
          <p:spPr>
            <a:xfrm>
              <a:off x="990600" y="2133600"/>
              <a:ext cx="2057400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Area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14600" y="2133600"/>
              <a:ext cx="5105400" cy="381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Problems addressed</a:t>
              </a:r>
              <a:endParaRPr lang="en-US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>
              <a:off x="-1219200" y="4343400"/>
              <a:ext cx="44196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990600" y="6553200"/>
              <a:ext cx="67056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5448300" y="4305300"/>
              <a:ext cx="4419600" cy="762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304800" y="4343400"/>
              <a:ext cx="44196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5CF8-F4FE-4174-8CC4-9C7FAE3E47D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Expert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Definition (1):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An experts system is a computer program that contains stored knowledge and solves problems in a specified field in much the same way that human expert would.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The knowledge typically comes from a series of conversations between the developer of the expert and one or more experts.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The completed system applies the </a:t>
            </a:r>
            <a:r>
              <a:rPr lang="en-US" dirty="0" err="1" smtClean="0"/>
              <a:t>konwledge</a:t>
            </a:r>
            <a:r>
              <a:rPr lang="en-US" dirty="0" smtClean="0"/>
              <a:t> to problems specified by the user.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5CF8-F4FE-4174-8CC4-9C7FAE3E47D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Limitations of Expert system</a:t>
            </a:r>
            <a:endParaRPr lang="en-US" sz="360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Not widely used or tested</a:t>
            </a:r>
          </a:p>
          <a:p>
            <a:r>
              <a:rPr lang="en-US" sz="2400" dirty="0"/>
              <a:t>Limited to relatively narrow problems</a:t>
            </a:r>
          </a:p>
          <a:p>
            <a:r>
              <a:rPr lang="en-US" sz="2400" dirty="0"/>
              <a:t>Cannot readily deal with “mixed” knowledge</a:t>
            </a:r>
          </a:p>
          <a:p>
            <a:r>
              <a:rPr lang="en-US" sz="2400" dirty="0"/>
              <a:t>Possibility of error</a:t>
            </a:r>
          </a:p>
          <a:p>
            <a:r>
              <a:rPr lang="en-US" sz="2400" dirty="0"/>
              <a:t>Cannot refine own knowledge base</a:t>
            </a:r>
          </a:p>
          <a:p>
            <a:r>
              <a:rPr lang="en-US" sz="2400" dirty="0"/>
              <a:t>Difficult to maintain</a:t>
            </a:r>
          </a:p>
          <a:p>
            <a:r>
              <a:rPr lang="en-US" sz="2400" dirty="0"/>
              <a:t>May have high development costs</a:t>
            </a:r>
          </a:p>
          <a:p>
            <a:r>
              <a:rPr lang="en-US" sz="2400" dirty="0"/>
              <a:t>Raise legal and ethical concerns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5CF8-F4FE-4174-8CC4-9C7FAE3E47D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Who is responsible if the advice is wrong?</a:t>
            </a:r>
          </a:p>
          <a:p>
            <a:pPr lvl="1" eaLnBrk="1" hangingPunct="1"/>
            <a:r>
              <a:rPr lang="en-GB" dirty="0" smtClean="0"/>
              <a:t>The user?</a:t>
            </a:r>
          </a:p>
          <a:p>
            <a:pPr lvl="1" eaLnBrk="1" hangingPunct="1"/>
            <a:r>
              <a:rPr lang="en-GB" dirty="0" smtClean="0"/>
              <a:t>The domain expert?</a:t>
            </a:r>
          </a:p>
          <a:p>
            <a:pPr lvl="1" eaLnBrk="1" hangingPunct="1"/>
            <a:r>
              <a:rPr lang="en-GB" dirty="0" smtClean="0"/>
              <a:t>The knowledge engineer?</a:t>
            </a:r>
          </a:p>
          <a:p>
            <a:pPr lvl="1" eaLnBrk="1" hangingPunct="1"/>
            <a:r>
              <a:rPr lang="en-GB" dirty="0" smtClean="0"/>
              <a:t>The programmer of the expert system shell?</a:t>
            </a:r>
          </a:p>
          <a:p>
            <a:pPr lvl="1" eaLnBrk="1" hangingPunct="1"/>
            <a:r>
              <a:rPr lang="en-GB" dirty="0" smtClean="0"/>
              <a:t>The company selling the software?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eaLnBrk="1" hangingPunct="1"/>
            <a:r>
              <a:rPr lang="en-GB" sz="4000" dirty="0" smtClean="0"/>
              <a:t>Legal and Ethical Issues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5CF8-F4FE-4174-8CC4-9C7FAE3E47D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an Expert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686800" cy="6096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/>
              <a:t>Definition (2):</a:t>
            </a:r>
          </a:p>
          <a:p>
            <a:pPr lvl="1">
              <a:buFont typeface="Wingdings" pitchFamily="2" charset="2"/>
              <a:buChar char="§"/>
            </a:pPr>
            <a:r>
              <a:rPr lang="en-GB" sz="2400" dirty="0" smtClean="0"/>
              <a:t>An expert system is a computer program that is designed to hold the accumulated knowledge of one or more domain experts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A computer program that represents and reasons with knowledge of some specialist subject with a view to solving problems or giving advice.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An expert system is a computer program that simulates the reasoning of a human expert in a certain domain. To do this, it uses a knowledge base containing facts and heuristic and some inference procedure for utilizing its knowledge.</a:t>
            </a:r>
          </a:p>
          <a:p>
            <a:pPr lvl="1">
              <a:buFont typeface="Wingdings" pitchFamily="2" charset="2"/>
              <a:buChar char="§"/>
            </a:pPr>
            <a:r>
              <a:rPr lang="en-GB" sz="2400" dirty="0" smtClean="0"/>
              <a:t>Expert systems are computer programs that attempt to replicate the performance of a human expert on some specialised reasoning task.</a:t>
            </a:r>
          </a:p>
          <a:p>
            <a:pPr lvl="2">
              <a:buFont typeface="Wingdings" pitchFamily="2" charset="2"/>
              <a:buChar char="§"/>
            </a:pPr>
            <a:r>
              <a:rPr lang="en-GB" sz="1800" dirty="0" smtClean="0"/>
              <a:t>Also called </a:t>
            </a:r>
            <a:r>
              <a:rPr lang="en-GB" sz="1800" b="1" dirty="0" smtClean="0"/>
              <a:t>knowledge based systems,</a:t>
            </a:r>
            <a:r>
              <a:rPr lang="en-GB" sz="1800" dirty="0" smtClean="0"/>
              <a:t> they are able to store and manipulate knowledge so that they can help a user to solve a problem or make a decision.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5CF8-F4FE-4174-8CC4-9C7FAE3E47D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an Expert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Char char="q"/>
            </a:pPr>
            <a:r>
              <a:rPr lang="en-GB" dirty="0" smtClean="0"/>
              <a:t> The main features of an expert system are:</a:t>
            </a:r>
          </a:p>
          <a:p>
            <a:pPr marL="400050" lvl="1" indent="0">
              <a:buFont typeface="Wingdings" pitchFamily="2" charset="2"/>
              <a:buChar char="§"/>
            </a:pPr>
            <a:r>
              <a:rPr lang="en-GB" dirty="0" smtClean="0"/>
              <a:t>   It is limited to a specific domain (area of 	expertise)</a:t>
            </a:r>
          </a:p>
          <a:p>
            <a:pPr marL="400050" lvl="1" indent="0">
              <a:buFont typeface="Wingdings" pitchFamily="2" charset="2"/>
              <a:buChar char="§"/>
            </a:pPr>
            <a:r>
              <a:rPr lang="en-GB" dirty="0" smtClean="0"/>
              <a:t>   It is typically rule based</a:t>
            </a:r>
          </a:p>
          <a:p>
            <a:pPr marL="400050" lvl="1" indent="0">
              <a:buFont typeface="Wingdings" pitchFamily="2" charset="2"/>
              <a:buChar char="§"/>
            </a:pPr>
            <a:r>
              <a:rPr lang="en-GB" dirty="0" smtClean="0"/>
              <a:t>   It can reason with uncertain data</a:t>
            </a:r>
          </a:p>
          <a:p>
            <a:pPr marL="400050" lvl="1" indent="0">
              <a:buFont typeface="Wingdings" pitchFamily="2" charset="2"/>
              <a:buChar char="§"/>
            </a:pPr>
            <a:r>
              <a:rPr lang="en-GB" dirty="0" smtClean="0"/>
              <a:t>    It can represent heuristics and uncertain 	information. </a:t>
            </a:r>
          </a:p>
          <a:p>
            <a:pPr marL="400050" lvl="1" indent="0">
              <a:buFont typeface="Wingdings" pitchFamily="2" charset="2"/>
              <a:buChar char="§"/>
            </a:pPr>
            <a:r>
              <a:rPr lang="en-GB" dirty="0" smtClean="0"/>
              <a:t>    It delivers advice</a:t>
            </a:r>
          </a:p>
          <a:p>
            <a:pPr marL="400050" lvl="1" indent="0">
              <a:buFont typeface="Wingdings" pitchFamily="2" charset="2"/>
              <a:buChar char="§"/>
            </a:pPr>
            <a:r>
              <a:rPr lang="en-GB" dirty="0" smtClean="0"/>
              <a:t>    It explains its reasoning and results  to the user.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5CF8-F4FE-4174-8CC4-9C7FAE3E47D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Why we need Expert Systems?</a:t>
            </a:r>
            <a:endParaRPr lang="en-US" sz="36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7380" t="35356" r="13171" b="10768"/>
          <a:stretch>
            <a:fillRect/>
          </a:stretch>
        </p:blipFill>
        <p:spPr bwMode="auto">
          <a:xfrm>
            <a:off x="457200" y="16764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5CF8-F4FE-4174-8CC4-9C7FAE3E47D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Basic concepts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 Some concepts about Expert System (1)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31060" t="31989" r="19484" b="16528"/>
          <a:stretch>
            <a:fillRect/>
          </a:stretch>
        </p:blipFill>
        <p:spPr bwMode="auto">
          <a:xfrm>
            <a:off x="762000" y="1676400"/>
            <a:ext cx="7620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5CF8-F4FE-4174-8CC4-9C7FAE3E47D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Basic concepts…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AngsanaUPC" pitchFamily="18" charset="-34"/>
                <a:cs typeface="AngsanaUPC" pitchFamily="18" charset="-34"/>
              </a:rPr>
              <a:t> Some concepts about Expert System (2)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31059" t="25254" r="20537" b="17503"/>
          <a:stretch>
            <a:fillRect/>
          </a:stretch>
        </p:blipFill>
        <p:spPr bwMode="auto">
          <a:xfrm>
            <a:off x="762000" y="1371600"/>
            <a:ext cx="8077200" cy="532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5CF8-F4FE-4174-8CC4-9C7FAE3E47D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Basic concepts…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Bell MT" pitchFamily="18" charset="0"/>
              </a:rPr>
              <a:t>  </a:t>
            </a: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Some concepts about Expert System (3)</a:t>
            </a:r>
          </a:p>
          <a:p>
            <a:pPr lvl="1">
              <a:buBlip>
                <a:blip r:embed="rId3"/>
              </a:buBlip>
            </a:pPr>
            <a:r>
              <a:rPr lang="en-US" sz="3200" i="1" dirty="0" smtClean="0">
                <a:latin typeface="AngsanaUPC" pitchFamily="18" charset="-34"/>
                <a:cs typeface="AngsanaUPC" pitchFamily="18" charset="-34"/>
              </a:rPr>
              <a:t>Knowledge Engineers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 – the people who build the system</a:t>
            </a:r>
          </a:p>
          <a:p>
            <a:pPr lvl="1">
              <a:buBlip>
                <a:blip r:embed="rId3"/>
              </a:buBlip>
            </a:pPr>
            <a:r>
              <a:rPr lang="en-US" sz="3200" i="1" dirty="0" smtClean="0">
                <a:latin typeface="AngsanaUPC" pitchFamily="18" charset="-34"/>
                <a:cs typeface="AngsanaUPC" pitchFamily="18" charset="-34"/>
              </a:rPr>
              <a:t>Knowledge Representation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 – the symbols used to represent the knowledge</a:t>
            </a:r>
          </a:p>
          <a:p>
            <a:pPr lvl="1">
              <a:buBlip>
                <a:blip r:embed="rId3"/>
              </a:buBlip>
            </a:pPr>
            <a:r>
              <a:rPr lang="en-US" sz="3200" i="1" dirty="0" smtClean="0">
                <a:latin typeface="AngsanaUPC" pitchFamily="18" charset="-34"/>
                <a:cs typeface="AngsanaUPC" pitchFamily="18" charset="-34"/>
              </a:rPr>
              <a:t>Factual Knowledge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 – knowledge of a particular task domain that is widely shared</a:t>
            </a:r>
          </a:p>
          <a:p>
            <a:pPr lvl="1">
              <a:buBlip>
                <a:blip r:embed="rId3"/>
              </a:buBlip>
            </a:pPr>
            <a:r>
              <a:rPr lang="en-US" sz="3200" i="1" dirty="0" smtClean="0">
                <a:latin typeface="AngsanaUPC" pitchFamily="18" charset="-34"/>
                <a:cs typeface="AngsanaUPC" pitchFamily="18" charset="-34"/>
              </a:rPr>
              <a:t>Heuristic Knowledge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 – more judgmental knowledge of performance in a task domain. </a:t>
            </a:r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5CF8-F4FE-4174-8CC4-9C7FAE3E47D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Characteristics of Expert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Domain specificity: ES operates in a micro-world where particular kind of problem solving is required.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Special Programming Languages: declarative languages such as LISP and Prolog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Efficient mix of integer and real variables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Good memory-management procedures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Extensive data-manipulation routines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Incremental compilation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Tagged memory architecture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Optimization of the systems environment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Efficient search procedures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5CF8-F4FE-4174-8CC4-9C7FAE3E47D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889</Words>
  <Application>Microsoft Office PowerPoint</Application>
  <PresentationFormat>On-screen Show (4:3)</PresentationFormat>
  <Paragraphs>141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Expert System</vt:lpstr>
      <vt:lpstr>What is an Expert system?</vt:lpstr>
      <vt:lpstr>What is an Expert system?</vt:lpstr>
      <vt:lpstr>What is an Expert system?</vt:lpstr>
      <vt:lpstr>Why we need Expert Systems?</vt:lpstr>
      <vt:lpstr>Basic concepts</vt:lpstr>
      <vt:lpstr>Basic concepts…</vt:lpstr>
      <vt:lpstr>Basic concepts…</vt:lpstr>
      <vt:lpstr>Characteristics of Expert system</vt:lpstr>
      <vt:lpstr>Characteristics…</vt:lpstr>
      <vt:lpstr>Advantages of Expert Systems</vt:lpstr>
      <vt:lpstr>Advantages …</vt:lpstr>
      <vt:lpstr>Expert  systems Vs conventional programs </vt:lpstr>
      <vt:lpstr>Expert  systems Vs conventional programs… </vt:lpstr>
      <vt:lpstr>Expert  systems Vs conventional programs… </vt:lpstr>
      <vt:lpstr>Basic components of Expert systems</vt:lpstr>
      <vt:lpstr>Components of an Expert System</vt:lpstr>
      <vt:lpstr>Development of an Expert System</vt:lpstr>
      <vt:lpstr>Expert system-applications </vt:lpstr>
      <vt:lpstr>Limitations of Expert system</vt:lpstr>
      <vt:lpstr>Legal and Ethical Issues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Alemu</dc:creator>
  <cp:lastModifiedBy>Toshiba</cp:lastModifiedBy>
  <cp:revision>82</cp:revision>
  <dcterms:created xsi:type="dcterms:W3CDTF">2011-05-24T03:06:08Z</dcterms:created>
  <dcterms:modified xsi:type="dcterms:W3CDTF">2011-05-23T02:44:47Z</dcterms:modified>
</cp:coreProperties>
</file>