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7" r:id="rId2"/>
    <p:sldId id="258" r:id="rId3"/>
    <p:sldId id="261" r:id="rId4"/>
    <p:sldId id="262" r:id="rId5"/>
    <p:sldId id="264" r:id="rId6"/>
    <p:sldId id="309" r:id="rId7"/>
    <p:sldId id="267" r:id="rId8"/>
    <p:sldId id="269" r:id="rId9"/>
    <p:sldId id="270" r:id="rId10"/>
    <p:sldId id="273" r:id="rId11"/>
    <p:sldId id="274" r:id="rId12"/>
    <p:sldId id="276" r:id="rId13"/>
    <p:sldId id="310" r:id="rId14"/>
    <p:sldId id="311" r:id="rId15"/>
    <p:sldId id="312" r:id="rId16"/>
    <p:sldId id="334" r:id="rId17"/>
    <p:sldId id="335" r:id="rId18"/>
    <p:sldId id="279" r:id="rId19"/>
    <p:sldId id="313" r:id="rId20"/>
    <p:sldId id="314" r:id="rId21"/>
    <p:sldId id="315" r:id="rId22"/>
    <p:sldId id="317" r:id="rId23"/>
    <p:sldId id="316" r:id="rId24"/>
    <p:sldId id="320" r:id="rId25"/>
    <p:sldId id="322" r:id="rId26"/>
    <p:sldId id="321" r:id="rId27"/>
    <p:sldId id="324" r:id="rId28"/>
    <p:sldId id="325" r:id="rId29"/>
    <p:sldId id="323" r:id="rId30"/>
    <p:sldId id="326" r:id="rId31"/>
    <p:sldId id="329" r:id="rId32"/>
    <p:sldId id="328" r:id="rId33"/>
    <p:sldId id="330" r:id="rId34"/>
    <p:sldId id="331" r:id="rId35"/>
    <p:sldId id="332" r:id="rId36"/>
    <p:sldId id="307" r:id="rId37"/>
    <p:sldId id="336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746" autoAdjust="0"/>
  </p:normalViewPr>
  <p:slideViewPr>
    <p:cSldViewPr>
      <p:cViewPr varScale="1">
        <p:scale>
          <a:sx n="101" d="100"/>
          <a:sy n="101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6F15C-4B33-4F92-81E6-67EFA8CBDC0F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35523-AC0B-4E8C-A8AF-4C30B9B759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EED636-06D2-4AAB-B86F-002E3669558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A6EA65-A255-4883-AF45-3E29911EF20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 of software-intensive systems sharing a common, managed set of features that satisfy the specific needs of a particular market segment or mission and that are developed from a common set of core assets in a prescribed way.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35523-AC0B-4E8C-A8AF-4C30B9B759E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35523-AC0B-4E8C-A8AF-4C30B9B759E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35523-AC0B-4E8C-A8AF-4C30B9B759E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670F90-8B48-4A48-85D7-0C37B7ACEDD6}" type="datetimeFigureOut">
              <a:rPr lang="en-US" smtClean="0"/>
              <a:pPr/>
              <a:t>5/12/2011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9F140DE-93E3-4A5B-968A-0D942890D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5943600"/>
            <a:ext cx="6400800" cy="685800"/>
          </a:xfrm>
        </p:spPr>
        <p:txBody>
          <a:bodyPr/>
          <a:lstStyle/>
          <a:p>
            <a:pPr algn="r"/>
            <a:r>
              <a:rPr lang="en-US" dirty="0" smtClean="0"/>
              <a:t>By </a:t>
            </a:r>
            <a:r>
              <a:rPr lang="en-US" dirty="0" err="1" smtClean="0"/>
              <a:t>Esubalew</a:t>
            </a:r>
            <a:r>
              <a:rPr lang="en-US" dirty="0" smtClean="0"/>
              <a:t> A.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Chapter 5: </a:t>
            </a:r>
            <a:r>
              <a:rPr b="1" smtClean="0"/>
              <a:t>Designing the Architecture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86800" cy="5638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The following are all modules: system, subsystem, and sub-module. </a:t>
            </a:r>
          </a:p>
          <a:p>
            <a:r>
              <a:rPr lang="en-US" sz="2800" dirty="0" smtClean="0"/>
              <a:t>The decomposition typically starts with the system, which is then decomposed into subsystems, which are further decomposed into sub-modules.</a:t>
            </a:r>
          </a:p>
          <a:p>
            <a:r>
              <a:rPr lang="en-US" sz="2800" dirty="0" smtClean="0"/>
              <a:t>All required inputs for this module should be available (constraints, functional requirements, quality requirements).</a:t>
            </a:r>
          </a:p>
          <a:p>
            <a:r>
              <a:rPr lang="en-US" sz="2800" b="1" dirty="0" smtClean="0"/>
              <a:t>Case Study:</a:t>
            </a:r>
          </a:p>
          <a:p>
            <a:pPr lvl="1">
              <a:lnSpc>
                <a:spcPct val="150000"/>
              </a:lnSpc>
            </a:pPr>
            <a:r>
              <a:rPr lang="en-US" sz="2600" dirty="0" smtClean="0"/>
              <a:t>The garage door opener is the system. </a:t>
            </a:r>
          </a:p>
          <a:p>
            <a:pPr lvl="1">
              <a:lnSpc>
                <a:spcPct val="150000"/>
              </a:lnSpc>
            </a:pPr>
            <a:r>
              <a:rPr lang="en-US" sz="2600" dirty="0" smtClean="0"/>
              <a:t>One constraint at this level is that the opener must interoperate with the home information system.</a:t>
            </a:r>
            <a:endParaRPr lang="en-US" sz="2600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4000" dirty="0" smtClean="0"/>
              <a:t>1. Choose the Modules to Decompose</a:t>
            </a:r>
            <a:endParaRPr lang="en-GB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839200" cy="5943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Architectural drivers are the combination of functional and quality requirements that "shape" the architecture or the particular module under consideration. </a:t>
            </a:r>
          </a:p>
          <a:p>
            <a:r>
              <a:rPr lang="en-US" dirty="0" smtClean="0"/>
              <a:t>The drivers will be found among the top-priority requirements for the module. </a:t>
            </a:r>
          </a:p>
          <a:p>
            <a:r>
              <a:rPr lang="en-US" b="1" i="1" dirty="0" smtClean="0"/>
              <a:t>Case Study: </a:t>
            </a:r>
          </a:p>
          <a:p>
            <a:pPr lvl="1"/>
            <a:r>
              <a:rPr lang="en-US" sz="2600" dirty="0" smtClean="0"/>
              <a:t>Scenarios previously given indicate requirements for: </a:t>
            </a:r>
          </a:p>
          <a:p>
            <a:pPr lvl="2"/>
            <a:r>
              <a:rPr lang="en-US" sz="2400" dirty="0" smtClean="0"/>
              <a:t>real-time performance</a:t>
            </a:r>
          </a:p>
          <a:p>
            <a:pPr lvl="2"/>
            <a:r>
              <a:rPr lang="en-US" sz="2400" dirty="0" smtClean="0"/>
              <a:t>modifiability to support product lines</a:t>
            </a:r>
          </a:p>
          <a:p>
            <a:pPr lvl="2"/>
            <a:r>
              <a:rPr lang="en-US" sz="2400" dirty="0" smtClean="0"/>
              <a:t>online diagnosis</a:t>
            </a:r>
          </a:p>
          <a:p>
            <a:r>
              <a:rPr lang="en-US" dirty="0" smtClean="0"/>
              <a:t>In general, a detailed investigation may be required to determine whether given requirements are really drivers.</a:t>
            </a:r>
          </a:p>
          <a:p>
            <a:r>
              <a:rPr lang="en-US" dirty="0" smtClean="0"/>
              <a:t>We do not treat all requirements as equal - the less important requirements are satisfied within the constraints of the most important.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5334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4000" dirty="0" smtClean="0"/>
              <a:t>2a. Choose the Architectural Drivers</a:t>
            </a:r>
            <a:endParaRPr lang="en-GB" sz="4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15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each quality attribute there are</a:t>
            </a:r>
          </a:p>
          <a:p>
            <a:pPr lvl="1"/>
            <a:r>
              <a:rPr lang="en-US" dirty="0" smtClean="0"/>
              <a:t>Identifiable tactics and styles to implement them</a:t>
            </a:r>
          </a:p>
          <a:p>
            <a:pPr lvl="1"/>
            <a:r>
              <a:rPr lang="en-US" dirty="0" smtClean="0"/>
              <a:t>Each tactic is designed to realize one/more attributes</a:t>
            </a:r>
          </a:p>
          <a:p>
            <a:pPr lvl="1"/>
            <a:r>
              <a:rPr lang="en-US" dirty="0" smtClean="0"/>
              <a:t>The styles in which the tactics are embedded have impact on other attributes</a:t>
            </a:r>
          </a:p>
          <a:p>
            <a:pPr lvl="1"/>
            <a:r>
              <a:rPr lang="en-US" dirty="0" smtClean="0"/>
              <a:t>Balance between qualities needed</a:t>
            </a:r>
          </a:p>
          <a:p>
            <a:r>
              <a:rPr lang="en-US" dirty="0" smtClean="0"/>
              <a:t>Goal of this step is to establish overall style consisting of module types</a:t>
            </a:r>
          </a:p>
          <a:p>
            <a:r>
              <a:rPr lang="en-US" dirty="0" smtClean="0"/>
              <a:t>The pattern satisfies the architectural drivers and is constructed by composing selected tactics. </a:t>
            </a:r>
          </a:p>
          <a:p>
            <a:r>
              <a:rPr lang="en-US" dirty="0" smtClean="0"/>
              <a:t>Two main factors guide tactic selection:</a:t>
            </a:r>
          </a:p>
          <a:p>
            <a:pPr lvl="1"/>
            <a:r>
              <a:rPr lang="en-US" dirty="0" smtClean="0"/>
              <a:t>The drivers</a:t>
            </a:r>
          </a:p>
          <a:p>
            <a:pPr lvl="1"/>
            <a:r>
              <a:rPr lang="en-US" dirty="0" smtClean="0"/>
              <a:t>The side effects that a pattern implementing a tactic has on other qualities.</a:t>
            </a:r>
            <a:endParaRPr lang="en-US" sz="24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4000" dirty="0" smtClean="0"/>
              <a:t>2b. Choose an Architectural Pattern</a:t>
            </a:r>
            <a:endParaRPr lang="en-GB" sz="40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14400"/>
            <a:ext cx="8915400" cy="5791200"/>
          </a:xfrm>
        </p:spPr>
        <p:txBody>
          <a:bodyPr>
            <a:normAutofit lnSpcReduction="10000"/>
          </a:bodyPr>
          <a:lstStyle/>
          <a:p>
            <a:r>
              <a:rPr lang="en-US" sz="2800" b="1" i="1" dirty="0" smtClean="0"/>
              <a:t>Modifiability at design time</a:t>
            </a:r>
          </a:p>
          <a:p>
            <a:pPr lvl="1"/>
            <a:r>
              <a:rPr lang="en-US" sz="2600" dirty="0" smtClean="0"/>
              <a:t>The modifiability tactics are “localize changes,” “prevent the ripple effect,” and “defer binding time.”</a:t>
            </a:r>
          </a:p>
          <a:p>
            <a:pPr lvl="1"/>
            <a:r>
              <a:rPr lang="en-US" sz="2600" dirty="0" smtClean="0"/>
              <a:t>In this case, where we are concerned primarily with changes that will occur during system design, the primary tactic is “localize changes.” </a:t>
            </a:r>
          </a:p>
          <a:p>
            <a:pPr lvl="1"/>
            <a:r>
              <a:rPr lang="en-US" sz="2600" dirty="0" smtClean="0"/>
              <a:t>We choose semantic coherence and information hiding as our tactics and combine them to define </a:t>
            </a:r>
            <a:r>
              <a:rPr lang="en-US" sz="2600" dirty="0" smtClean="0">
                <a:solidFill>
                  <a:srgbClr val="FF0000"/>
                </a:solidFill>
              </a:rPr>
              <a:t>virtual machines </a:t>
            </a:r>
            <a:r>
              <a:rPr lang="en-US" sz="2600" dirty="0" smtClean="0"/>
              <a:t>for the affected areas.</a:t>
            </a:r>
          </a:p>
          <a:p>
            <a:pPr lvl="2"/>
            <a:r>
              <a:rPr lang="en-US" sz="2400" dirty="0" smtClean="0"/>
              <a:t>Separate responsibilities dealing with user interface, communication, sensors, diagnosis</a:t>
            </a:r>
          </a:p>
          <a:p>
            <a:r>
              <a:rPr lang="en-US" sz="2800" b="1" i="1" dirty="0" smtClean="0"/>
              <a:t>Performance</a:t>
            </a:r>
          </a:p>
          <a:p>
            <a:pPr lvl="1">
              <a:lnSpc>
                <a:spcPct val="90000"/>
              </a:lnSpc>
            </a:pPr>
            <a:r>
              <a:rPr lang="en-US" sz="2600" dirty="0" smtClean="0"/>
              <a:t>The performance tactics are “resource demand” and “resource arbitration.”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2b. Choose an Architectural Pattern: case study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839200" cy="5715000"/>
          </a:xfrm>
        </p:spPr>
        <p:txBody>
          <a:bodyPr>
            <a:normAutofit fontScale="92500"/>
          </a:bodyPr>
          <a:lstStyle/>
          <a:p>
            <a:pPr lvl="1">
              <a:lnSpc>
                <a:spcPct val="90000"/>
              </a:lnSpc>
            </a:pPr>
            <a:r>
              <a:rPr lang="en-US" sz="2600" dirty="0" smtClean="0"/>
              <a:t>We choose one example of each: “increase computational efficiency” and “choose scheduling policy.”</a:t>
            </a:r>
          </a:p>
          <a:p>
            <a:pPr lvl="1">
              <a:lnSpc>
                <a:spcPct val="90000"/>
              </a:lnSpc>
            </a:pPr>
            <a:r>
              <a:rPr lang="en-US" sz="2600" dirty="0" smtClean="0"/>
              <a:t>This yields the following tactics:</a:t>
            </a:r>
          </a:p>
          <a:p>
            <a:pPr lvl="2">
              <a:lnSpc>
                <a:spcPct val="90000"/>
              </a:lnSpc>
            </a:pPr>
            <a:r>
              <a:rPr lang="en-US" sz="2400" i="1" dirty="0" smtClean="0"/>
              <a:t>Increase computational efficiency </a:t>
            </a:r>
            <a:r>
              <a:rPr lang="en-US" sz="2000" dirty="0" smtClean="0"/>
              <a:t>– </a:t>
            </a:r>
            <a:r>
              <a:rPr lang="en-US" sz="2400" dirty="0" smtClean="0"/>
              <a:t>The performance-critical computations should be made as efficient as possible.</a:t>
            </a:r>
            <a:endParaRPr lang="en-US" sz="2000" dirty="0" smtClean="0"/>
          </a:p>
          <a:p>
            <a:pPr lvl="2"/>
            <a:r>
              <a:rPr lang="en-US" sz="2400" i="1" dirty="0" smtClean="0"/>
              <a:t>Schedule wisely</a:t>
            </a:r>
            <a:r>
              <a:rPr lang="en-US" sz="2400" dirty="0" smtClean="0"/>
              <a:t> – The performance-critical computations should be scheduled to ensure the achievement of the timing deadline.</a:t>
            </a:r>
            <a:r>
              <a:rPr lang="en-US" sz="2400" i="1" dirty="0" smtClean="0"/>
              <a:t> </a:t>
            </a:r>
          </a:p>
          <a:p>
            <a:pPr lvl="2"/>
            <a:r>
              <a:rPr lang="en-US" sz="2400" i="1" dirty="0" smtClean="0"/>
              <a:t>Semantic coherence</a:t>
            </a:r>
            <a:r>
              <a:rPr lang="en-US" sz="2400" dirty="0" smtClean="0"/>
              <a:t> and </a:t>
            </a:r>
            <a:r>
              <a:rPr lang="en-US" sz="2400" i="1" dirty="0" smtClean="0"/>
              <a:t>information hiding – </a:t>
            </a:r>
            <a:r>
              <a:rPr lang="en-US" sz="2400" dirty="0" smtClean="0"/>
              <a:t>Separate responsibilities dealing with the user interface, communication, and sensors into their own modules. We call these modules </a:t>
            </a:r>
            <a:r>
              <a:rPr lang="en-US" sz="2400" i="1" dirty="0" smtClean="0"/>
              <a:t>virtual machines </a:t>
            </a:r>
            <a:r>
              <a:rPr lang="en-US" sz="2400" dirty="0" smtClean="0"/>
              <a:t>and we expect all three to vary because of the differing products that will be derived from the architecture. Separate the responsibilities associated with diagnosis as well.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152400" y="228600"/>
            <a:ext cx="8610600" cy="5334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2b. Choose an Architectural Pattern: case study…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5486400"/>
            <a:ext cx="9067800" cy="381000"/>
          </a:xfrm>
        </p:spPr>
        <p:txBody>
          <a:bodyPr>
            <a:normAutofit fontScale="77500" lnSpcReduction="20000"/>
          </a:bodyPr>
          <a:lstStyle/>
          <a:p>
            <a:pPr lvl="1">
              <a:buNone/>
            </a:pPr>
            <a:r>
              <a:rPr lang="en-US" b="1" dirty="0" smtClean="0"/>
              <a:t>Architectural pattern that utilizes tactics to achieve garage door drivers</a:t>
            </a:r>
            <a:endParaRPr lang="en-US" i="1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2b. Choose an Architectural Pattern: case study..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838200"/>
            <a:ext cx="8763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04800" y="5934670"/>
            <a:ext cx="861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Shows an architectural pattern derived from the combination of these tactics.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This is not the only pattern that can be derived, but it is a plausible one.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762000"/>
            <a:ext cx="8763000" cy="5943600"/>
          </a:xfrm>
        </p:spPr>
        <p:txBody>
          <a:bodyPr>
            <a:normAutofit fontScale="85000" lnSpcReduction="10000"/>
          </a:bodyPr>
          <a:lstStyle/>
          <a:p>
            <a:r>
              <a:rPr lang="en-US" sz="2800" b="1" i="1" dirty="0" smtClean="0"/>
              <a:t>Case Study: Instantiate modules </a:t>
            </a:r>
          </a:p>
          <a:p>
            <a:pPr lvl="1"/>
            <a:r>
              <a:rPr lang="en-US" sz="2600" dirty="0" smtClean="0"/>
              <a:t>We allocate the responsibility for managing obstacle detection and halting the garage door to the performance-critical section since the functionality has a deadline.</a:t>
            </a:r>
          </a:p>
          <a:p>
            <a:pPr lvl="1"/>
            <a:r>
              <a:rPr lang="en-US" sz="2600" dirty="0" smtClean="0"/>
              <a:t>The management of the normal raising and lowering of the door has no timing deadline so we can treat it as non-performance-critical</a:t>
            </a:r>
          </a:p>
          <a:p>
            <a:pPr lvl="1"/>
            <a:r>
              <a:rPr lang="en-US" sz="2600" dirty="0" smtClean="0"/>
              <a:t>The diagnosis capabilities are also non-performance-critical.</a:t>
            </a:r>
          </a:p>
          <a:p>
            <a:pPr lvl="1"/>
            <a:r>
              <a:rPr lang="en-US" sz="2600" dirty="0" smtClean="0"/>
              <a:t>Thus, the non-performance-critical module becomes instantiated as diagnosis and raising/lowering door modules.</a:t>
            </a:r>
          </a:p>
          <a:p>
            <a:pPr lvl="1"/>
            <a:r>
              <a:rPr lang="en-US" sz="2600" dirty="0" smtClean="0"/>
              <a:t>We also identify several responsibilities of the virtual machine: communication and sensor reading and actuator control.</a:t>
            </a:r>
          </a:p>
          <a:p>
            <a:r>
              <a:rPr lang="en-US" sz="2800" dirty="0" smtClean="0"/>
              <a:t>The result of this step is a plausible decomposition of a module. </a:t>
            </a:r>
          </a:p>
          <a:p>
            <a:r>
              <a:rPr lang="en-US" sz="2800" dirty="0" smtClean="0"/>
              <a:t>The next steps verify how well the decomposition achieves the required functionality</a:t>
            </a:r>
          </a:p>
        </p:txBody>
      </p:sp>
      <p:sp>
        <p:nvSpPr>
          <p:cNvPr id="5" name="Round Diagonal Corner Rectangle 4"/>
          <p:cNvSpPr/>
          <p:nvPr/>
        </p:nvSpPr>
        <p:spPr>
          <a:xfrm>
            <a:off x="381000" y="1524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2c. Instantiate modules and allocate functionality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….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2800" dirty="0" smtClean="0"/>
              <a:t>First-level decomposition of garage door opener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9" y="838200"/>
            <a:ext cx="8706703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8392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i="1" dirty="0" smtClean="0"/>
              <a:t>Allocate functionality</a:t>
            </a:r>
          </a:p>
          <a:p>
            <a:pPr lvl="1"/>
            <a:r>
              <a:rPr lang="en-US" sz="2600" dirty="0" smtClean="0"/>
              <a:t>Apply use cases that pertain to the parent module </a:t>
            </a:r>
          </a:p>
          <a:p>
            <a:pPr lvl="2"/>
            <a:r>
              <a:rPr lang="en-US" sz="2200" dirty="0" smtClean="0"/>
              <a:t>helps the architect gain a better understanding of the distribution of functionality.</a:t>
            </a:r>
          </a:p>
          <a:p>
            <a:pPr lvl="2"/>
            <a:r>
              <a:rPr lang="en-US" sz="2200" dirty="0" smtClean="0"/>
              <a:t>May lead to add/remove child modules to fulfill required functionality</a:t>
            </a:r>
          </a:p>
          <a:p>
            <a:pPr lvl="1"/>
            <a:r>
              <a:rPr lang="en-US" sz="2600" dirty="0" smtClean="0"/>
              <a:t>At the end, every use case of parent module must be </a:t>
            </a:r>
            <a:r>
              <a:rPr lang="en-US" sz="2600" dirty="0" err="1" smtClean="0"/>
              <a:t>representable</a:t>
            </a:r>
            <a:r>
              <a:rPr lang="en-US" sz="2600" dirty="0" smtClean="0"/>
              <a:t> by a sequence of responsibilities within child modules</a:t>
            </a:r>
          </a:p>
          <a:p>
            <a:pPr lvl="1"/>
            <a:r>
              <a:rPr lang="en-US" sz="2600" dirty="0" smtClean="0"/>
              <a:t>Assigning responsibilities to the children in a decomposition leads to the discovery of necessary information</a:t>
            </a:r>
          </a:p>
          <a:p>
            <a:pPr lvl="2"/>
            <a:r>
              <a:rPr lang="en-US" sz="2400" dirty="0" smtClean="0"/>
              <a:t>It creates producer/consumer roles and identifies information</a:t>
            </a:r>
          </a:p>
          <a:p>
            <a:pPr lvl="2"/>
            <a:r>
              <a:rPr lang="en-US" sz="2400" dirty="0" smtClean="0"/>
              <a:t>At this point in the design, it is not important to define how the information is exchanged. </a:t>
            </a:r>
          </a:p>
          <a:p>
            <a:pPr lvl="1"/>
            <a:r>
              <a:rPr lang="en-US" sz="2600" dirty="0" smtClean="0"/>
              <a:t>These steps should be sufficient to gain confidence that the system can deliver the desired functionality. </a:t>
            </a:r>
          </a:p>
          <a:p>
            <a:pPr lvl="2"/>
            <a:r>
              <a:rPr lang="en-US" sz="2400" dirty="0" smtClean="0"/>
              <a:t>To check if the required qualities can be met, we need more than just the responsibilities so far allocated.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304800" y="152400"/>
            <a:ext cx="84582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400" dirty="0" smtClean="0"/>
              <a:t>2c. Instantiate modules and allocate functionality…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Represent architecture with views</a:t>
            </a:r>
          </a:p>
          <a:p>
            <a:pPr lvl="2"/>
            <a:r>
              <a:rPr lang="en-US" dirty="0" smtClean="0"/>
              <a:t>Module decomposition view</a:t>
            </a:r>
          </a:p>
          <a:p>
            <a:pPr lvl="2"/>
            <a:r>
              <a:rPr lang="en-US" dirty="0" smtClean="0"/>
              <a:t>Concurrency view</a:t>
            </a:r>
          </a:p>
          <a:p>
            <a:pPr lvl="2"/>
            <a:r>
              <a:rPr lang="en-US" dirty="0" smtClean="0"/>
              <a:t>Deployment view</a:t>
            </a:r>
          </a:p>
          <a:p>
            <a:r>
              <a:rPr lang="en-US" dirty="0" smtClean="0"/>
              <a:t>Module decomposition view</a:t>
            </a:r>
          </a:p>
          <a:p>
            <a:pPr lvl="1"/>
            <a:r>
              <a:rPr lang="en-US" dirty="0" smtClean="0"/>
              <a:t>Module decomposition view provides containers for holding responsibilities as they are discovered. </a:t>
            </a:r>
          </a:p>
          <a:p>
            <a:pPr lvl="1"/>
            <a:r>
              <a:rPr lang="en-US" dirty="0" smtClean="0"/>
              <a:t>Major data flow relationships among the modules are also identified through this view.</a:t>
            </a:r>
          </a:p>
          <a:p>
            <a:r>
              <a:rPr lang="en-US" dirty="0" smtClean="0"/>
              <a:t>Concurrency view</a:t>
            </a:r>
          </a:p>
          <a:p>
            <a:pPr lvl="1"/>
            <a:r>
              <a:rPr lang="en-US" dirty="0" smtClean="0"/>
              <a:t>Models dynamic aspects</a:t>
            </a:r>
          </a:p>
          <a:p>
            <a:pPr lvl="2"/>
            <a:r>
              <a:rPr lang="en-US" dirty="0" smtClean="0"/>
              <a:t>Parallel activities</a:t>
            </a:r>
          </a:p>
          <a:p>
            <a:pPr lvl="2"/>
            <a:r>
              <a:rPr lang="en-US" dirty="0" smtClean="0"/>
              <a:t>Synchronization</a:t>
            </a:r>
          </a:p>
          <a:p>
            <a:pPr lvl="1"/>
            <a:r>
              <a:rPr lang="en-US" dirty="0" smtClean="0"/>
              <a:t>Identifies</a:t>
            </a:r>
          </a:p>
          <a:p>
            <a:pPr lvl="2"/>
            <a:r>
              <a:rPr lang="en-US" dirty="0" smtClean="0"/>
              <a:t>Resource contention problems</a:t>
            </a:r>
          </a:p>
          <a:p>
            <a:pPr lvl="2"/>
            <a:r>
              <a:rPr lang="en-US" dirty="0" smtClean="0"/>
              <a:t>Possible deadlock situations</a:t>
            </a:r>
          </a:p>
          <a:p>
            <a:pPr lvl="2"/>
            <a:r>
              <a:rPr lang="en-US" dirty="0" smtClean="0"/>
              <a:t>Data consistency issues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Allocate functionality…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763000" cy="5638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3200" dirty="0" smtClean="0"/>
              <a:t>Architecture in the life cycle</a:t>
            </a:r>
          </a:p>
          <a:p>
            <a:pPr>
              <a:lnSpc>
                <a:spcPct val="90000"/>
              </a:lnSpc>
            </a:pPr>
            <a:r>
              <a:rPr lang="en-GB" sz="3200" dirty="0" smtClean="0"/>
              <a:t>When does one begin designing?</a:t>
            </a:r>
          </a:p>
          <a:p>
            <a:pPr>
              <a:lnSpc>
                <a:spcPct val="90000"/>
              </a:lnSpc>
            </a:pPr>
            <a:r>
              <a:rPr lang="en-GB" sz="3200" dirty="0" smtClean="0"/>
              <a:t>Designing the architecture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Attribute-Driven Design</a:t>
            </a:r>
          </a:p>
          <a:p>
            <a:pPr lvl="2">
              <a:lnSpc>
                <a:spcPct val="90000"/>
              </a:lnSpc>
            </a:pPr>
            <a:r>
              <a:rPr lang="en-US" sz="2800" dirty="0" smtClean="0"/>
              <a:t>Choose the architectural drivers</a:t>
            </a:r>
          </a:p>
          <a:p>
            <a:pPr lvl="2">
              <a:lnSpc>
                <a:spcPct val="90000"/>
              </a:lnSpc>
            </a:pPr>
            <a:r>
              <a:rPr lang="en-US" sz="2800" dirty="0" smtClean="0"/>
              <a:t>Choose an architectural pattern</a:t>
            </a:r>
          </a:p>
          <a:p>
            <a:pPr lvl="2">
              <a:lnSpc>
                <a:spcPct val="90000"/>
              </a:lnSpc>
            </a:pPr>
            <a:r>
              <a:rPr lang="en-US" sz="2800" dirty="0" smtClean="0"/>
              <a:t>Instantiate modules and allocate functionality</a:t>
            </a:r>
          </a:p>
          <a:p>
            <a:pPr lvl="2">
              <a:lnSpc>
                <a:spcPct val="90000"/>
              </a:lnSpc>
            </a:pPr>
            <a:r>
              <a:rPr lang="en-US" sz="2800" dirty="0" smtClean="0"/>
              <a:t>Define interfaces of the child modules</a:t>
            </a:r>
          </a:p>
          <a:p>
            <a:pPr lvl="2">
              <a:lnSpc>
                <a:spcPct val="90000"/>
              </a:lnSpc>
            </a:pPr>
            <a:r>
              <a:rPr lang="en-US" sz="2800" dirty="0" smtClean="0"/>
              <a:t>Verify and refine use cases and quality scenarios</a:t>
            </a:r>
          </a:p>
          <a:p>
            <a:pPr>
              <a:lnSpc>
                <a:spcPct val="90000"/>
              </a:lnSpc>
            </a:pPr>
            <a:r>
              <a:rPr lang="en-GB" sz="3200" dirty="0" smtClean="0"/>
              <a:t>Forming the team structure and its relationship to the architecture</a:t>
            </a:r>
          </a:p>
          <a:p>
            <a:pPr>
              <a:lnSpc>
                <a:spcPct val="90000"/>
              </a:lnSpc>
            </a:pPr>
            <a:r>
              <a:rPr lang="en-GB" sz="3200" dirty="0" smtClean="0"/>
              <a:t>Creating a skeletal system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/>
              <a:t>Agenda</a:t>
            </a:r>
            <a:endParaRPr 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839200" cy="609600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 smtClean="0"/>
              <a:t>Leads to discovery of new responsibilities in the modules and possibly new modules</a:t>
            </a:r>
          </a:p>
          <a:p>
            <a:pPr lvl="2"/>
            <a:r>
              <a:rPr lang="en-US" sz="2200" dirty="0" smtClean="0"/>
              <a:t>Recorded in module decomposition view</a:t>
            </a:r>
          </a:p>
          <a:p>
            <a:pPr lvl="2"/>
            <a:r>
              <a:rPr lang="en-US" sz="2200" dirty="0" smtClean="0"/>
              <a:t>discovery of new modules: resource manager</a:t>
            </a:r>
          </a:p>
          <a:p>
            <a:r>
              <a:rPr lang="en-US" dirty="0" smtClean="0"/>
              <a:t>The concurrency view is one of the </a:t>
            </a:r>
            <a:r>
              <a:rPr lang="en-US" i="1" dirty="0" smtClean="0"/>
              <a:t>component-and-connector</a:t>
            </a:r>
            <a:r>
              <a:rPr lang="en-US" dirty="0" smtClean="0"/>
              <a:t> views. </a:t>
            </a:r>
          </a:p>
          <a:p>
            <a:r>
              <a:rPr lang="en-US" dirty="0" smtClean="0"/>
              <a:t>The components are instances of the modules in the module decomposition view, and  the connectors are the carriers of virtual threads.</a:t>
            </a:r>
          </a:p>
          <a:p>
            <a:pPr lvl="1"/>
            <a:r>
              <a:rPr lang="en-US" dirty="0" smtClean="0"/>
              <a:t>Virtual thread describes execution path through system or parts of it</a:t>
            </a:r>
          </a:p>
          <a:p>
            <a:pPr lvl="2"/>
            <a:r>
              <a:rPr lang="en-US" dirty="0" smtClean="0"/>
              <a:t>Operating system threads ( or process) implies other properties like memory/processor allocation</a:t>
            </a:r>
          </a:p>
          <a:p>
            <a:r>
              <a:rPr lang="en-US" dirty="0" smtClean="0"/>
              <a:t>The connectors in a concurrency view are those that deal with threads such as "synchronizes with," "starts," "cancels," and "communicates with." </a:t>
            </a:r>
          </a:p>
          <a:p>
            <a:r>
              <a:rPr lang="en-US" dirty="0" smtClean="0"/>
              <a:t>A concurrency view shows instances of the modules in the module decomposition view as a means of understanding the mapping between those two views.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5334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Concurrency view…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6868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It is important to know that a synchronization point is located in a specific module so that this responsibility can be assigned at the right place.</a:t>
            </a:r>
          </a:p>
          <a:p>
            <a:r>
              <a:rPr lang="en-US" sz="2800" dirty="0" smtClean="0"/>
              <a:t>To understand the concurrency in a system, the following use cases are illuminating:</a:t>
            </a:r>
          </a:p>
          <a:p>
            <a:pPr lvl="1"/>
            <a:r>
              <a:rPr lang="en-US" sz="2800" i="1" dirty="0" smtClean="0"/>
              <a:t>Two users doing similar things at the same time</a:t>
            </a:r>
          </a:p>
          <a:p>
            <a:pPr lvl="2"/>
            <a:r>
              <a:rPr lang="en-US" sz="2600" dirty="0" smtClean="0"/>
              <a:t>helps in recognizing resource contention or data integrity problems</a:t>
            </a:r>
          </a:p>
          <a:p>
            <a:pPr lvl="2"/>
            <a:r>
              <a:rPr lang="en-US" sz="2600" i="1" dirty="0" smtClean="0"/>
              <a:t>In our garage door example</a:t>
            </a:r>
            <a:r>
              <a:rPr lang="en-US" sz="2600" dirty="0" smtClean="0"/>
              <a:t>, one user may be closing the door remotely while another is opening the door from a switch.</a:t>
            </a:r>
          </a:p>
          <a:p>
            <a:pPr lvl="1"/>
            <a:r>
              <a:rPr lang="en-US" sz="2800" i="1" dirty="0" smtClean="0"/>
              <a:t>One user performing multiple activities simultaneously</a:t>
            </a:r>
          </a:p>
          <a:p>
            <a:pPr lvl="2"/>
            <a:r>
              <a:rPr lang="en-US" sz="2600" dirty="0" smtClean="0"/>
              <a:t>helps to uncover data exchange and activity control problems. </a:t>
            </a:r>
          </a:p>
          <a:p>
            <a:pPr lvl="2"/>
            <a:r>
              <a:rPr lang="en-US" sz="2600" i="1" dirty="0" smtClean="0"/>
              <a:t>In our example</a:t>
            </a:r>
            <a:r>
              <a:rPr lang="en-US" sz="2600" dirty="0" smtClean="0"/>
              <a:t>, a user may be performing diagnostics while simultaneously opening the door.</a:t>
            </a:r>
          </a:p>
          <a:p>
            <a:pPr lvl="1"/>
            <a:r>
              <a:rPr lang="en-US" sz="2800" i="1" dirty="0" smtClean="0"/>
              <a:t>Starting up the system</a:t>
            </a:r>
          </a:p>
          <a:p>
            <a:pPr lvl="2"/>
            <a:r>
              <a:rPr lang="en-US" sz="2600" dirty="0" smtClean="0"/>
              <a:t>gives a good overview of permanent running activities in the system and how to initialize them.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Concurrency view…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 fontScale="92500"/>
          </a:bodyPr>
          <a:lstStyle/>
          <a:p>
            <a:pPr lvl="2"/>
            <a:r>
              <a:rPr lang="en-US" sz="2400" i="1" dirty="0" smtClean="0"/>
              <a:t>In our example, </a:t>
            </a:r>
          </a:p>
          <a:p>
            <a:pPr lvl="3"/>
            <a:r>
              <a:rPr lang="en-US" sz="2400" dirty="0" smtClean="0"/>
              <a:t>does the startup of the garage door opener system depend on the availability of the home information system?</a:t>
            </a:r>
          </a:p>
          <a:p>
            <a:pPr lvl="3"/>
            <a:r>
              <a:rPr lang="en-US" sz="2400" dirty="0" smtClean="0"/>
              <a:t>Is the garage door opener system always working, waiting for a signal, or is it started and stopped with every door opening and closing?</a:t>
            </a:r>
          </a:p>
          <a:p>
            <a:pPr lvl="1"/>
            <a:r>
              <a:rPr lang="en-US" sz="2800" i="1" dirty="0" smtClean="0"/>
              <a:t>Shutting down the system</a:t>
            </a:r>
          </a:p>
          <a:p>
            <a:pPr lvl="2"/>
            <a:r>
              <a:rPr lang="en-US" sz="2400" dirty="0" smtClean="0"/>
              <a:t>helps to uncover issues of cleaning up, such as achieving and saving a consistent system state.</a:t>
            </a:r>
          </a:p>
          <a:p>
            <a:r>
              <a:rPr lang="en-US" sz="2800" dirty="0" smtClean="0"/>
              <a:t>Concurrency might also be a point of variation on software product lines</a:t>
            </a:r>
          </a:p>
          <a:p>
            <a:pPr lvl="1"/>
            <a:r>
              <a:rPr lang="en-US" dirty="0" smtClean="0"/>
              <a:t>Sequential initialization for some products, parallel for others</a:t>
            </a:r>
          </a:p>
          <a:p>
            <a:pPr lvl="1"/>
            <a:r>
              <a:rPr lang="en-US" dirty="0" smtClean="0"/>
              <a:t>In this case the decomposition should support techniques to vary the initialization method - </a:t>
            </a:r>
            <a:r>
              <a:rPr lang="en-US" sz="2400" dirty="0" smtClean="0"/>
              <a:t>Exchanging component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Concurrency view…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New responsibilities from need to deploy</a:t>
            </a:r>
          </a:p>
          <a:p>
            <a:pPr lvl="1"/>
            <a:r>
              <a:rPr lang="en-US" dirty="0" smtClean="0"/>
              <a:t>On multiple processors or specialized hardware</a:t>
            </a:r>
          </a:p>
          <a:p>
            <a:r>
              <a:rPr lang="en-US" dirty="0" smtClean="0"/>
              <a:t>Results in the virtual threads of the concurrency view being decomposed into virtual threads within a particular processor and messages that travel between processors to initiate the next entry in the sequence of actions. </a:t>
            </a:r>
          </a:p>
          <a:p>
            <a:pPr lvl="1"/>
            <a:r>
              <a:rPr lang="en-US" dirty="0" smtClean="0"/>
              <a:t>Basis for analyzing the network traffic and for determining potential congestion.</a:t>
            </a:r>
          </a:p>
          <a:p>
            <a:r>
              <a:rPr lang="en-US" dirty="0" smtClean="0"/>
              <a:t>Decide if multiple instances of some modules are needed</a:t>
            </a:r>
          </a:p>
          <a:p>
            <a:pPr lvl="1"/>
            <a:r>
              <a:rPr lang="en-US" dirty="0" smtClean="0"/>
              <a:t>Reliability</a:t>
            </a:r>
          </a:p>
          <a:p>
            <a:r>
              <a:rPr lang="en-US" dirty="0" smtClean="0"/>
              <a:t>Supports reasoning about using special- purpose hardware</a:t>
            </a:r>
          </a:p>
          <a:p>
            <a:r>
              <a:rPr lang="en-US" dirty="0" smtClean="0"/>
              <a:t>Architecture drivers help determining the allocation of components to hardware</a:t>
            </a:r>
          </a:p>
          <a:p>
            <a:pPr lvl="1"/>
            <a:r>
              <a:rPr lang="en-US" sz="2200" dirty="0" smtClean="0"/>
              <a:t>Replication </a:t>
            </a:r>
            <a:r>
              <a:rPr lang="en-US" sz="2200" dirty="0" err="1" smtClean="0"/>
              <a:t>vs</a:t>
            </a:r>
            <a:r>
              <a:rPr lang="en-US" sz="2200" dirty="0" smtClean="0"/>
              <a:t> real-time scheduling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Deployment view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686800" cy="5791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 interface of a module </a:t>
            </a:r>
          </a:p>
          <a:p>
            <a:pPr lvl="1"/>
            <a:r>
              <a:rPr lang="en-US" dirty="0" smtClean="0"/>
              <a:t>shows the services and properties provided and required.</a:t>
            </a:r>
          </a:p>
          <a:p>
            <a:pPr lvl="1"/>
            <a:r>
              <a:rPr lang="en-US" dirty="0" smtClean="0"/>
              <a:t>documents what others can use and on what they can depend.</a:t>
            </a:r>
          </a:p>
          <a:p>
            <a:r>
              <a:rPr lang="en-US" dirty="0" smtClean="0"/>
              <a:t>Analyzing and documenting the decomposition in terms of </a:t>
            </a:r>
          </a:p>
          <a:p>
            <a:pPr lvl="1"/>
            <a:r>
              <a:rPr lang="en-US" dirty="0" smtClean="0"/>
              <a:t>structure (module decomposition view)</a:t>
            </a:r>
          </a:p>
          <a:p>
            <a:pPr lvl="1"/>
            <a:r>
              <a:rPr lang="en-US" dirty="0" smtClean="0"/>
              <a:t>dynamism (concurrency view)</a:t>
            </a:r>
          </a:p>
          <a:p>
            <a:pPr lvl="1"/>
            <a:r>
              <a:rPr lang="en-US" dirty="0" smtClean="0"/>
              <a:t>runtime (deployment view)</a:t>
            </a:r>
          </a:p>
          <a:p>
            <a:pPr lvl="1">
              <a:buNone/>
            </a:pPr>
            <a:r>
              <a:rPr lang="en-US" dirty="0" smtClean="0"/>
              <a:t>uncovers the interaction assumptions for the child modules.</a:t>
            </a:r>
          </a:p>
          <a:p>
            <a:r>
              <a:rPr lang="en-US" dirty="0" smtClean="0"/>
              <a:t>The module view documents:</a:t>
            </a:r>
          </a:p>
          <a:p>
            <a:pPr lvl="1"/>
            <a:r>
              <a:rPr lang="en-US" dirty="0" smtClean="0"/>
              <a:t>Producers/consumers of information</a:t>
            </a:r>
          </a:p>
          <a:p>
            <a:pPr lvl="1"/>
            <a:r>
              <a:rPr lang="en-US" dirty="0" smtClean="0"/>
              <a:t>Patterns of interaction that require modules to provide services and to use them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2d: Define Interfaces of the Child Modules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concurrency view documents:	</a:t>
            </a:r>
          </a:p>
          <a:p>
            <a:pPr lvl="1"/>
            <a:r>
              <a:rPr lang="en-US" dirty="0" smtClean="0"/>
              <a:t>Interactions among threads that lead to the interface of a module providing or using a service</a:t>
            </a:r>
          </a:p>
          <a:p>
            <a:pPr lvl="1"/>
            <a:r>
              <a:rPr lang="en-US" dirty="0" smtClean="0"/>
              <a:t>The information that a component is active</a:t>
            </a:r>
          </a:p>
          <a:p>
            <a:pPr lvl="1"/>
            <a:r>
              <a:rPr lang="en-US" dirty="0" smtClean="0"/>
              <a:t>The information that a component synchronizes, </a:t>
            </a:r>
            <a:r>
              <a:rPr lang="en-US" dirty="0" err="1" smtClean="0"/>
              <a:t>sequentializes</a:t>
            </a:r>
            <a:r>
              <a:rPr lang="en-US" dirty="0" smtClean="0"/>
              <a:t>, and perhaps blocks calls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deployment view documents: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hardware requirements, such as special-purpose hardware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Some timing requirements, e.g., the computational speed of a processor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Communication requirements, e.g., the information should not be updated more than once a second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All this information should be available in the modules’ interface documentation.</a:t>
            </a:r>
          </a:p>
          <a:p>
            <a:pPr lvl="1"/>
            <a:endParaRPr lang="en-US" sz="21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2d: Define Interfaces of the Child Modules…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763000" cy="5943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steps enumerated thus far amount to a proposal for a module decomposition. </a:t>
            </a:r>
          </a:p>
          <a:p>
            <a:r>
              <a:rPr lang="en-US" dirty="0" smtClean="0"/>
              <a:t>This decomposition must be verified and the child modules must be prepared for their own decomposition.</a:t>
            </a:r>
          </a:p>
          <a:p>
            <a:r>
              <a:rPr lang="en-US" dirty="0" smtClean="0"/>
              <a:t>Done for</a:t>
            </a:r>
          </a:p>
          <a:p>
            <a:pPr lvl="1"/>
            <a:r>
              <a:rPr lang="en-US" dirty="0" smtClean="0"/>
              <a:t>Functional requirements</a:t>
            </a:r>
          </a:p>
          <a:p>
            <a:pPr lvl="1"/>
            <a:r>
              <a:rPr lang="en-US" dirty="0" smtClean="0"/>
              <a:t>Constraints</a:t>
            </a:r>
          </a:p>
          <a:p>
            <a:pPr lvl="1"/>
            <a:r>
              <a:rPr lang="en-US" dirty="0" smtClean="0"/>
              <a:t>Quality requirements</a:t>
            </a:r>
          </a:p>
          <a:p>
            <a:r>
              <a:rPr lang="en-US" b="1" dirty="0" smtClean="0"/>
              <a:t>Functional requirements</a:t>
            </a:r>
          </a:p>
          <a:p>
            <a:pPr lvl="1"/>
            <a:r>
              <a:rPr lang="en-US" dirty="0" smtClean="0"/>
              <a:t>Each child module has responsibilities that derive partially from considering decomposition of the functional requirements. </a:t>
            </a:r>
          </a:p>
          <a:p>
            <a:pPr lvl="1"/>
            <a:r>
              <a:rPr lang="en-US" dirty="0" smtClean="0"/>
              <a:t>Those responsibilities can be translated into use cases for the module. </a:t>
            </a:r>
          </a:p>
          <a:p>
            <a:pPr lvl="1"/>
            <a:r>
              <a:rPr lang="en-US" dirty="0" smtClean="0"/>
              <a:t>Another way of defining use cases is to split and refine the parent use cases. </a:t>
            </a:r>
          </a:p>
          <a:p>
            <a:pPr lvl="1"/>
            <a:r>
              <a:rPr lang="en-US" dirty="0" smtClean="0"/>
              <a:t>For example, a use case that initializes the whole system is broken into the initializations of subsystems.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5334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dirty="0" smtClean="0"/>
              <a:t>2e: Verify and Refine Use Cases and Quality Scenarios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685800"/>
            <a:ext cx="9067800" cy="6019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This approach has traceability because an analyst can follow the refinement.</a:t>
            </a:r>
          </a:p>
          <a:p>
            <a:r>
              <a:rPr lang="en-US" b="1" i="1" dirty="0" smtClean="0"/>
              <a:t>Case Study: </a:t>
            </a:r>
            <a:r>
              <a:rPr lang="en-US" dirty="0" smtClean="0"/>
              <a:t>the initial responsibilities for the garage door opener were </a:t>
            </a:r>
          </a:p>
          <a:p>
            <a:pPr lvl="1"/>
            <a:r>
              <a:rPr lang="en-US" dirty="0" smtClean="0"/>
              <a:t>to open and close the door on request, either locally or remotely</a:t>
            </a:r>
          </a:p>
          <a:p>
            <a:pPr lvl="1"/>
            <a:r>
              <a:rPr lang="en-US" dirty="0" smtClean="0"/>
              <a:t>to stop the door within 0.1 second when an obstacle is detected </a:t>
            </a:r>
          </a:p>
          <a:p>
            <a:pPr lvl="1"/>
            <a:r>
              <a:rPr lang="en-US" dirty="0" smtClean="0"/>
              <a:t>to interact with the home information system </a:t>
            </a:r>
          </a:p>
          <a:p>
            <a:pPr lvl="1"/>
            <a:r>
              <a:rPr lang="en-US" dirty="0" smtClean="0"/>
              <a:t>support remote diagnostics.</a:t>
            </a:r>
          </a:p>
          <a:p>
            <a:r>
              <a:rPr lang="en-US" dirty="0" smtClean="0"/>
              <a:t>The responsibilities are decomposed into the following functional groups corresponding to the modules:</a:t>
            </a:r>
          </a:p>
          <a:p>
            <a:pPr lvl="1"/>
            <a:r>
              <a:rPr lang="en-US" i="1" dirty="0" smtClean="0"/>
              <a:t>User interface. </a:t>
            </a:r>
            <a:r>
              <a:rPr lang="en-US" dirty="0" smtClean="0"/>
              <a:t>Recognize user requests and translate them into the form expected by the raising/lowering door module.</a:t>
            </a:r>
          </a:p>
          <a:p>
            <a:pPr lvl="1"/>
            <a:r>
              <a:rPr lang="en-US" i="1" dirty="0" smtClean="0"/>
              <a:t>Raising/lowering door module. </a:t>
            </a:r>
            <a:r>
              <a:rPr lang="en-US" dirty="0" smtClean="0"/>
              <a:t>Control actuators to raise or lower the door. Stop the door when it reaches either fully open or fully closed.</a:t>
            </a:r>
          </a:p>
          <a:p>
            <a:pPr lvl="1"/>
            <a:r>
              <a:rPr lang="en-US" i="1" dirty="0" smtClean="0"/>
              <a:t>Obstacle detection. </a:t>
            </a:r>
            <a:r>
              <a:rPr lang="en-US" dirty="0" smtClean="0"/>
              <a:t>Recognize when an obstacle is detected and either stop the descent of the door or reverse it.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5334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dirty="0" smtClean="0"/>
              <a:t>Functional requirements…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685800"/>
            <a:ext cx="8915400" cy="6172200"/>
          </a:xfrm>
        </p:spPr>
        <p:txBody>
          <a:bodyPr>
            <a:normAutofit/>
          </a:bodyPr>
          <a:lstStyle/>
          <a:p>
            <a:pPr lvl="1"/>
            <a:r>
              <a:rPr lang="en-US" i="1" dirty="0" smtClean="0"/>
              <a:t>Communication virtual machine. </a:t>
            </a:r>
            <a:r>
              <a:rPr lang="en-US" dirty="0" smtClean="0"/>
              <a:t>Manage all communication with the home information system.</a:t>
            </a:r>
          </a:p>
          <a:p>
            <a:pPr lvl="1"/>
            <a:r>
              <a:rPr lang="en-US" i="1" dirty="0" smtClean="0"/>
              <a:t>Sensor/actuator virtual machine. </a:t>
            </a:r>
            <a:r>
              <a:rPr lang="en-US" dirty="0" smtClean="0"/>
              <a:t>Manage all interactions with the sensors and actuators.</a:t>
            </a:r>
          </a:p>
          <a:p>
            <a:pPr lvl="1"/>
            <a:r>
              <a:rPr lang="en-US" i="1" dirty="0" smtClean="0"/>
              <a:t>Scheduler. </a:t>
            </a:r>
            <a:r>
              <a:rPr lang="en-US" dirty="0" smtClean="0"/>
              <a:t>Guarantee that the obstacle detector will meet its deadlines.</a:t>
            </a:r>
          </a:p>
          <a:p>
            <a:pPr lvl="1"/>
            <a:r>
              <a:rPr lang="en-US" i="1" dirty="0" smtClean="0"/>
              <a:t>Diagnosis. </a:t>
            </a:r>
            <a:r>
              <a:rPr lang="en-US" dirty="0" smtClean="0"/>
              <a:t>Manage the interactions with the home information system devoted to diagnosis.</a:t>
            </a:r>
          </a:p>
          <a:p>
            <a:r>
              <a:rPr lang="en-US" b="1" dirty="0" smtClean="0"/>
              <a:t>Constraints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constraints of the parent module can be satisfied in one of the following ways:</a:t>
            </a:r>
          </a:p>
          <a:p>
            <a:pPr lvl="2">
              <a:lnSpc>
                <a:spcPct val="90000"/>
              </a:lnSpc>
            </a:pPr>
            <a:r>
              <a:rPr lang="en-US" sz="2400" i="1" dirty="0" smtClean="0"/>
              <a:t>The decomposition satisfies the constraint</a:t>
            </a:r>
            <a:r>
              <a:rPr lang="en-US" sz="2400" dirty="0" smtClean="0"/>
              <a:t>, e.g., if the constraint is to use a certain operating system, by defining the operating system as a child the constraint is satisfied.</a:t>
            </a:r>
          </a:p>
          <a:p>
            <a:pPr lvl="2">
              <a:lnSpc>
                <a:spcPct val="90000"/>
              </a:lnSpc>
            </a:pPr>
            <a:r>
              <a:rPr lang="en-US" sz="2400" i="1" dirty="0" smtClean="0"/>
              <a:t>The constraint is satisfied by a single child module, </a:t>
            </a:r>
            <a:r>
              <a:rPr lang="en-US" sz="2400" dirty="0" smtClean="0"/>
              <a:t>e.g., if the constraint is to use a special protocol, it can be satisfied by defining an encapsulation child module for the protocol.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5334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dirty="0" smtClean="0"/>
              <a:t>Functional requirements…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839200" cy="6019800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en-US" i="1" dirty="0" smtClean="0"/>
              <a:t>The constraint is satisfied by multiple child modules</a:t>
            </a:r>
            <a:r>
              <a:rPr lang="en-US" dirty="0" smtClean="0"/>
              <a:t>, e.g., using the Web requires two modules (client and server) to implement the necessary protocols.</a:t>
            </a:r>
          </a:p>
          <a:p>
            <a:pPr>
              <a:lnSpc>
                <a:spcPct val="90000"/>
              </a:lnSpc>
            </a:pPr>
            <a:r>
              <a:rPr lang="en-US" b="1" i="1" dirty="0" smtClean="0"/>
              <a:t>Case Study:</a:t>
            </a:r>
          </a:p>
          <a:p>
            <a:pPr lvl="1"/>
            <a:r>
              <a:rPr lang="en-US" dirty="0" smtClean="0"/>
              <a:t>One constraint is that the communication with the home information system is maintained.</a:t>
            </a:r>
          </a:p>
          <a:p>
            <a:pPr lvl="1"/>
            <a:r>
              <a:rPr lang="en-US" dirty="0" smtClean="0"/>
              <a:t>The communication virtual machine will recognize if this communication is unavailable, so the constraint is satisfied by a single child.</a:t>
            </a:r>
          </a:p>
          <a:p>
            <a:r>
              <a:rPr lang="en-US" b="1" dirty="0" smtClean="0"/>
              <a:t>Quality Scenarios</a:t>
            </a:r>
          </a:p>
          <a:p>
            <a:pPr lvl="1"/>
            <a:r>
              <a:rPr lang="en-US" dirty="0" smtClean="0"/>
              <a:t>Quality scenarios also need to be refined and assigned to child modules:</a:t>
            </a:r>
          </a:p>
          <a:p>
            <a:pPr lvl="2"/>
            <a:r>
              <a:rPr lang="en-US" sz="2400" dirty="0" smtClean="0"/>
              <a:t>A quality scenario may be completely satisfied by the decomposition without any additional impact and thereby marked as satisfied.</a:t>
            </a:r>
          </a:p>
          <a:p>
            <a:pPr lvl="2"/>
            <a:r>
              <a:rPr lang="en-US" sz="2400" dirty="0" smtClean="0"/>
              <a:t>A quality scenario may be satisfied by the current decomposition with constraints on child modules.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5334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Constraints…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Several life-cycle models exist in the literature, but one that puts architecture squarely in the middle of things is the Evolutionary Delivery Life Cycle</a:t>
            </a:r>
          </a:p>
          <a:p>
            <a:r>
              <a:rPr lang="en-US" dirty="0" smtClean="0"/>
              <a:t>The intent of this model is to </a:t>
            </a:r>
            <a:endParaRPr lang="en-GB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/>
              <a:t>Architecture in the Life Cycle</a:t>
            </a:r>
            <a:endParaRPr lang="en-US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2590800"/>
            <a:ext cx="5867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457200" y="2667000"/>
            <a:ext cx="274320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GB" sz="2400" dirty="0" smtClean="0"/>
              <a:t>Get customer feedback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GB" sz="2400" dirty="0" smtClean="0"/>
              <a:t>Iterate through several releases, each with new or modified functionality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GB" sz="2400" dirty="0" smtClean="0"/>
              <a:t>Deliver limited versions if necessary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en-US" dirty="0" smtClean="0"/>
              <a:t>The decomposition may be neutral with respect to a quality scenario, e.g., a usability scenario, in which case it should be assigned to one of the child modules.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quality scenario may not be </a:t>
            </a:r>
            <a:r>
              <a:rPr lang="en-US" dirty="0" err="1" smtClean="0"/>
              <a:t>satisfiable</a:t>
            </a:r>
            <a:r>
              <a:rPr lang="en-US" dirty="0" smtClean="0"/>
              <a:t> with the current decomposition.  Either the decomposition should be reconsidered or rationale justifying its omission must be provided.</a:t>
            </a:r>
          </a:p>
          <a:p>
            <a:pPr>
              <a:lnSpc>
                <a:spcPct val="90000"/>
              </a:lnSpc>
            </a:pPr>
            <a:r>
              <a:rPr lang="en-US" b="1" i="1" dirty="0" smtClean="0"/>
              <a:t>Case study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devices and controls for opening and closing the door are different for different products in the product line.  </a:t>
            </a:r>
          </a:p>
          <a:p>
            <a:pPr lvl="2">
              <a:lnSpc>
                <a:spcPct val="90000"/>
              </a:lnSpc>
            </a:pPr>
            <a:r>
              <a:rPr lang="en-US" sz="2400" dirty="0" smtClean="0"/>
              <a:t>They may include controls from within a home information system.  </a:t>
            </a:r>
          </a:p>
          <a:p>
            <a:pPr lvl="2">
              <a:lnSpc>
                <a:spcPct val="90000"/>
              </a:lnSpc>
            </a:pPr>
            <a:r>
              <a:rPr lang="en-US" sz="2400" dirty="0" smtClean="0"/>
              <a:t>This scenario is delegated to the user interface module.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processor used in different products will differ.</a:t>
            </a:r>
          </a:p>
          <a:p>
            <a:pPr lvl="2">
              <a:lnSpc>
                <a:spcPct val="90000"/>
              </a:lnSpc>
            </a:pPr>
            <a:r>
              <a:rPr lang="en-US" sz="2400" dirty="0" smtClean="0"/>
              <a:t> This scenario is delegated to all of the modules. </a:t>
            </a:r>
          </a:p>
          <a:p>
            <a:pPr lvl="2">
              <a:lnSpc>
                <a:spcPct val="90000"/>
              </a:lnSpc>
            </a:pPr>
            <a:r>
              <a:rPr lang="en-US" sz="2400" dirty="0" smtClean="0"/>
              <a:t> Each module becomes responsible for not using processor-specific features not supported by standard compilers.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Quality scenarios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763000" cy="5715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If an obstacle is detected by the garage door during descent, the door must halt (or re-open) within 0.1 second.  </a:t>
            </a:r>
          </a:p>
          <a:p>
            <a:pPr lvl="1">
              <a:lnSpc>
                <a:spcPct val="90000"/>
              </a:lnSpc>
            </a:pPr>
            <a:r>
              <a:rPr lang="en-US" sz="2600" dirty="0" smtClean="0"/>
              <a:t>This scenario is delegated to the scheduler and the obstacle detection module.</a:t>
            </a:r>
          </a:p>
          <a:p>
            <a:r>
              <a:rPr lang="en-US" dirty="0" smtClean="0"/>
              <a:t>The garage door opener should be accessible for diagnosis and administration from within the home information system using a product-specific diagnosis protocol.  </a:t>
            </a:r>
          </a:p>
          <a:p>
            <a:pPr lvl="1"/>
            <a:r>
              <a:rPr lang="en-US" sz="2600" dirty="0" smtClean="0"/>
              <a:t>This scenario is split between the diagnosis and communication modules.  </a:t>
            </a:r>
          </a:p>
          <a:p>
            <a:pPr lvl="1"/>
            <a:r>
              <a:rPr lang="en-US" sz="2600" dirty="0" smtClean="0"/>
              <a:t>The communication module is responsible for the protocol to communicate with the home information system, and the diagnosis module is responsible for other diagnosis interactions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Quality scenarios: Case study…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We now have a decomposition of a module into its children.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Each child has a collection of responsibilities: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set of use cases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 interface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Quality scenarios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collection of constraints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This is sufficient to start the next iteration of the decomposition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Notice from the example how much (or little) progress is made in a single iteration. We have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vocabulary of modules and their responsibilities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considered a variety of use cases and quality scenarios and understand some of their ramifications.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decided the information needs of the modules and their interactions.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This information should be captured in the design rationale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Status at the End of the Iteration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We have not decided on most of the details yet. </a:t>
            </a:r>
          </a:p>
          <a:p>
            <a:pPr lvl="1"/>
            <a:r>
              <a:rPr lang="en-US" dirty="0" smtClean="0"/>
              <a:t>We do not know the language for communication between the user interface module and the raising/lowering modules. </a:t>
            </a:r>
          </a:p>
          <a:p>
            <a:pPr lvl="1"/>
            <a:r>
              <a:rPr lang="en-US" dirty="0" smtClean="0"/>
              <a:t>We do not know the algorithm for performing obstacle detection. </a:t>
            </a:r>
          </a:p>
          <a:p>
            <a:pPr lvl="1"/>
            <a:r>
              <a:rPr lang="en-US" dirty="0" smtClean="0"/>
              <a:t>We do not know, in any detail, how the performance-critical section communicates with the non-performance-critical section.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we have done is defined enough so that if we are designing a large system, we can allocate work teams and give them their charges. </a:t>
            </a:r>
          </a:p>
          <a:p>
            <a:r>
              <a:rPr lang="en-US" dirty="0" smtClean="0"/>
              <a:t>If we are designing a small system (such as the garage door opener), we can directly proceed to the next iteration and decide on answers for these questions.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Status at the End of the Iteration…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Once the first few levels of the architecture’s module decomposition structure are fairly stable, those modules can be allocated to development teams.</a:t>
            </a:r>
          </a:p>
          <a:p>
            <a:pPr lvl="1"/>
            <a:r>
              <a:rPr lang="en-US" dirty="0" smtClean="0"/>
              <a:t>They can be allocated to development teams</a:t>
            </a:r>
          </a:p>
          <a:p>
            <a:pPr lvl="1"/>
            <a:r>
              <a:rPr lang="en-US" dirty="0" smtClean="0"/>
              <a:t> Team structure mirror module decomposition structure</a:t>
            </a:r>
          </a:p>
          <a:p>
            <a:r>
              <a:rPr lang="en-US" dirty="0" smtClean="0"/>
              <a:t>Each team creates its own internal work practices (or adopts a system-wide set) : </a:t>
            </a:r>
            <a:r>
              <a:rPr lang="en-US" i="1" dirty="0" smtClean="0"/>
              <a:t>Bulletin boards, Web pages, Naming conventions for files, Configuration control system</a:t>
            </a:r>
          </a:p>
          <a:p>
            <a:r>
              <a:rPr lang="en-US" dirty="0" smtClean="0"/>
              <a:t>Quality assurance and testing procedures set up for each group</a:t>
            </a:r>
          </a:p>
          <a:p>
            <a:r>
              <a:rPr lang="en-US" sz="2800" b="1" i="1" dirty="0" smtClean="0"/>
              <a:t>Team communication</a:t>
            </a:r>
          </a:p>
          <a:p>
            <a:pPr lvl="1"/>
            <a:r>
              <a:rPr lang="en-US" dirty="0" smtClean="0"/>
              <a:t>Within teams there needs to be high-bandwidth communications.</a:t>
            </a:r>
          </a:p>
          <a:p>
            <a:pPr lvl="1"/>
            <a:r>
              <a:rPr lang="en-US" dirty="0" smtClean="0"/>
              <a:t>Between teams, low-bandwidth communications are sufficient (and in fact crucial).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Forming the Team Structure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991600" cy="6019800"/>
          </a:xfrm>
        </p:spPr>
        <p:txBody>
          <a:bodyPr>
            <a:normAutofit lnSpcReduction="10000"/>
          </a:bodyPr>
          <a:lstStyle/>
          <a:p>
            <a:pPr lvl="1">
              <a:lnSpc>
                <a:spcPct val="90000"/>
              </a:lnSpc>
            </a:pPr>
            <a:r>
              <a:rPr lang="en-US" dirty="0" smtClean="0"/>
              <a:t>If interactions between the teams is complex, either:</a:t>
            </a:r>
          </a:p>
          <a:p>
            <a:pPr lvl="2">
              <a:lnSpc>
                <a:spcPct val="90000"/>
              </a:lnSpc>
            </a:pPr>
            <a:r>
              <a:rPr lang="en-US" sz="2200" dirty="0" smtClean="0"/>
              <a:t>The interactions among the elements they are creating are needlessly complex</a:t>
            </a:r>
          </a:p>
          <a:p>
            <a:pPr lvl="2">
              <a:lnSpc>
                <a:spcPct val="90000"/>
              </a:lnSpc>
            </a:pPr>
            <a:r>
              <a:rPr lang="en-US" sz="2200" dirty="0" smtClean="0"/>
              <a:t>Or, the requirements for those elements were not sufficiently “hardened” before development commenced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Like software systems, teams should strive for high cohesion and low coupling.</a:t>
            </a:r>
          </a:p>
          <a:p>
            <a:r>
              <a:rPr lang="en-US" dirty="0" smtClean="0"/>
              <a:t>Each module of the system constitutes its own small domain (area of specialized knowledge or expertise).</a:t>
            </a:r>
          </a:p>
          <a:p>
            <a:r>
              <a:rPr lang="en-US" dirty="0" smtClean="0"/>
              <a:t>This makes for a natural fit between teams and modules of the decomposition structure.</a:t>
            </a:r>
          </a:p>
          <a:p>
            <a:r>
              <a:rPr lang="en-US" dirty="0" smtClean="0"/>
              <a:t>The effective use of staff, therefore, is to assign members to a team based on their expertise.</a:t>
            </a:r>
          </a:p>
          <a:p>
            <a:r>
              <a:rPr lang="en-US" dirty="0" smtClean="0"/>
              <a:t>The organizational structure also affects the architecture.</a:t>
            </a:r>
          </a:p>
          <a:p>
            <a:r>
              <a:rPr lang="en-US" dirty="0" smtClean="0"/>
              <a:t>Organizational entities formed for one project are motivated to preserve their existence and will want to maximize their importance in new projects.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4572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Forming the Team Structure…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86800" cy="54864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Once an architecture is sufficiently designed and teams are in place to build it, a skeletal system can be constructed.</a:t>
            </a:r>
          </a:p>
          <a:p>
            <a:r>
              <a:rPr lang="en-US" sz="2400" dirty="0" smtClean="0"/>
              <a:t>The architecture provides a guide as to the order in which portions of the system should be implemented.</a:t>
            </a:r>
          </a:p>
          <a:p>
            <a:pPr lvl="1"/>
            <a:r>
              <a:rPr lang="en-US" sz="2100" dirty="0" smtClean="0"/>
              <a:t>First implement the software that deals with the execution and interaction of architectural components.</a:t>
            </a:r>
          </a:p>
          <a:p>
            <a:pPr lvl="1"/>
            <a:r>
              <a:rPr lang="en-US" sz="2100" dirty="0" smtClean="0"/>
              <a:t>Add some simple functions.</a:t>
            </a:r>
          </a:p>
          <a:p>
            <a:r>
              <a:rPr lang="en-US" sz="2400" dirty="0" smtClean="0"/>
              <a:t>The result is a running system onto which useful functionality can be added</a:t>
            </a:r>
          </a:p>
          <a:p>
            <a:r>
              <a:rPr lang="en-US" sz="2400" dirty="0" smtClean="0"/>
              <a:t>To lower risk the most problematic functions should be added first.</a:t>
            </a:r>
          </a:p>
          <a:p>
            <a:r>
              <a:rPr lang="en-US" sz="2400" dirty="0" smtClean="0"/>
              <a:t>Then the functionality needed to support those problematic functions is added.</a:t>
            </a:r>
          </a:p>
          <a:p>
            <a:r>
              <a:rPr lang="en-US" sz="2400" dirty="0" smtClean="0"/>
              <a:t>This process is continued, growing larger and larger increments of the system until it is complete.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Creating a Skeletal System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8392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Architecture design must follow requirements analysis, but it does not need to be deferred until requirements analysis is completed. </a:t>
            </a:r>
          </a:p>
          <a:p>
            <a:r>
              <a:rPr lang="en-US" dirty="0" smtClean="0"/>
              <a:t>In fact, architecture design can begin once the critical architectural drivers have been determined. </a:t>
            </a:r>
          </a:p>
          <a:p>
            <a:r>
              <a:rPr lang="en-US" dirty="0" smtClean="0"/>
              <a:t>When a sufficient portion of the architecture has been designed (again, not necessarily completely designed), a skeletal system can be developed. </a:t>
            </a:r>
          </a:p>
          <a:p>
            <a:r>
              <a:rPr lang="en-US" dirty="0" smtClean="0"/>
              <a:t>This skeletal system is the framework on which iterative development (with its associated ability to deliver at any point) is performed.</a:t>
            </a:r>
          </a:p>
          <a:p>
            <a:r>
              <a:rPr lang="en-US" dirty="0" smtClean="0"/>
              <a:t>The quality scenarios and tactics are critical to architecture design. </a:t>
            </a:r>
          </a:p>
          <a:p>
            <a:r>
              <a:rPr lang="en-US" dirty="0" smtClean="0"/>
              <a:t>ADD is a top-down design process based on using quality requirements to define an appropriate architectural pattern and on using functional requirements to instantiate the module types given by that pattern.</a:t>
            </a:r>
          </a:p>
          <a:p>
            <a:r>
              <a:rPr lang="en-US" dirty="0" smtClean="0"/>
              <a:t>Architecture determines some level of organizational structure through determining the necessary communication paths. </a:t>
            </a:r>
          </a:p>
          <a:p>
            <a:r>
              <a:rPr lang="en-US" dirty="0" smtClean="0"/>
              <a:t>Existing organizational structure influences architecture as well by providing organizational units with specialized expertise and vested interests.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4572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Summary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Diagonal Corner Rectangle 4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GB" sz="4000" dirty="0" smtClean="0"/>
              <a:t>When does one begin designing?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" y="838200"/>
            <a:ext cx="8839200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GB" sz="2600" dirty="0" smtClean="0"/>
              <a:t>Some idea of system requirements is needed – the shaping requirements are called </a:t>
            </a:r>
            <a:r>
              <a:rPr lang="en-GB" sz="2600" i="1" dirty="0" smtClean="0"/>
              <a:t>architectural drivers </a:t>
            </a:r>
            <a:r>
              <a:rPr lang="en-GB" sz="2600" dirty="0" smtClean="0"/>
              <a:t>(</a:t>
            </a:r>
            <a:r>
              <a:rPr lang="en-US" sz="2600" dirty="0" smtClean="0"/>
              <a:t>collection of functional, quality, and business requirements)</a:t>
            </a:r>
            <a:endParaRPr lang="en-GB" sz="2600" dirty="0" smtClean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600" dirty="0" smtClean="0"/>
              <a:t>To determine the architectural drivers</a:t>
            </a:r>
            <a:r>
              <a:rPr lang="en-US" sz="2800" dirty="0" smtClean="0"/>
              <a:t>, </a:t>
            </a:r>
            <a:r>
              <a:rPr lang="en-GB" sz="2600" dirty="0" smtClean="0"/>
              <a:t>identify the highest priority business goals and turn them into quality scenarios or use cases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600" dirty="0" smtClean="0"/>
              <a:t>From this list, choose the ones </a:t>
            </a:r>
            <a:r>
              <a:rPr lang="en-GB" sz="2600" dirty="0" smtClean="0"/>
              <a:t>that have the most impact on the architecture (there should be fewer than 10)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GB" sz="2600" dirty="0" smtClean="0"/>
              <a:t>Once the architectural drivers are known, the architectural design can begin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GB" sz="2600" dirty="0" smtClean="0"/>
              <a:t>The requirements analysis process will then be influenced by questions generated during the architectural design.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600" dirty="0" smtClean="0"/>
              <a:t>Key drivers may change during design, due to better </a:t>
            </a:r>
            <a:r>
              <a:rPr lang="en-US" sz="2400" dirty="0" smtClean="0"/>
              <a:t>understanding of requirements, and Changing requirements</a:t>
            </a:r>
            <a:endParaRPr lang="en-GB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A method called Attribute Driven Design (ADD) can be used to design an architecture to satisfy both quality and functional requirements. </a:t>
            </a:r>
          </a:p>
          <a:p>
            <a:r>
              <a:rPr lang="en-US" sz="2800" dirty="0" smtClean="0"/>
              <a:t>ADD approach to defining software architecture by decomposing based on the quality attributes</a:t>
            </a:r>
          </a:p>
          <a:p>
            <a:r>
              <a:rPr lang="en-US" sz="2800" dirty="0" smtClean="0"/>
              <a:t>It can be viewed as an extension to other developments methods, such as the Rational Unified Process (RUP).</a:t>
            </a:r>
          </a:p>
          <a:p>
            <a:r>
              <a:rPr lang="en-US" sz="2800" dirty="0" smtClean="0"/>
              <a:t> It is recursive decomposition process</a:t>
            </a:r>
          </a:p>
          <a:p>
            <a:pPr lvl="1"/>
            <a:r>
              <a:rPr lang="en-US" sz="2600" dirty="0" smtClean="0"/>
              <a:t>At each stage tactics and architectural patterns are chosen to satisfy some qualities to satisfy a set of quality scenarios </a:t>
            </a:r>
          </a:p>
          <a:p>
            <a:pPr lvl="1"/>
            <a:r>
              <a:rPr lang="en-US" sz="2600" dirty="0" smtClean="0"/>
              <a:t>Then functionality is added to instantiate the module types provided by the pattern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228600" y="228600"/>
            <a:ext cx="87630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2800" dirty="0" smtClean="0"/>
              <a:t>Designing the Architecture: </a:t>
            </a:r>
            <a:r>
              <a:rPr lang="en-US" sz="2400" dirty="0" smtClean="0"/>
              <a:t>Attribute Driven Design </a:t>
            </a:r>
            <a:endParaRPr lang="en-GB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6868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ADD input </a:t>
            </a:r>
          </a:p>
          <a:p>
            <a:pPr lvl="1"/>
            <a:r>
              <a:rPr lang="en-US" sz="2800" dirty="0" smtClean="0"/>
              <a:t>A set of quality attribute scenarios</a:t>
            </a:r>
          </a:p>
          <a:p>
            <a:pPr lvl="2"/>
            <a:r>
              <a:rPr lang="en-US" sz="2600" dirty="0" smtClean="0"/>
              <a:t>and employs knowledge about the relation between quality attribute achievement and architecture in order to design the architecture. </a:t>
            </a:r>
          </a:p>
          <a:p>
            <a:r>
              <a:rPr lang="en-US" sz="2800" dirty="0" smtClean="0"/>
              <a:t>ADD outputs</a:t>
            </a:r>
          </a:p>
          <a:p>
            <a:pPr lvl="1"/>
            <a:r>
              <a:rPr lang="en-US" sz="2800" dirty="0" smtClean="0"/>
              <a:t>Several levels of a </a:t>
            </a:r>
            <a:r>
              <a:rPr lang="en-US" sz="2800" i="1" dirty="0" smtClean="0"/>
              <a:t>module decomposition view </a:t>
            </a:r>
            <a:r>
              <a:rPr lang="en-US" sz="2800" dirty="0" smtClean="0"/>
              <a:t>of an architecture  and </a:t>
            </a:r>
            <a:r>
              <a:rPr lang="en-US" sz="2800" i="1" dirty="0" smtClean="0"/>
              <a:t>other views </a:t>
            </a:r>
            <a:r>
              <a:rPr lang="en-US" sz="2800" dirty="0" smtClean="0"/>
              <a:t>as appropriate - necessarily coarse grained</a:t>
            </a:r>
          </a:p>
          <a:p>
            <a:pPr lvl="2"/>
            <a:r>
              <a:rPr lang="en-US" sz="2400" dirty="0" smtClean="0"/>
              <a:t>Not all details of the views result from applying ADD</a:t>
            </a:r>
          </a:p>
          <a:p>
            <a:pPr lvl="2"/>
            <a:r>
              <a:rPr lang="en-US" sz="2400" dirty="0" smtClean="0"/>
              <a:t>A set of containers for functionality &amp; the interactions among the containers are produced</a:t>
            </a:r>
          </a:p>
          <a:p>
            <a:pPr lvl="2"/>
            <a:r>
              <a:rPr lang="en-US" sz="2400" dirty="0" smtClean="0"/>
              <a:t>Critical for achieving desired qualities, &amp; provides framework for achieving the functionality</a:t>
            </a:r>
          </a:p>
          <a:p>
            <a:r>
              <a:rPr lang="en-US" sz="2800" dirty="0" smtClean="0"/>
              <a:t>Difference between ADD output and an architecture ready for implementation is that </a:t>
            </a:r>
            <a:r>
              <a:rPr lang="en-US" sz="2800" i="1" dirty="0" smtClean="0"/>
              <a:t>detailed design decisions are postponed </a:t>
            </a:r>
            <a:r>
              <a:rPr lang="en-US" sz="2800" dirty="0" smtClean="0"/>
              <a:t>in ADD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dirty="0" smtClean="0"/>
              <a:t>Attribute-Driven Design: Input and outputs</a:t>
            </a:r>
            <a:endParaRPr lang="en-GB" sz="32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 smtClean="0"/>
              <a:t>Sample problem:  </a:t>
            </a:r>
            <a:r>
              <a:rPr lang="en-US" i="1" dirty="0" smtClean="0"/>
              <a:t>A garage door opener within a home information system.</a:t>
            </a:r>
          </a:p>
          <a:p>
            <a:r>
              <a:rPr lang="en-US" dirty="0" smtClean="0"/>
              <a:t>The system is responsible for raising and lowering the door via a switch, remote control, or the home information system. </a:t>
            </a:r>
          </a:p>
          <a:p>
            <a:r>
              <a:rPr lang="en-US" dirty="0" smtClean="0"/>
              <a:t> It is also possible to diagnose problems with the opener from within the home information system.</a:t>
            </a:r>
          </a:p>
          <a:p>
            <a:r>
              <a:rPr lang="en-US" dirty="0" smtClean="0"/>
              <a:t>Inputs to ADD</a:t>
            </a:r>
          </a:p>
          <a:p>
            <a:pPr lvl="1"/>
            <a:r>
              <a:rPr lang="en-US" dirty="0" smtClean="0"/>
              <a:t>Quality requirements</a:t>
            </a:r>
          </a:p>
          <a:p>
            <a:pPr lvl="2"/>
            <a:r>
              <a:rPr lang="en-US" sz="2400" dirty="0" smtClean="0"/>
              <a:t>Set of </a:t>
            </a:r>
            <a:r>
              <a:rPr lang="en-US" sz="2400" i="1" dirty="0" smtClean="0"/>
              <a:t>system-specific quality scenarios</a:t>
            </a:r>
          </a:p>
          <a:p>
            <a:pPr lvl="2"/>
            <a:r>
              <a:rPr lang="en-US" sz="2400" dirty="0" smtClean="0"/>
              <a:t>These provide a checklist to be used for the development of </a:t>
            </a:r>
            <a:r>
              <a:rPr lang="en-US" sz="2400" i="1" dirty="0" smtClean="0"/>
              <a:t>system-specific scenarios</a:t>
            </a:r>
          </a:p>
          <a:p>
            <a:pPr lvl="2"/>
            <a:r>
              <a:rPr lang="en-US" sz="2400" dirty="0" smtClean="0"/>
              <a:t>should be defined to the detail necessary for the application. </a:t>
            </a:r>
          </a:p>
          <a:p>
            <a:pPr lvl="1"/>
            <a:r>
              <a:rPr lang="en-US" sz="2600" dirty="0" smtClean="0"/>
              <a:t>Functional requirements (expressed as use cases) and constraints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4000" dirty="0" smtClean="0"/>
              <a:t>Example Application of ADD</a:t>
            </a:r>
            <a:endParaRPr lang="en-GB" sz="4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The device and controls for opening and closing the door are different for the different products in the product line. 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They may include controls from within a home information system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Product architecture for a specific set of controls should be directly derivable from the product line architecture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The processor used in different products will differ.</a:t>
            </a:r>
          </a:p>
          <a:p>
            <a:pPr lvl="1"/>
            <a:r>
              <a:rPr lang="en-US" dirty="0" smtClean="0"/>
              <a:t>Product architecture for each specific processor should be directly derivable from the product line architecture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If an obstacle (person or object) is detected by the garage door during descent, it must halt (alternately re-open) within 0.1 second.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The garage door opener should be accessible for diagnosis and administration from within the home information system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Using a product-specific diagnosis protocol.</a:t>
            </a:r>
          </a:p>
          <a:p>
            <a:pPr lvl="1"/>
            <a:r>
              <a:rPr lang="en-US" dirty="0" smtClean="0"/>
              <a:t>Should be possible to directly produce an architecture that reflects this protocol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4000" dirty="0" smtClean="0"/>
              <a:t>Quality Scenario: Case Study</a:t>
            </a:r>
            <a:endParaRPr lang="en-GB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458200" cy="5638800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800" dirty="0" smtClean="0"/>
              <a:t>Choose the module to decompose – the module to start with is usually the whole system.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2800" dirty="0" smtClean="0"/>
              <a:t>Refine the module according to the following steps:</a:t>
            </a:r>
          </a:p>
          <a:p>
            <a:pPr marL="777240" lvl="1" indent="-457200">
              <a:lnSpc>
                <a:spcPct val="90000"/>
              </a:lnSpc>
              <a:buFont typeface="+mj-lt"/>
              <a:buAutoNum type="alphaLcPeriod"/>
            </a:pPr>
            <a:r>
              <a:rPr lang="en-US" sz="2600" dirty="0" smtClean="0"/>
              <a:t>Choose the architectural drivers from the set of concrete quality scenarios and functional requirements.</a:t>
            </a:r>
          </a:p>
          <a:p>
            <a:pPr marL="777240" lvl="1" indent="-457200">
              <a:lnSpc>
                <a:spcPct val="90000"/>
              </a:lnSpc>
              <a:buFont typeface="+mj-lt"/>
              <a:buAutoNum type="alphaLcPeriod"/>
            </a:pPr>
            <a:r>
              <a:rPr lang="en-US" sz="2600" dirty="0" smtClean="0"/>
              <a:t>Choose an architectural pattern that satisfies the architectural drivers</a:t>
            </a:r>
          </a:p>
          <a:p>
            <a:pPr marL="777240" lvl="1" indent="-457200">
              <a:lnSpc>
                <a:spcPct val="90000"/>
              </a:lnSpc>
              <a:buFont typeface="+mj-lt"/>
              <a:buAutoNum type="alphaLcPeriod"/>
            </a:pPr>
            <a:r>
              <a:rPr lang="en-US" sz="2600" dirty="0" smtClean="0"/>
              <a:t>Instantiate modules and allocate functionality</a:t>
            </a:r>
          </a:p>
          <a:p>
            <a:pPr marL="777240" lvl="1" indent="-457200">
              <a:lnSpc>
                <a:spcPct val="90000"/>
              </a:lnSpc>
              <a:buFont typeface="+mj-lt"/>
              <a:buAutoNum type="alphaLcPeriod"/>
            </a:pPr>
            <a:r>
              <a:rPr lang="en-US" sz="2600" dirty="0" smtClean="0"/>
              <a:t>Define interfaces of the child modules</a:t>
            </a:r>
          </a:p>
          <a:p>
            <a:pPr marL="777240" lvl="1" indent="-457200">
              <a:lnSpc>
                <a:spcPct val="90000"/>
              </a:lnSpc>
              <a:buFont typeface="+mj-lt"/>
              <a:buAutoNum type="alphaLcPeriod"/>
            </a:pPr>
            <a:r>
              <a:rPr lang="en-US" sz="2600" dirty="0" smtClean="0"/>
              <a:t>Verify and refine use cases and quality scenarios and make them constraints for child modules.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Repeat the steps above for every module that needs further decomposition.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4000" dirty="0" smtClean="0"/>
              <a:t>ADD Steps</a:t>
            </a:r>
            <a:endParaRPr lang="en-GB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734</TotalTime>
  <Words>3848</Words>
  <Application>Microsoft Office PowerPoint</Application>
  <PresentationFormat>On-screen Show (4:3)</PresentationFormat>
  <Paragraphs>340</Paragraphs>
  <Slides>37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Equity</vt:lpstr>
      <vt:lpstr>Chapter 5: Designing the Architecture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4: Designing the Architecture</dc:title>
  <dc:creator>esubalew</dc:creator>
  <cp:lastModifiedBy>PRLAB</cp:lastModifiedBy>
  <cp:revision>42</cp:revision>
  <dcterms:created xsi:type="dcterms:W3CDTF">2011-04-13T13:29:02Z</dcterms:created>
  <dcterms:modified xsi:type="dcterms:W3CDTF">2011-05-13T01:06:30Z</dcterms:modified>
</cp:coreProperties>
</file>