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4"/>
  </p:notesMasterIdLst>
  <p:sldIdLst>
    <p:sldId id="257" r:id="rId2"/>
    <p:sldId id="258" r:id="rId3"/>
    <p:sldId id="282" r:id="rId4"/>
    <p:sldId id="283" r:id="rId5"/>
    <p:sldId id="284" r:id="rId6"/>
    <p:sldId id="285" r:id="rId7"/>
    <p:sldId id="301" r:id="rId8"/>
    <p:sldId id="302" r:id="rId9"/>
    <p:sldId id="264" r:id="rId10"/>
    <p:sldId id="287" r:id="rId11"/>
    <p:sldId id="291" r:id="rId12"/>
    <p:sldId id="290" r:id="rId13"/>
    <p:sldId id="289" r:id="rId14"/>
    <p:sldId id="292" r:id="rId15"/>
    <p:sldId id="293" r:id="rId16"/>
    <p:sldId id="294" r:id="rId17"/>
    <p:sldId id="296" r:id="rId18"/>
    <p:sldId id="303" r:id="rId19"/>
    <p:sldId id="295" r:id="rId20"/>
    <p:sldId id="297" r:id="rId21"/>
    <p:sldId id="305" r:id="rId22"/>
    <p:sldId id="306" r:id="rId23"/>
    <p:sldId id="304" r:id="rId24"/>
    <p:sldId id="299" r:id="rId25"/>
    <p:sldId id="298" r:id="rId26"/>
    <p:sldId id="307" r:id="rId27"/>
    <p:sldId id="308" r:id="rId28"/>
    <p:sldId id="309" r:id="rId29"/>
    <p:sldId id="310" r:id="rId30"/>
    <p:sldId id="286" r:id="rId31"/>
    <p:sldId id="269" r:id="rId32"/>
    <p:sldId id="276"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8452" autoAdjust="0"/>
  </p:normalViewPr>
  <p:slideViewPr>
    <p:cSldViewPr>
      <p:cViewPr varScale="1">
        <p:scale>
          <a:sx n="96" d="100"/>
          <a:sy n="96" d="100"/>
        </p:scale>
        <p:origin x="-41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38A6A5-DCD5-4F05-ACD5-B26AFCA22F40}" type="datetimeFigureOut">
              <a:rPr lang="en-US" smtClean="0"/>
              <a:pPr/>
              <a:t>5/6/2011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8FE0293-C81D-4F6D-9462-6B4E5CBF8C8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8FE0293-C81D-4F6D-9462-6B4E5CBF8C8D}" type="slidenum">
              <a:rPr lang="en-US" smtClean="0"/>
              <a:pPr/>
              <a:t>17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E8FE0293-C81D-4F6D-9462-6B4E5CBF8C8D}" type="slidenum">
              <a:rPr lang="en-US" smtClean="0"/>
              <a:pPr/>
              <a:t>20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B48A1B48-1459-4965-8AD7-8E98750B3006}" type="datetimeFigureOut">
              <a:rPr lang="en-US" smtClean="0"/>
              <a:pPr/>
              <a:t>5/6/2011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97E2E5D-EFE2-4EAB-9649-049C86B05CDC}"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48A1B48-1459-4965-8AD7-8E98750B3006}" type="datetimeFigureOut">
              <a:rPr lang="en-US" smtClean="0"/>
              <a:pPr/>
              <a:t>5/6/2011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E2E5D-EFE2-4EAB-9649-049C86B05CD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48A1B48-1459-4965-8AD7-8E98750B3006}" type="datetimeFigureOut">
              <a:rPr lang="en-US" smtClean="0"/>
              <a:pPr/>
              <a:t>5/6/2011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E2E5D-EFE2-4EAB-9649-049C86B05CD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B48A1B48-1459-4965-8AD7-8E98750B3006}" type="datetimeFigureOut">
              <a:rPr lang="en-US" smtClean="0"/>
              <a:pPr/>
              <a:t>5/6/2011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7E2E5D-EFE2-4EAB-9649-049C86B05CDC}"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48A1B48-1459-4965-8AD7-8E98750B3006}" type="datetimeFigureOut">
              <a:rPr lang="en-US" smtClean="0"/>
              <a:pPr/>
              <a:t>5/6/2011</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97E2E5D-EFE2-4EAB-9649-049C86B05CD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B48A1B48-1459-4965-8AD7-8E98750B3006}" type="datetimeFigureOut">
              <a:rPr lang="en-US" smtClean="0"/>
              <a:pPr/>
              <a:t>5/6/2011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E2E5D-EFE2-4EAB-9649-049C86B05CDC}"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B48A1B48-1459-4965-8AD7-8E98750B3006}" type="datetimeFigureOut">
              <a:rPr lang="en-US" smtClean="0"/>
              <a:pPr/>
              <a:t>5/6/2011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7E2E5D-EFE2-4EAB-9649-049C86B05CDC}"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B48A1B48-1459-4965-8AD7-8E98750B3006}" type="datetimeFigureOut">
              <a:rPr lang="en-US" smtClean="0"/>
              <a:pPr/>
              <a:t>5/6/2011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7E2E5D-EFE2-4EAB-9649-049C86B05CD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8A1B48-1459-4965-8AD7-8E98750B3006}" type="datetimeFigureOut">
              <a:rPr lang="en-US" smtClean="0"/>
              <a:pPr/>
              <a:t>5/6/2011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7E2E5D-EFE2-4EAB-9649-049C86B05CD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48A1B48-1459-4965-8AD7-8E98750B3006}" type="datetimeFigureOut">
              <a:rPr lang="en-US" smtClean="0"/>
              <a:pPr/>
              <a:t>5/6/2011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7E2E5D-EFE2-4EAB-9649-049C86B05CDC}"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B48A1B48-1459-4965-8AD7-8E98750B3006}" type="datetimeFigureOut">
              <a:rPr lang="en-US" smtClean="0"/>
              <a:pPr/>
              <a:t>5/6/2011</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E97E2E5D-EFE2-4EAB-9649-049C86B05CDC}"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B48A1B48-1459-4965-8AD7-8E98750B3006}" type="datetimeFigureOut">
              <a:rPr lang="en-US" smtClean="0"/>
              <a:pPr/>
              <a:t>5/6/2011</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97E2E5D-EFE2-4EAB-9649-049C86B05CD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33600" y="4267200"/>
            <a:ext cx="6400800" cy="685800"/>
          </a:xfrm>
        </p:spPr>
        <p:txBody>
          <a:bodyPr/>
          <a:lstStyle/>
          <a:p>
            <a:pPr algn="r"/>
            <a:r>
              <a:rPr lang="en-US" dirty="0" smtClean="0"/>
              <a:t>By </a:t>
            </a:r>
            <a:r>
              <a:rPr lang="en-US" dirty="0" err="1" smtClean="0"/>
              <a:t>Esubalew</a:t>
            </a:r>
            <a:r>
              <a:rPr lang="en-US" dirty="0" smtClean="0"/>
              <a:t> A.</a:t>
            </a:r>
            <a:endParaRPr lang="en-US" dirty="0"/>
          </a:p>
        </p:txBody>
      </p:sp>
      <p:sp>
        <p:nvSpPr>
          <p:cNvPr id="2" name="Title 1"/>
          <p:cNvSpPr>
            <a:spLocks noGrp="1"/>
          </p:cNvSpPr>
          <p:nvPr>
            <p:ph type="ctrTitle"/>
          </p:nvPr>
        </p:nvSpPr>
        <p:spPr>
          <a:xfrm>
            <a:off x="152400" y="1505930"/>
            <a:ext cx="8686800" cy="1470025"/>
          </a:xfrm>
        </p:spPr>
        <p:txBody>
          <a:bodyPr>
            <a:normAutofit/>
          </a:bodyPr>
          <a:lstStyle/>
          <a:p>
            <a:r>
              <a:rPr lang="en-GB" dirty="0" smtClean="0"/>
              <a:t>Chapter 4: </a:t>
            </a:r>
            <a:r>
              <a:rPr b="1" smtClean="0"/>
              <a:t>Architectural patterns/Style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76200" y="762000"/>
            <a:ext cx="8915400" cy="6019800"/>
          </a:xfrm>
        </p:spPr>
        <p:txBody>
          <a:bodyPr>
            <a:noAutofit/>
          </a:bodyPr>
          <a:lstStyle/>
          <a:p>
            <a:r>
              <a:rPr lang="en-US" dirty="0" smtClean="0"/>
              <a:t>Incremental transformation of data by successive components</a:t>
            </a:r>
          </a:p>
          <a:p>
            <a:pPr lvl="1"/>
            <a:r>
              <a:rPr lang="en-US" sz="2600" b="1" dirty="0" smtClean="0"/>
              <a:t>Filter</a:t>
            </a:r>
            <a:r>
              <a:rPr lang="en-US" sz="2600" dirty="0" smtClean="0"/>
              <a:t> is a service that transforms a stream of input data into a stream of output data </a:t>
            </a:r>
          </a:p>
          <a:p>
            <a:pPr lvl="1"/>
            <a:r>
              <a:rPr lang="en-US" sz="2600" b="1" dirty="0" smtClean="0"/>
              <a:t>Pipe</a:t>
            </a:r>
            <a:r>
              <a:rPr lang="en-US" sz="2600" dirty="0" smtClean="0"/>
              <a:t> is a mechanism or conduit through which the data flows from one filter to another</a:t>
            </a:r>
          </a:p>
          <a:p>
            <a:r>
              <a:rPr lang="en-US" sz="2800" dirty="0" smtClean="0"/>
              <a:t>The combination of filters and pipes forms what is called a processing </a:t>
            </a:r>
            <a:r>
              <a:rPr lang="en-US" sz="2800" i="1" dirty="0" smtClean="0"/>
              <a:t>pipeline</a:t>
            </a:r>
            <a:r>
              <a:rPr lang="en-US" sz="2800" dirty="0" smtClean="0"/>
              <a:t>.</a:t>
            </a:r>
          </a:p>
          <a:p>
            <a:endParaRPr lang="en-US" sz="2800" dirty="0" smtClean="0"/>
          </a:p>
          <a:p>
            <a:endParaRPr lang="en-US" sz="2800" dirty="0" smtClean="0"/>
          </a:p>
          <a:p>
            <a:endParaRPr lang="en-US" sz="2800" dirty="0" smtClean="0"/>
          </a:p>
          <a:p>
            <a:endParaRPr lang="en-US" dirty="0" smtClean="0"/>
          </a:p>
          <a:p>
            <a:r>
              <a:rPr lang="en-US" dirty="0" smtClean="0"/>
              <a:t>This architecture style focuses  on the dynamic  interaction rather than the structural </a:t>
            </a:r>
          </a:p>
        </p:txBody>
      </p:sp>
      <p:sp>
        <p:nvSpPr>
          <p:cNvPr id="4" name="Round Diagonal Corner Rectangle 3"/>
          <p:cNvSpPr/>
          <p:nvPr/>
        </p:nvSpPr>
        <p:spPr>
          <a:xfrm>
            <a:off x="457200" y="2286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Pipe and Filter Architecture</a:t>
            </a:r>
            <a:endParaRPr lang="en-US" sz="4000" dirty="0"/>
          </a:p>
        </p:txBody>
      </p:sp>
      <p:pic>
        <p:nvPicPr>
          <p:cNvPr id="2050" name="Picture 2"/>
          <p:cNvPicPr>
            <a:picLocks noChangeAspect="1" noChangeArrowheads="1"/>
          </p:cNvPicPr>
          <p:nvPr/>
        </p:nvPicPr>
        <p:blipFill>
          <a:blip r:embed="rId2"/>
          <a:srcRect/>
          <a:stretch>
            <a:fillRect/>
          </a:stretch>
        </p:blipFill>
        <p:spPr bwMode="auto">
          <a:xfrm>
            <a:off x="762000" y="3962400"/>
            <a:ext cx="8077200" cy="167640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990600"/>
            <a:ext cx="8686800" cy="5334000"/>
          </a:xfrm>
        </p:spPr>
        <p:txBody>
          <a:bodyPr>
            <a:noAutofit/>
          </a:bodyPr>
          <a:lstStyle/>
          <a:p>
            <a:pPr>
              <a:lnSpc>
                <a:spcPct val="80000"/>
              </a:lnSpc>
            </a:pPr>
            <a:r>
              <a:rPr lang="en-US" sz="2800" dirty="0" smtClean="0"/>
              <a:t>UNIX command line processing of the pipe symbol,  | </a:t>
            </a:r>
          </a:p>
          <a:p>
            <a:pPr lvl="1">
              <a:lnSpc>
                <a:spcPct val="80000"/>
              </a:lnSpc>
            </a:pPr>
            <a:r>
              <a:rPr lang="en-US" dirty="0" smtClean="0"/>
              <a:t>The output from the command to the left of the symbol, |, is to be sent as input to the command to the right of the pipe;</a:t>
            </a:r>
          </a:p>
          <a:p>
            <a:pPr lvl="1">
              <a:lnSpc>
                <a:spcPct val="80000"/>
              </a:lnSpc>
            </a:pPr>
            <a:r>
              <a:rPr lang="en-US" dirty="0" smtClean="0"/>
              <a:t>This mechanism got rid of specifying a file as </a:t>
            </a:r>
            <a:r>
              <a:rPr lang="en-US" b="1" dirty="0" smtClean="0"/>
              <a:t>std</a:t>
            </a:r>
            <a:r>
              <a:rPr lang="en-US" dirty="0" smtClean="0"/>
              <a:t> output of a command and then specifying that same file as the </a:t>
            </a:r>
            <a:r>
              <a:rPr lang="en-US" b="1" dirty="0" smtClean="0"/>
              <a:t>std</a:t>
            </a:r>
            <a:r>
              <a:rPr lang="en-US" dirty="0" smtClean="0"/>
              <a:t> input to another command, including possibly removing this intermediate file afterwards      </a:t>
            </a:r>
          </a:p>
          <a:p>
            <a:pPr lvl="1"/>
            <a:r>
              <a:rPr lang="en-US" b="1" dirty="0" smtClean="0"/>
              <a:t>Example :  </a:t>
            </a:r>
            <a:r>
              <a:rPr lang="en-US" dirty="0" smtClean="0"/>
              <a:t>Assume that in the file called my.txt is the following:</a:t>
            </a:r>
          </a:p>
          <a:p>
            <a:pPr lvl="2"/>
            <a:r>
              <a:rPr lang="en-US" sz="2400" dirty="0" smtClean="0"/>
              <a:t>I live in the city of </a:t>
            </a:r>
            <a:r>
              <a:rPr lang="en-US" sz="2400" dirty="0" err="1" smtClean="0"/>
              <a:t>Bahir</a:t>
            </a:r>
            <a:r>
              <a:rPr lang="en-US" sz="2400" dirty="0" smtClean="0"/>
              <a:t> Dar</a:t>
            </a:r>
          </a:p>
          <a:p>
            <a:pPr lvl="1"/>
            <a:r>
              <a:rPr lang="en-US" sz="2200" dirty="0" smtClean="0"/>
              <a:t>Example ( UNIX commands) :  </a:t>
            </a:r>
          </a:p>
          <a:p>
            <a:pPr lvl="2"/>
            <a:r>
              <a:rPr lang="en-US" sz="2400" dirty="0" smtClean="0"/>
              <a:t>$ cat my.txt </a:t>
            </a:r>
            <a:r>
              <a:rPr lang="en-US" sz="2400" dirty="0" smtClean="0">
                <a:sym typeface="Wingdings" pitchFamily="2" charset="2"/>
              </a:rPr>
              <a:t></a:t>
            </a:r>
            <a:r>
              <a:rPr lang="en-US" sz="2400" dirty="0" smtClean="0"/>
              <a:t> I live in the city of Atlanta</a:t>
            </a:r>
          </a:p>
          <a:p>
            <a:pPr lvl="2"/>
            <a:r>
              <a:rPr lang="en-US" sz="2400" dirty="0" smtClean="0"/>
              <a:t>$ cat my.txt   |  </a:t>
            </a:r>
            <a:r>
              <a:rPr lang="en-US" sz="2400" dirty="0" err="1" smtClean="0"/>
              <a:t>sed</a:t>
            </a:r>
            <a:r>
              <a:rPr lang="en-US" sz="2400" dirty="0" smtClean="0"/>
              <a:t> “s/i/o/g” I love on the </a:t>
            </a:r>
            <a:r>
              <a:rPr lang="en-US" sz="2400" dirty="0" err="1" smtClean="0"/>
              <a:t>coty</a:t>
            </a:r>
            <a:r>
              <a:rPr lang="en-US" sz="2400" dirty="0" smtClean="0"/>
              <a:t> of </a:t>
            </a:r>
            <a:r>
              <a:rPr lang="en-US" sz="2400" dirty="0" err="1" smtClean="0"/>
              <a:t>Bahor</a:t>
            </a:r>
            <a:r>
              <a:rPr lang="en-US" sz="2400" dirty="0" smtClean="0"/>
              <a:t> Dar  $</a:t>
            </a:r>
          </a:p>
          <a:p>
            <a:pPr lvl="2"/>
            <a:r>
              <a:rPr lang="en-US" sz="2400" dirty="0" smtClean="0"/>
              <a:t>First </a:t>
            </a:r>
            <a:r>
              <a:rPr lang="en-US" sz="2400" b="1" dirty="0" smtClean="0"/>
              <a:t>cat</a:t>
            </a:r>
            <a:r>
              <a:rPr lang="en-US" sz="2400" dirty="0" smtClean="0"/>
              <a:t> command outputs my.txt to screen. The second </a:t>
            </a:r>
            <a:r>
              <a:rPr lang="en-US" sz="2400" b="1" dirty="0" smtClean="0"/>
              <a:t>cat </a:t>
            </a:r>
            <a:r>
              <a:rPr lang="en-US" sz="2400" dirty="0" smtClean="0"/>
              <a:t>command reads my.txt and sends it to </a:t>
            </a:r>
            <a:r>
              <a:rPr lang="en-US" sz="2400" b="1" dirty="0" err="1" smtClean="0"/>
              <a:t>sed</a:t>
            </a:r>
            <a:r>
              <a:rPr lang="en-US" sz="2400" b="1" dirty="0" smtClean="0"/>
              <a:t> </a:t>
            </a:r>
            <a:r>
              <a:rPr lang="en-US" sz="2400" dirty="0" smtClean="0"/>
              <a:t>command which “search” for “</a:t>
            </a:r>
            <a:r>
              <a:rPr lang="en-US" sz="2400" dirty="0" err="1" smtClean="0"/>
              <a:t>i</a:t>
            </a:r>
            <a:r>
              <a:rPr lang="en-US" sz="2400" dirty="0" smtClean="0"/>
              <a:t>’ and “globally” replace it with “o.” </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Pipe and Filter architecture: Example</a:t>
            </a:r>
            <a:endParaRPr lang="en-US" sz="4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1066800"/>
            <a:ext cx="8686800" cy="5486400"/>
          </a:xfrm>
        </p:spPr>
        <p:txBody>
          <a:bodyPr>
            <a:noAutofit/>
          </a:bodyPr>
          <a:lstStyle/>
          <a:p>
            <a:pPr>
              <a:lnSpc>
                <a:spcPct val="90000"/>
              </a:lnSpc>
            </a:pPr>
            <a:r>
              <a:rPr lang="en-US" sz="2800" b="1" dirty="0" smtClean="0"/>
              <a:t>Advantages:</a:t>
            </a:r>
          </a:p>
          <a:p>
            <a:pPr lvl="1">
              <a:lnSpc>
                <a:spcPct val="90000"/>
              </a:lnSpc>
            </a:pPr>
            <a:r>
              <a:rPr lang="en-US" sz="2600" dirty="0" smtClean="0"/>
              <a:t>Filters are </a:t>
            </a:r>
            <a:r>
              <a:rPr lang="en-US" sz="2600" i="1" dirty="0" smtClean="0"/>
              <a:t>self containing </a:t>
            </a:r>
            <a:r>
              <a:rPr lang="en-US" sz="2600" dirty="0" smtClean="0"/>
              <a:t>processing service that performs a specific function thus it is </a:t>
            </a:r>
            <a:r>
              <a:rPr lang="en-US" sz="2600" i="1" dirty="0" smtClean="0"/>
              <a:t>fairly cohesive</a:t>
            </a:r>
          </a:p>
          <a:p>
            <a:pPr lvl="1">
              <a:lnSpc>
                <a:spcPct val="90000"/>
              </a:lnSpc>
            </a:pPr>
            <a:r>
              <a:rPr lang="en-US" sz="2600" dirty="0" smtClean="0"/>
              <a:t>Filters communicate (pass data most of the time) through </a:t>
            </a:r>
            <a:r>
              <a:rPr lang="en-US" sz="2600" i="1" dirty="0" smtClean="0"/>
              <a:t>pipes only</a:t>
            </a:r>
            <a:r>
              <a:rPr lang="en-US" sz="2600" dirty="0" smtClean="0"/>
              <a:t>, thus it is </a:t>
            </a:r>
            <a:r>
              <a:rPr lang="en-US" sz="2600" i="1" dirty="0" smtClean="0"/>
              <a:t>“somewhat” constrained in coupling</a:t>
            </a:r>
          </a:p>
          <a:p>
            <a:pPr>
              <a:lnSpc>
                <a:spcPct val="90000"/>
              </a:lnSpc>
            </a:pPr>
            <a:r>
              <a:rPr lang="en-US" sz="2800" b="1" dirty="0" smtClean="0"/>
              <a:t>Disadvantages:</a:t>
            </a:r>
          </a:p>
          <a:p>
            <a:pPr lvl="1">
              <a:lnSpc>
                <a:spcPct val="90000"/>
              </a:lnSpc>
            </a:pPr>
            <a:r>
              <a:rPr lang="en-US" sz="2600" dirty="0" smtClean="0"/>
              <a:t>Filters processes and sends streams of data over pipes is a solution that fits well with heavy </a:t>
            </a:r>
            <a:r>
              <a:rPr lang="en-US" sz="2600" u="sng" dirty="0" smtClean="0"/>
              <a:t>batch processing</a:t>
            </a:r>
            <a:r>
              <a:rPr lang="en-US" sz="2600" dirty="0" smtClean="0"/>
              <a:t>,</a:t>
            </a:r>
            <a:r>
              <a:rPr lang="en-US" sz="2600" dirty="0" smtClean="0">
                <a:solidFill>
                  <a:srgbClr val="FF0000"/>
                </a:solidFill>
              </a:rPr>
              <a:t> </a:t>
            </a:r>
            <a:r>
              <a:rPr lang="en-US" sz="2600" dirty="0" smtClean="0"/>
              <a:t>but may </a:t>
            </a:r>
            <a:r>
              <a:rPr lang="en-US" sz="2600" i="1" dirty="0" smtClean="0"/>
              <a:t>not do well with any kind of user-interaction.</a:t>
            </a:r>
          </a:p>
          <a:p>
            <a:pPr lvl="1">
              <a:lnSpc>
                <a:spcPct val="90000"/>
              </a:lnSpc>
            </a:pPr>
            <a:r>
              <a:rPr lang="en-US" sz="2600" dirty="0" smtClean="0"/>
              <a:t>Anything that requires quick and short error processing is still restricted to sending data through the pipes, possibly making it </a:t>
            </a:r>
            <a:r>
              <a:rPr lang="en-US" sz="2600" i="1" dirty="0" smtClean="0"/>
              <a:t>difficult to interactively react to error- events. </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Pipe and Filter architecture : pros &amp; Cons</a:t>
            </a:r>
            <a:endParaRPr lang="en-US" sz="4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76200" y="990600"/>
            <a:ext cx="8915400" cy="5486400"/>
          </a:xfrm>
        </p:spPr>
        <p:txBody>
          <a:bodyPr>
            <a:noAutofit/>
          </a:bodyPr>
          <a:lstStyle/>
          <a:p>
            <a:pPr>
              <a:lnSpc>
                <a:spcPct val="90000"/>
              </a:lnSpc>
            </a:pPr>
            <a:r>
              <a:rPr lang="en-US" altLang="zh-TW" dirty="0" smtClean="0">
                <a:ea typeface="新細明體" pitchFamily="18" charset="-120"/>
              </a:rPr>
              <a:t>The high level design solution is based on a </a:t>
            </a:r>
            <a:r>
              <a:rPr lang="en-US" altLang="zh-TW" i="1" dirty="0" smtClean="0">
                <a:ea typeface="新細明體" pitchFamily="18" charset="-120"/>
              </a:rPr>
              <a:t>shared data-store </a:t>
            </a:r>
            <a:r>
              <a:rPr lang="en-US" altLang="zh-TW" dirty="0" smtClean="0">
                <a:ea typeface="新細明體" pitchFamily="18" charset="-120"/>
              </a:rPr>
              <a:t>which acts as the “central command” with 2 variations:</a:t>
            </a:r>
          </a:p>
          <a:p>
            <a:pPr lvl="1">
              <a:lnSpc>
                <a:spcPct val="90000"/>
              </a:lnSpc>
            </a:pPr>
            <a:r>
              <a:rPr lang="en-US" altLang="zh-TW" b="1" i="1" dirty="0" smtClean="0">
                <a:ea typeface="新細明體" pitchFamily="18" charset="-120"/>
              </a:rPr>
              <a:t>Blackboard style</a:t>
            </a:r>
            <a:r>
              <a:rPr lang="en-US" altLang="zh-TW" dirty="0" smtClean="0">
                <a:ea typeface="新細明體" pitchFamily="18" charset="-120"/>
              </a:rPr>
              <a:t>: the data-store alerts the participating parties whenever there is a data-store change (trigger)</a:t>
            </a:r>
          </a:p>
          <a:p>
            <a:pPr lvl="1">
              <a:lnSpc>
                <a:spcPct val="90000"/>
              </a:lnSpc>
            </a:pPr>
            <a:r>
              <a:rPr lang="en-US" altLang="zh-TW" b="1" i="1" dirty="0" smtClean="0">
                <a:ea typeface="新細明體" pitchFamily="18" charset="-120"/>
              </a:rPr>
              <a:t>Repository style: </a:t>
            </a:r>
            <a:r>
              <a:rPr lang="en-US" altLang="zh-TW" dirty="0" smtClean="0">
                <a:ea typeface="新細明體" pitchFamily="18" charset="-120"/>
              </a:rPr>
              <a:t>the participating parties check the data-store for changes</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Shared Data architecture: pros &amp; Cons</a:t>
            </a:r>
            <a:endParaRPr lang="en-US" sz="4000" dirty="0"/>
          </a:p>
        </p:txBody>
      </p:sp>
      <p:grpSp>
        <p:nvGrpSpPr>
          <p:cNvPr id="5" name="Group 4"/>
          <p:cNvGrpSpPr/>
          <p:nvPr/>
        </p:nvGrpSpPr>
        <p:grpSpPr>
          <a:xfrm>
            <a:off x="3581400" y="2971800"/>
            <a:ext cx="5257800" cy="2286000"/>
            <a:chOff x="1676400" y="3276600"/>
            <a:chExt cx="5715000" cy="1981200"/>
          </a:xfrm>
        </p:grpSpPr>
        <p:sp>
          <p:nvSpPr>
            <p:cNvPr id="6" name="AutoShape 4"/>
            <p:cNvSpPr>
              <a:spLocks noChangeArrowheads="1"/>
            </p:cNvSpPr>
            <p:nvPr/>
          </p:nvSpPr>
          <p:spPr bwMode="auto">
            <a:xfrm>
              <a:off x="3733800" y="3962400"/>
              <a:ext cx="1447800" cy="762000"/>
            </a:xfrm>
            <a:prstGeom prst="can">
              <a:avLst>
                <a:gd name="adj" fmla="val 25000"/>
              </a:avLst>
            </a:prstGeom>
            <a:solidFill>
              <a:schemeClr val="accent1"/>
            </a:solidFill>
            <a:ln w="15875">
              <a:solidFill>
                <a:schemeClr val="tx1"/>
              </a:solidFill>
              <a:round/>
              <a:headEnd/>
              <a:tailEnd/>
            </a:ln>
          </p:spPr>
          <p:txBody>
            <a:bodyPr wrap="none" anchor="ctr"/>
            <a:lstStyle/>
            <a:p>
              <a:pPr algn="ctr"/>
              <a:r>
                <a:rPr lang="en-US" altLang="zh-TW" b="1" dirty="0">
                  <a:ea typeface="新細明體" pitchFamily="18" charset="-120"/>
                </a:rPr>
                <a:t>Patient</a:t>
              </a:r>
            </a:p>
            <a:p>
              <a:pPr algn="ctr"/>
              <a:r>
                <a:rPr lang="en-US" altLang="zh-TW" b="1" dirty="0">
                  <a:ea typeface="新細明體" pitchFamily="18" charset="-120"/>
                </a:rPr>
                <a:t>database</a:t>
              </a:r>
              <a:endParaRPr lang="en-US" b="1" dirty="0"/>
            </a:p>
          </p:txBody>
        </p:sp>
        <p:sp>
          <p:nvSpPr>
            <p:cNvPr id="7" name="Rectangle 6"/>
            <p:cNvSpPr>
              <a:spLocks noChangeArrowheads="1"/>
            </p:cNvSpPr>
            <p:nvPr/>
          </p:nvSpPr>
          <p:spPr bwMode="auto">
            <a:xfrm>
              <a:off x="1676400" y="3505200"/>
              <a:ext cx="1600200" cy="609600"/>
            </a:xfrm>
            <a:prstGeom prst="rect">
              <a:avLst/>
            </a:prstGeom>
            <a:solidFill>
              <a:schemeClr val="bg1"/>
            </a:solidFill>
            <a:ln w="19050">
              <a:solidFill>
                <a:schemeClr val="tx1"/>
              </a:solidFill>
              <a:miter lim="800000"/>
              <a:headEnd/>
              <a:tailEnd/>
            </a:ln>
          </p:spPr>
          <p:txBody>
            <a:bodyPr wrap="none" anchor="ctr"/>
            <a:lstStyle/>
            <a:p>
              <a:pPr algn="ctr"/>
              <a:r>
                <a:rPr lang="en-US" altLang="zh-TW" sz="2000" dirty="0">
                  <a:ea typeface="新細明體" pitchFamily="18" charset="-120"/>
                </a:rPr>
                <a:t>physician</a:t>
              </a:r>
            </a:p>
            <a:p>
              <a:pPr algn="ctr"/>
              <a:r>
                <a:rPr lang="en-US" altLang="zh-TW" sz="2000" dirty="0">
                  <a:ea typeface="新細明體" pitchFamily="18" charset="-120"/>
                </a:rPr>
                <a:t>diagnosis</a:t>
              </a:r>
              <a:endParaRPr lang="en-US" sz="2000" dirty="0"/>
            </a:p>
          </p:txBody>
        </p:sp>
        <p:sp>
          <p:nvSpPr>
            <p:cNvPr id="8" name="Rectangle 8"/>
            <p:cNvSpPr>
              <a:spLocks noChangeArrowheads="1"/>
            </p:cNvSpPr>
            <p:nvPr/>
          </p:nvSpPr>
          <p:spPr bwMode="auto">
            <a:xfrm>
              <a:off x="1676400" y="4724400"/>
              <a:ext cx="1752600" cy="533400"/>
            </a:xfrm>
            <a:prstGeom prst="rect">
              <a:avLst/>
            </a:prstGeom>
            <a:solidFill>
              <a:schemeClr val="bg1"/>
            </a:solidFill>
            <a:ln w="19050">
              <a:solidFill>
                <a:schemeClr val="tx1"/>
              </a:solidFill>
              <a:miter lim="800000"/>
              <a:headEnd/>
              <a:tailEnd/>
            </a:ln>
          </p:spPr>
          <p:txBody>
            <a:bodyPr wrap="none" anchor="ctr"/>
            <a:lstStyle/>
            <a:p>
              <a:pPr algn="ctr"/>
              <a:r>
                <a:rPr lang="en-US" altLang="zh-TW" sz="2000" dirty="0">
                  <a:ea typeface="新細明體" pitchFamily="18" charset="-120"/>
                </a:rPr>
                <a:t>pharmacy &amp;</a:t>
              </a:r>
            </a:p>
            <a:p>
              <a:pPr algn="ctr"/>
              <a:r>
                <a:rPr lang="en-US" altLang="zh-TW" sz="2000" dirty="0">
                  <a:ea typeface="新細明體" pitchFamily="18" charset="-120"/>
                </a:rPr>
                <a:t>drug processing </a:t>
              </a:r>
              <a:endParaRPr lang="en-US" sz="2000" dirty="0"/>
            </a:p>
          </p:txBody>
        </p:sp>
        <p:sp>
          <p:nvSpPr>
            <p:cNvPr id="9" name="Rectangle 9"/>
            <p:cNvSpPr>
              <a:spLocks noChangeArrowheads="1"/>
            </p:cNvSpPr>
            <p:nvPr/>
          </p:nvSpPr>
          <p:spPr bwMode="auto">
            <a:xfrm>
              <a:off x="5410200" y="3276600"/>
              <a:ext cx="1752600" cy="533400"/>
            </a:xfrm>
            <a:prstGeom prst="rect">
              <a:avLst/>
            </a:prstGeom>
            <a:solidFill>
              <a:schemeClr val="bg1"/>
            </a:solidFill>
            <a:ln w="19050">
              <a:solidFill>
                <a:schemeClr val="tx1"/>
              </a:solidFill>
              <a:miter lim="800000"/>
              <a:headEnd/>
              <a:tailEnd/>
            </a:ln>
          </p:spPr>
          <p:txBody>
            <a:bodyPr wrap="none" anchor="ctr"/>
            <a:lstStyle/>
            <a:p>
              <a:pPr algn="ctr"/>
              <a:r>
                <a:rPr lang="en-US" altLang="zh-TW" sz="2000">
                  <a:ea typeface="新細明體" pitchFamily="18" charset="-120"/>
                </a:rPr>
                <a:t>Lab testing </a:t>
              </a:r>
              <a:endParaRPr lang="en-US" sz="2000"/>
            </a:p>
          </p:txBody>
        </p:sp>
        <p:sp>
          <p:nvSpPr>
            <p:cNvPr id="10" name="Rectangle 10"/>
            <p:cNvSpPr>
              <a:spLocks noChangeArrowheads="1"/>
            </p:cNvSpPr>
            <p:nvPr/>
          </p:nvSpPr>
          <p:spPr bwMode="auto">
            <a:xfrm>
              <a:off x="5638800" y="4419600"/>
              <a:ext cx="1752600" cy="533400"/>
            </a:xfrm>
            <a:prstGeom prst="rect">
              <a:avLst/>
            </a:prstGeom>
            <a:solidFill>
              <a:schemeClr val="bg1"/>
            </a:solidFill>
            <a:ln w="19050">
              <a:solidFill>
                <a:schemeClr val="tx1"/>
              </a:solidFill>
              <a:miter lim="800000"/>
              <a:headEnd/>
              <a:tailEnd/>
            </a:ln>
          </p:spPr>
          <p:txBody>
            <a:bodyPr wrap="none" anchor="ctr"/>
            <a:lstStyle/>
            <a:p>
              <a:pPr algn="ctr"/>
              <a:r>
                <a:rPr lang="en-US" altLang="zh-TW" sz="2000">
                  <a:ea typeface="新細明體" pitchFamily="18" charset="-120"/>
                </a:rPr>
                <a:t>accounting</a:t>
              </a:r>
            </a:p>
            <a:p>
              <a:pPr algn="ctr"/>
              <a:r>
                <a:rPr lang="en-US" altLang="zh-TW" sz="2000">
                  <a:ea typeface="新細明體" pitchFamily="18" charset="-120"/>
                </a:rPr>
                <a:t>&amp; administration </a:t>
              </a:r>
              <a:endParaRPr lang="en-US" sz="2000"/>
            </a:p>
          </p:txBody>
        </p:sp>
        <p:sp>
          <p:nvSpPr>
            <p:cNvPr id="11" name="Line 11"/>
            <p:cNvSpPr>
              <a:spLocks noChangeShapeType="1"/>
            </p:cNvSpPr>
            <p:nvPr/>
          </p:nvSpPr>
          <p:spPr bwMode="auto">
            <a:xfrm>
              <a:off x="3276600" y="3962400"/>
              <a:ext cx="457200" cy="228600"/>
            </a:xfrm>
            <a:prstGeom prst="line">
              <a:avLst/>
            </a:prstGeom>
            <a:noFill/>
            <a:ln w="22225">
              <a:solidFill>
                <a:schemeClr val="tx1"/>
              </a:solidFill>
              <a:round/>
              <a:headEnd/>
              <a:tailEnd/>
            </a:ln>
          </p:spPr>
          <p:txBody>
            <a:bodyPr/>
            <a:lstStyle/>
            <a:p>
              <a:endParaRPr lang="en-US" sz="2000"/>
            </a:p>
          </p:txBody>
        </p:sp>
        <p:sp>
          <p:nvSpPr>
            <p:cNvPr id="12" name="Line 12"/>
            <p:cNvSpPr>
              <a:spLocks noChangeShapeType="1"/>
            </p:cNvSpPr>
            <p:nvPr/>
          </p:nvSpPr>
          <p:spPr bwMode="auto">
            <a:xfrm flipV="1">
              <a:off x="5181600" y="3810000"/>
              <a:ext cx="381000" cy="381000"/>
            </a:xfrm>
            <a:prstGeom prst="line">
              <a:avLst/>
            </a:prstGeom>
            <a:noFill/>
            <a:ln w="22225">
              <a:solidFill>
                <a:schemeClr val="tx1"/>
              </a:solidFill>
              <a:round/>
              <a:headEnd/>
              <a:tailEnd/>
            </a:ln>
          </p:spPr>
          <p:txBody>
            <a:bodyPr/>
            <a:lstStyle/>
            <a:p>
              <a:endParaRPr lang="en-US" sz="2000"/>
            </a:p>
          </p:txBody>
        </p:sp>
        <p:sp>
          <p:nvSpPr>
            <p:cNvPr id="13" name="Line 13"/>
            <p:cNvSpPr>
              <a:spLocks noChangeShapeType="1"/>
            </p:cNvSpPr>
            <p:nvPr/>
          </p:nvSpPr>
          <p:spPr bwMode="auto">
            <a:xfrm>
              <a:off x="5105400" y="4648200"/>
              <a:ext cx="533400" cy="76200"/>
            </a:xfrm>
            <a:prstGeom prst="line">
              <a:avLst/>
            </a:prstGeom>
            <a:noFill/>
            <a:ln w="22225">
              <a:solidFill>
                <a:schemeClr val="tx1"/>
              </a:solidFill>
              <a:round/>
              <a:headEnd/>
              <a:tailEnd/>
            </a:ln>
          </p:spPr>
          <p:txBody>
            <a:bodyPr/>
            <a:lstStyle/>
            <a:p>
              <a:endParaRPr lang="en-US" sz="2000"/>
            </a:p>
          </p:txBody>
        </p:sp>
        <p:sp>
          <p:nvSpPr>
            <p:cNvPr id="14" name="Line 14"/>
            <p:cNvSpPr>
              <a:spLocks noChangeShapeType="1"/>
            </p:cNvSpPr>
            <p:nvPr/>
          </p:nvSpPr>
          <p:spPr bwMode="auto">
            <a:xfrm flipV="1">
              <a:off x="3429000" y="4724400"/>
              <a:ext cx="381000" cy="304800"/>
            </a:xfrm>
            <a:prstGeom prst="line">
              <a:avLst/>
            </a:prstGeom>
            <a:noFill/>
            <a:ln w="22225">
              <a:solidFill>
                <a:schemeClr val="tx1"/>
              </a:solidFill>
              <a:round/>
              <a:headEnd/>
              <a:tailEnd/>
            </a:ln>
          </p:spPr>
          <p:txBody>
            <a:bodyPr/>
            <a:lstStyle/>
            <a:p>
              <a:endParaRPr lang="en-US" sz="2000"/>
            </a:p>
          </p:txBody>
        </p:sp>
      </p:grpSp>
      <p:sp>
        <p:nvSpPr>
          <p:cNvPr id="16" name="Rectangle 15"/>
          <p:cNvSpPr/>
          <p:nvPr/>
        </p:nvSpPr>
        <p:spPr>
          <a:xfrm>
            <a:off x="152400" y="5446693"/>
            <a:ext cx="8534400" cy="1192121"/>
          </a:xfrm>
          <a:prstGeom prst="rect">
            <a:avLst/>
          </a:prstGeom>
        </p:spPr>
        <p:txBody>
          <a:bodyPr wrap="square">
            <a:spAutoFit/>
          </a:bodyPr>
          <a:lstStyle/>
          <a:p>
            <a:pPr marL="548640" lvl="1" indent="-228600">
              <a:lnSpc>
                <a:spcPct val="90000"/>
              </a:lnSpc>
              <a:spcBef>
                <a:spcPts val="370"/>
              </a:spcBef>
              <a:buClr>
                <a:schemeClr val="accent2"/>
              </a:buClr>
              <a:buSzPct val="85000"/>
              <a:buFont typeface="Wingdings 2"/>
              <a:buChar char=""/>
            </a:pPr>
            <a:r>
              <a:rPr lang="en-US" altLang="zh-TW" sz="2400" dirty="0" smtClean="0">
                <a:ea typeface="新細明體" pitchFamily="18" charset="-120"/>
              </a:rPr>
              <a:t> All the functionalities work off a single data-store.</a:t>
            </a:r>
          </a:p>
          <a:p>
            <a:pPr marL="548640" lvl="1" indent="-228600">
              <a:lnSpc>
                <a:spcPct val="90000"/>
              </a:lnSpc>
              <a:spcBef>
                <a:spcPts val="370"/>
              </a:spcBef>
              <a:buClr>
                <a:schemeClr val="accent2"/>
              </a:buClr>
              <a:buSzPct val="85000"/>
              <a:buFont typeface="Wingdings 2"/>
              <a:buChar char=""/>
            </a:pPr>
            <a:r>
              <a:rPr lang="en-US" altLang="zh-TW" sz="2400" dirty="0" smtClean="0">
                <a:ea typeface="新細明體" pitchFamily="18" charset="-120"/>
              </a:rPr>
              <a:t> Any change to the data-store may affect all or some of the functions</a:t>
            </a:r>
          </a:p>
          <a:p>
            <a:pPr marL="548640" lvl="1" indent="-228600">
              <a:lnSpc>
                <a:spcPct val="90000"/>
              </a:lnSpc>
              <a:spcBef>
                <a:spcPts val="370"/>
              </a:spcBef>
              <a:buClr>
                <a:schemeClr val="accent2"/>
              </a:buClr>
              <a:buSzPct val="85000"/>
              <a:buFont typeface="Wingdings 2"/>
              <a:buChar char=""/>
            </a:pPr>
            <a:r>
              <a:rPr lang="en-US" altLang="zh-TW" sz="2400" dirty="0" smtClean="0">
                <a:ea typeface="新細明體" pitchFamily="18" charset="-120"/>
              </a:rPr>
              <a:t> All the functionalities need the information from the data-store</a:t>
            </a:r>
          </a:p>
        </p:txBody>
      </p:sp>
      <p:sp>
        <p:nvSpPr>
          <p:cNvPr id="17" name="Rectangle 16"/>
          <p:cNvSpPr/>
          <p:nvPr/>
        </p:nvSpPr>
        <p:spPr>
          <a:xfrm>
            <a:off x="228600" y="3171075"/>
            <a:ext cx="3429000" cy="2086725"/>
          </a:xfrm>
          <a:prstGeom prst="rect">
            <a:avLst/>
          </a:prstGeom>
        </p:spPr>
        <p:txBody>
          <a:bodyPr wrap="square">
            <a:spAutoFit/>
          </a:bodyPr>
          <a:lstStyle/>
          <a:p>
            <a:pPr marL="91440" indent="-228600">
              <a:lnSpc>
                <a:spcPct val="90000"/>
              </a:lnSpc>
              <a:spcBef>
                <a:spcPts val="370"/>
              </a:spcBef>
              <a:buClr>
                <a:schemeClr val="accent2"/>
              </a:buClr>
              <a:buSzPct val="85000"/>
              <a:buFont typeface="Wingdings 2"/>
              <a:buChar char=""/>
            </a:pPr>
            <a:r>
              <a:rPr lang="en-US" altLang="zh-TW" sz="2400" dirty="0" smtClean="0">
                <a:ea typeface="新細明體" pitchFamily="18" charset="-120"/>
              </a:rPr>
              <a:t>Problems that fit this style such as patient processing, tax processing system, inventory control system; etc. have the following properties: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152400" y="914400"/>
            <a:ext cx="8839200" cy="5715000"/>
          </a:xfrm>
        </p:spPr>
        <p:txBody>
          <a:bodyPr>
            <a:noAutofit/>
          </a:bodyPr>
          <a:lstStyle/>
          <a:p>
            <a:pPr>
              <a:lnSpc>
                <a:spcPct val="90000"/>
              </a:lnSpc>
            </a:pPr>
            <a:r>
              <a:rPr lang="en-US" altLang="zh-TW" sz="2800" b="1" dirty="0" smtClean="0">
                <a:ea typeface="新細明體" pitchFamily="18" charset="-120"/>
              </a:rPr>
              <a:t>Advantages:</a:t>
            </a:r>
          </a:p>
          <a:p>
            <a:pPr lvl="1">
              <a:lnSpc>
                <a:spcPct val="90000"/>
              </a:lnSpc>
            </a:pPr>
            <a:r>
              <a:rPr lang="en-US" altLang="zh-TW" sz="2600" dirty="0" smtClean="0">
                <a:ea typeface="新細明體" pitchFamily="18" charset="-120"/>
              </a:rPr>
              <a:t>The independent functions are </a:t>
            </a:r>
            <a:r>
              <a:rPr lang="en-US" altLang="zh-TW" sz="2600" i="1" dirty="0" smtClean="0">
                <a:ea typeface="新細明體" pitchFamily="18" charset="-120"/>
              </a:rPr>
              <a:t>cohesive </a:t>
            </a:r>
            <a:r>
              <a:rPr lang="en-US" altLang="zh-TW" sz="2600" dirty="0" smtClean="0">
                <a:ea typeface="新細明體" pitchFamily="18" charset="-120"/>
              </a:rPr>
              <a:t>within itself and the </a:t>
            </a:r>
            <a:r>
              <a:rPr lang="en-US" altLang="zh-TW" sz="2600" i="1" dirty="0" smtClean="0">
                <a:ea typeface="新細明體" pitchFamily="18" charset="-120"/>
              </a:rPr>
              <a:t>coupling is restricted to the shared data</a:t>
            </a:r>
          </a:p>
          <a:p>
            <a:pPr lvl="1">
              <a:lnSpc>
                <a:spcPct val="90000"/>
              </a:lnSpc>
            </a:pPr>
            <a:r>
              <a:rPr lang="en-US" altLang="zh-TW" sz="2600" dirty="0" smtClean="0">
                <a:ea typeface="新細明體" pitchFamily="18" charset="-120"/>
              </a:rPr>
              <a:t>Single data-store makes the </a:t>
            </a:r>
            <a:r>
              <a:rPr lang="en-US" altLang="zh-TW" sz="2600" i="1" dirty="0" smtClean="0">
                <a:ea typeface="新細明體" pitchFamily="18" charset="-120"/>
              </a:rPr>
              <a:t>maintenance of data </a:t>
            </a:r>
            <a:r>
              <a:rPr lang="en-US" altLang="zh-TW" sz="2600" dirty="0" smtClean="0">
                <a:ea typeface="新細明體" pitchFamily="18" charset="-120"/>
              </a:rPr>
              <a:t>in terms of back-up recovery and security </a:t>
            </a:r>
            <a:r>
              <a:rPr lang="en-US" altLang="zh-TW" sz="2600" i="1" dirty="0" smtClean="0">
                <a:ea typeface="新細明體" pitchFamily="18" charset="-120"/>
              </a:rPr>
              <a:t>easier to manage</a:t>
            </a:r>
          </a:p>
          <a:p>
            <a:pPr>
              <a:lnSpc>
                <a:spcPct val="90000"/>
              </a:lnSpc>
            </a:pPr>
            <a:r>
              <a:rPr lang="en-US" altLang="zh-TW" sz="2800" b="1" dirty="0" smtClean="0">
                <a:ea typeface="新細明體" pitchFamily="18" charset="-120"/>
              </a:rPr>
              <a:t>Disadvantages:</a:t>
            </a:r>
          </a:p>
          <a:p>
            <a:pPr lvl="1">
              <a:lnSpc>
                <a:spcPct val="90000"/>
              </a:lnSpc>
            </a:pPr>
            <a:r>
              <a:rPr lang="en-US" altLang="zh-TW" sz="2600" dirty="0" smtClean="0">
                <a:ea typeface="新細明體" pitchFamily="18" charset="-120"/>
              </a:rPr>
              <a:t>Common coupling through data </a:t>
            </a:r>
          </a:p>
          <a:p>
            <a:pPr lvl="2">
              <a:lnSpc>
                <a:spcPct val="90000"/>
              </a:lnSpc>
            </a:pPr>
            <a:r>
              <a:rPr lang="en-US" altLang="zh-TW" sz="2400" dirty="0" smtClean="0">
                <a:ea typeface="新細明體" pitchFamily="18" charset="-120"/>
              </a:rPr>
              <a:t>Any data format change in the shared data requires agreement and, potentially, changes in all or some the functional areas - - this becomes a bigger problem as more functionalities are introduced that have dependency on the shared data. </a:t>
            </a:r>
          </a:p>
          <a:p>
            <a:pPr lvl="1">
              <a:lnSpc>
                <a:spcPct val="90000"/>
              </a:lnSpc>
            </a:pPr>
            <a:r>
              <a:rPr lang="en-US" altLang="zh-TW" sz="2600" dirty="0" smtClean="0">
                <a:ea typeface="新細明體" pitchFamily="18" charset="-120"/>
              </a:rPr>
              <a:t>If the data-store fails, all parties are affected and possibly all functions have to stop. Remedies:</a:t>
            </a:r>
          </a:p>
          <a:p>
            <a:pPr lvl="2">
              <a:lnSpc>
                <a:spcPct val="90000"/>
              </a:lnSpc>
            </a:pPr>
            <a:r>
              <a:rPr lang="en-US" altLang="zh-TW" sz="2400" dirty="0" smtClean="0">
                <a:ea typeface="新細明體" pitchFamily="18" charset="-120"/>
              </a:rPr>
              <a:t>Redundant database</a:t>
            </a:r>
          </a:p>
          <a:p>
            <a:pPr lvl="2">
              <a:lnSpc>
                <a:spcPct val="90000"/>
              </a:lnSpc>
            </a:pPr>
            <a:r>
              <a:rPr lang="en-US" altLang="zh-TW" sz="2400" dirty="0" smtClean="0">
                <a:ea typeface="新細明體" pitchFamily="18" charset="-120"/>
              </a:rPr>
              <a:t>Good back up and recovery procedures</a:t>
            </a:r>
            <a:endParaRPr lang="en-US" sz="2400" dirty="0" smtClean="0"/>
          </a:p>
        </p:txBody>
      </p:sp>
      <p:sp>
        <p:nvSpPr>
          <p:cNvPr id="4" name="Round Diagonal Corner Rectangle 3"/>
          <p:cNvSpPr/>
          <p:nvPr/>
        </p:nvSpPr>
        <p:spPr>
          <a:xfrm>
            <a:off x="457200" y="2286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Shared data architecture : pros &amp; Cons</a:t>
            </a:r>
            <a:endParaRPr lang="en-US" sz="4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1066800"/>
            <a:ext cx="8915400" cy="5486400"/>
          </a:xfrm>
        </p:spPr>
        <p:txBody>
          <a:bodyPr>
            <a:noAutofit/>
          </a:bodyPr>
          <a:lstStyle/>
          <a:p>
            <a:r>
              <a:rPr lang="en-US" altLang="zh-TW" dirty="0" smtClean="0">
                <a:ea typeface="新細明體" pitchFamily="18" charset="-120"/>
              </a:rPr>
              <a:t>The high level design solution is based on an </a:t>
            </a:r>
            <a:r>
              <a:rPr lang="en-US" altLang="zh-TW" i="1" dirty="0" smtClean="0">
                <a:ea typeface="新細明體" pitchFamily="18" charset="-120"/>
              </a:rPr>
              <a:t>event dispatcher</a:t>
            </a:r>
            <a:r>
              <a:rPr lang="en-US" altLang="zh-TW" dirty="0" smtClean="0">
                <a:ea typeface="新細明體" pitchFamily="18" charset="-120"/>
              </a:rPr>
              <a:t> which manages events and the functionalities which depends on those events. </a:t>
            </a:r>
          </a:p>
          <a:p>
            <a:r>
              <a:rPr lang="en-US" altLang="zh-TW" dirty="0" smtClean="0">
                <a:ea typeface="新細明體" pitchFamily="18" charset="-120"/>
              </a:rPr>
              <a:t>These have the following characteristics: Events may </a:t>
            </a:r>
          </a:p>
          <a:p>
            <a:pPr lvl="1"/>
            <a:r>
              <a:rPr lang="en-US" altLang="zh-TW" dirty="0" smtClean="0">
                <a:ea typeface="新細明體" pitchFamily="18" charset="-120"/>
              </a:rPr>
              <a:t>be a </a:t>
            </a:r>
            <a:r>
              <a:rPr lang="en-US" altLang="zh-TW" i="1" dirty="0" smtClean="0">
                <a:ea typeface="新細明體" pitchFamily="18" charset="-120"/>
              </a:rPr>
              <a:t>simple notification </a:t>
            </a:r>
            <a:r>
              <a:rPr lang="en-US" altLang="zh-TW" dirty="0" smtClean="0">
                <a:ea typeface="新細明體" pitchFamily="18" charset="-120"/>
              </a:rPr>
              <a:t>or may include associated data</a:t>
            </a:r>
          </a:p>
          <a:p>
            <a:pPr lvl="1"/>
            <a:r>
              <a:rPr lang="en-US" altLang="zh-TW" dirty="0" smtClean="0">
                <a:ea typeface="新細明體" pitchFamily="18" charset="-120"/>
              </a:rPr>
              <a:t>be </a:t>
            </a:r>
            <a:r>
              <a:rPr lang="en-US" altLang="zh-TW" i="1" dirty="0" smtClean="0">
                <a:ea typeface="新細明體" pitchFamily="18" charset="-120"/>
              </a:rPr>
              <a:t>prioritized or be based on constraints </a:t>
            </a:r>
            <a:r>
              <a:rPr lang="en-US" altLang="zh-TW" dirty="0" smtClean="0">
                <a:ea typeface="新細明體" pitchFamily="18" charset="-120"/>
              </a:rPr>
              <a:t>such as time</a:t>
            </a:r>
          </a:p>
          <a:p>
            <a:pPr lvl="1"/>
            <a:r>
              <a:rPr lang="en-US" altLang="zh-TW" dirty="0" smtClean="0">
                <a:ea typeface="新細明體" pitchFamily="18" charset="-120"/>
              </a:rPr>
              <a:t>require</a:t>
            </a:r>
            <a:r>
              <a:rPr lang="en-US" altLang="zh-TW" i="1" dirty="0" smtClean="0">
                <a:ea typeface="新細明體" pitchFamily="18" charset="-120"/>
              </a:rPr>
              <a:t> synchronous or asynchronous processing</a:t>
            </a:r>
          </a:p>
          <a:p>
            <a:pPr lvl="1"/>
            <a:r>
              <a:rPr lang="en-US" altLang="zh-TW" dirty="0" smtClean="0">
                <a:ea typeface="新細明體" pitchFamily="18" charset="-120"/>
              </a:rPr>
              <a:t>be </a:t>
            </a:r>
            <a:r>
              <a:rPr lang="en-US" altLang="zh-TW" i="1" dirty="0" smtClean="0">
                <a:ea typeface="新細明體" pitchFamily="18" charset="-120"/>
              </a:rPr>
              <a:t>“registered” or “unregistered”  by components </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Event-Driven (Real time)</a:t>
            </a:r>
            <a:endParaRPr lang="en-US" sz="4000" dirty="0"/>
          </a:p>
        </p:txBody>
      </p:sp>
      <p:grpSp>
        <p:nvGrpSpPr>
          <p:cNvPr id="5" name="Group 4"/>
          <p:cNvGrpSpPr/>
          <p:nvPr/>
        </p:nvGrpSpPr>
        <p:grpSpPr>
          <a:xfrm>
            <a:off x="3352800" y="4038600"/>
            <a:ext cx="5486400" cy="2514600"/>
            <a:chOff x="1828800" y="3657600"/>
            <a:chExt cx="5486400" cy="1752600"/>
          </a:xfrm>
        </p:grpSpPr>
        <p:sp>
          <p:nvSpPr>
            <p:cNvPr id="6" name="Rectangle 4"/>
            <p:cNvSpPr>
              <a:spLocks noChangeArrowheads="1"/>
            </p:cNvSpPr>
            <p:nvPr/>
          </p:nvSpPr>
          <p:spPr bwMode="auto">
            <a:xfrm>
              <a:off x="3581400" y="4114800"/>
              <a:ext cx="1676400" cy="609600"/>
            </a:xfrm>
            <a:prstGeom prst="rect">
              <a:avLst/>
            </a:prstGeom>
            <a:solidFill>
              <a:schemeClr val="accent1"/>
            </a:solidFill>
            <a:ln w="22225">
              <a:solidFill>
                <a:schemeClr val="tx1"/>
              </a:solidFill>
              <a:miter lim="800000"/>
              <a:headEnd/>
              <a:tailEnd/>
            </a:ln>
          </p:spPr>
          <p:txBody>
            <a:bodyPr wrap="none" anchor="ctr"/>
            <a:lstStyle/>
            <a:p>
              <a:pPr algn="ctr"/>
              <a:r>
                <a:rPr lang="en-US" altLang="zh-TW" sz="1600" b="1" dirty="0">
                  <a:ea typeface="新細明體" pitchFamily="18" charset="-120"/>
                </a:rPr>
                <a:t>Personal (device)</a:t>
              </a:r>
            </a:p>
            <a:p>
              <a:pPr algn="ctr"/>
              <a:r>
                <a:rPr lang="en-US" altLang="zh-TW" sz="1600" b="1" dirty="0">
                  <a:ea typeface="新細明體" pitchFamily="18" charset="-120"/>
                </a:rPr>
                <a:t>dispatcher</a:t>
              </a:r>
              <a:endParaRPr lang="en-US" sz="1600" b="1" dirty="0"/>
            </a:p>
          </p:txBody>
        </p:sp>
        <p:sp>
          <p:nvSpPr>
            <p:cNvPr id="7" name="Oval 6"/>
            <p:cNvSpPr>
              <a:spLocks noChangeArrowheads="1"/>
            </p:cNvSpPr>
            <p:nvPr/>
          </p:nvSpPr>
          <p:spPr bwMode="auto">
            <a:xfrm>
              <a:off x="2514600" y="3657600"/>
              <a:ext cx="914400" cy="457200"/>
            </a:xfrm>
            <a:prstGeom prst="ellipse">
              <a:avLst/>
            </a:prstGeom>
            <a:solidFill>
              <a:schemeClr val="bg1"/>
            </a:solidFill>
            <a:ln w="19050">
              <a:solidFill>
                <a:schemeClr val="tx1"/>
              </a:solidFill>
              <a:round/>
              <a:headEnd/>
              <a:tailEnd/>
            </a:ln>
          </p:spPr>
          <p:txBody>
            <a:bodyPr wrap="none" anchor="ctr"/>
            <a:lstStyle/>
            <a:p>
              <a:pPr algn="ctr"/>
              <a:r>
                <a:rPr lang="en-US" altLang="zh-TW" sz="1400" b="1">
                  <a:ea typeface="新細明體" pitchFamily="18" charset="-120"/>
                </a:rPr>
                <a:t>voice</a:t>
              </a:r>
            </a:p>
            <a:p>
              <a:pPr algn="ctr"/>
              <a:r>
                <a:rPr lang="en-US" altLang="zh-TW" sz="1400" b="1">
                  <a:ea typeface="新細明體" pitchFamily="18" charset="-120"/>
                </a:rPr>
                <a:t>call</a:t>
              </a:r>
              <a:endParaRPr lang="en-US" sz="1400" b="1"/>
            </a:p>
          </p:txBody>
        </p:sp>
        <p:sp>
          <p:nvSpPr>
            <p:cNvPr id="8" name="Oval 8"/>
            <p:cNvSpPr>
              <a:spLocks noChangeArrowheads="1"/>
            </p:cNvSpPr>
            <p:nvPr/>
          </p:nvSpPr>
          <p:spPr bwMode="auto">
            <a:xfrm>
              <a:off x="1828800" y="4038600"/>
              <a:ext cx="914400" cy="457200"/>
            </a:xfrm>
            <a:prstGeom prst="ellipse">
              <a:avLst/>
            </a:prstGeom>
            <a:solidFill>
              <a:schemeClr val="bg1"/>
            </a:solidFill>
            <a:ln w="19050">
              <a:solidFill>
                <a:schemeClr val="tx1"/>
              </a:solidFill>
              <a:round/>
              <a:headEnd/>
              <a:tailEnd/>
            </a:ln>
          </p:spPr>
          <p:txBody>
            <a:bodyPr wrap="none" anchor="ctr"/>
            <a:lstStyle/>
            <a:p>
              <a:pPr algn="ctr"/>
              <a:r>
                <a:rPr lang="en-US" altLang="zh-TW" sz="1400" b="1">
                  <a:ea typeface="新細明體" pitchFamily="18" charset="-120"/>
                </a:rPr>
                <a:t>text</a:t>
              </a:r>
            </a:p>
            <a:p>
              <a:pPr algn="ctr"/>
              <a:r>
                <a:rPr lang="en-US" altLang="zh-TW" sz="1400" b="1">
                  <a:ea typeface="新細明體" pitchFamily="18" charset="-120"/>
                </a:rPr>
                <a:t>msg</a:t>
              </a:r>
              <a:endParaRPr lang="en-US" sz="1400" b="1"/>
            </a:p>
          </p:txBody>
        </p:sp>
        <p:sp>
          <p:nvSpPr>
            <p:cNvPr id="9" name="Oval 9"/>
            <p:cNvSpPr>
              <a:spLocks noChangeArrowheads="1"/>
            </p:cNvSpPr>
            <p:nvPr/>
          </p:nvSpPr>
          <p:spPr bwMode="auto">
            <a:xfrm>
              <a:off x="2057400" y="4572000"/>
              <a:ext cx="914400" cy="457200"/>
            </a:xfrm>
            <a:prstGeom prst="ellipse">
              <a:avLst/>
            </a:prstGeom>
            <a:solidFill>
              <a:schemeClr val="bg1"/>
            </a:solidFill>
            <a:ln w="19050">
              <a:solidFill>
                <a:schemeClr val="tx1"/>
              </a:solidFill>
              <a:round/>
              <a:headEnd/>
              <a:tailEnd/>
            </a:ln>
          </p:spPr>
          <p:txBody>
            <a:bodyPr wrap="none" anchor="ctr"/>
            <a:lstStyle/>
            <a:p>
              <a:pPr algn="ctr"/>
              <a:endParaRPr lang="en-US" altLang="zh-TW" sz="1400" b="1">
                <a:ea typeface="新細明體" pitchFamily="18" charset="-120"/>
              </a:endParaRPr>
            </a:p>
            <a:p>
              <a:pPr algn="ctr"/>
              <a:r>
                <a:rPr lang="en-US" altLang="zh-TW" sz="1400" b="1">
                  <a:ea typeface="新細明體" pitchFamily="18" charset="-120"/>
                </a:rPr>
                <a:t>Image</a:t>
              </a:r>
            </a:p>
            <a:p>
              <a:pPr algn="ctr"/>
              <a:endParaRPr lang="en-US" sz="1400" b="1"/>
            </a:p>
          </p:txBody>
        </p:sp>
        <p:sp>
          <p:nvSpPr>
            <p:cNvPr id="10" name="Oval 10"/>
            <p:cNvSpPr>
              <a:spLocks noChangeArrowheads="1"/>
            </p:cNvSpPr>
            <p:nvPr/>
          </p:nvSpPr>
          <p:spPr bwMode="auto">
            <a:xfrm>
              <a:off x="2819400" y="4953000"/>
              <a:ext cx="914400" cy="457200"/>
            </a:xfrm>
            <a:prstGeom prst="ellipse">
              <a:avLst/>
            </a:prstGeom>
            <a:solidFill>
              <a:schemeClr val="bg1"/>
            </a:solidFill>
            <a:ln w="19050">
              <a:solidFill>
                <a:schemeClr val="tx1"/>
              </a:solidFill>
              <a:round/>
              <a:headEnd/>
              <a:tailEnd/>
            </a:ln>
          </p:spPr>
          <p:txBody>
            <a:bodyPr wrap="none" anchor="ctr"/>
            <a:lstStyle/>
            <a:p>
              <a:pPr algn="ctr"/>
              <a:endParaRPr lang="en-US" altLang="zh-TW" sz="1400" b="1">
                <a:ea typeface="新細明體" pitchFamily="18" charset="-120"/>
              </a:endParaRPr>
            </a:p>
            <a:p>
              <a:pPr algn="ctr"/>
              <a:r>
                <a:rPr lang="en-US" altLang="zh-TW" sz="1400" b="1">
                  <a:ea typeface="新細明體" pitchFamily="18" charset="-120"/>
                </a:rPr>
                <a:t>keypad</a:t>
              </a:r>
            </a:p>
            <a:p>
              <a:pPr algn="ctr"/>
              <a:endParaRPr lang="en-US" sz="1400" b="1"/>
            </a:p>
          </p:txBody>
        </p:sp>
        <p:sp>
          <p:nvSpPr>
            <p:cNvPr id="11" name="AutoShape 11"/>
            <p:cNvSpPr>
              <a:spLocks noChangeArrowheads="1"/>
            </p:cNvSpPr>
            <p:nvPr/>
          </p:nvSpPr>
          <p:spPr bwMode="auto">
            <a:xfrm>
              <a:off x="5562600" y="3657600"/>
              <a:ext cx="1219200" cy="457200"/>
            </a:xfrm>
            <a:prstGeom prst="roundRect">
              <a:avLst>
                <a:gd name="adj" fmla="val 16667"/>
              </a:avLst>
            </a:prstGeom>
            <a:solidFill>
              <a:schemeClr val="bg1"/>
            </a:solidFill>
            <a:ln w="19050">
              <a:solidFill>
                <a:schemeClr val="tx1"/>
              </a:solidFill>
              <a:round/>
              <a:headEnd/>
              <a:tailEnd/>
            </a:ln>
          </p:spPr>
          <p:txBody>
            <a:bodyPr wrap="none" anchor="ctr"/>
            <a:lstStyle/>
            <a:p>
              <a:pPr algn="ctr"/>
              <a:r>
                <a:rPr lang="en-US" altLang="zh-TW" sz="1600" b="1">
                  <a:ea typeface="新細明體" pitchFamily="18" charset="-120"/>
                </a:rPr>
                <a:t>Phone</a:t>
              </a:r>
            </a:p>
            <a:p>
              <a:pPr algn="ctr"/>
              <a:r>
                <a:rPr lang="en-US" altLang="zh-TW" sz="1600" b="1">
                  <a:ea typeface="新細明體" pitchFamily="18" charset="-120"/>
                </a:rPr>
                <a:t>processing</a:t>
              </a:r>
              <a:endParaRPr lang="en-US" sz="1600" b="1"/>
            </a:p>
          </p:txBody>
        </p:sp>
        <p:sp>
          <p:nvSpPr>
            <p:cNvPr id="12" name="AutoShape 13"/>
            <p:cNvSpPr>
              <a:spLocks noChangeArrowheads="1"/>
            </p:cNvSpPr>
            <p:nvPr/>
          </p:nvSpPr>
          <p:spPr bwMode="auto">
            <a:xfrm>
              <a:off x="6096000" y="4267200"/>
              <a:ext cx="1219200" cy="457200"/>
            </a:xfrm>
            <a:prstGeom prst="roundRect">
              <a:avLst>
                <a:gd name="adj" fmla="val 16667"/>
              </a:avLst>
            </a:prstGeom>
            <a:solidFill>
              <a:schemeClr val="bg1"/>
            </a:solidFill>
            <a:ln w="19050">
              <a:solidFill>
                <a:schemeClr val="tx1"/>
              </a:solidFill>
              <a:round/>
              <a:headEnd/>
              <a:tailEnd/>
            </a:ln>
          </p:spPr>
          <p:txBody>
            <a:bodyPr wrap="none" anchor="ctr"/>
            <a:lstStyle/>
            <a:p>
              <a:pPr algn="ctr"/>
              <a:r>
                <a:rPr lang="en-US" altLang="zh-TW" sz="1600" b="1">
                  <a:ea typeface="新細明體" pitchFamily="18" charset="-120"/>
                </a:rPr>
                <a:t>Txt </a:t>
              </a:r>
            </a:p>
            <a:p>
              <a:pPr algn="ctr"/>
              <a:r>
                <a:rPr lang="en-US" altLang="zh-TW" sz="1600" b="1">
                  <a:ea typeface="新細明體" pitchFamily="18" charset="-120"/>
                </a:rPr>
                <a:t>processing</a:t>
              </a:r>
              <a:endParaRPr lang="en-US" sz="1600" b="1"/>
            </a:p>
          </p:txBody>
        </p:sp>
        <p:sp>
          <p:nvSpPr>
            <p:cNvPr id="13" name="AutoShape 14"/>
            <p:cNvSpPr>
              <a:spLocks noChangeArrowheads="1"/>
            </p:cNvSpPr>
            <p:nvPr/>
          </p:nvSpPr>
          <p:spPr bwMode="auto">
            <a:xfrm>
              <a:off x="5410200" y="4876800"/>
              <a:ext cx="1219200" cy="457200"/>
            </a:xfrm>
            <a:prstGeom prst="roundRect">
              <a:avLst>
                <a:gd name="adj" fmla="val 16667"/>
              </a:avLst>
            </a:prstGeom>
            <a:solidFill>
              <a:schemeClr val="bg1"/>
            </a:solidFill>
            <a:ln w="19050">
              <a:solidFill>
                <a:schemeClr val="tx1"/>
              </a:solidFill>
              <a:round/>
              <a:headEnd/>
              <a:tailEnd/>
            </a:ln>
          </p:spPr>
          <p:txBody>
            <a:bodyPr wrap="none" anchor="ctr"/>
            <a:lstStyle/>
            <a:p>
              <a:pPr algn="ctr"/>
              <a:r>
                <a:rPr lang="en-US" altLang="zh-TW" sz="1600" b="1">
                  <a:ea typeface="新細明體" pitchFamily="18" charset="-120"/>
                </a:rPr>
                <a:t>Image</a:t>
              </a:r>
            </a:p>
            <a:p>
              <a:pPr algn="ctr"/>
              <a:r>
                <a:rPr lang="en-US" altLang="zh-TW" sz="1600" b="1">
                  <a:ea typeface="新細明體" pitchFamily="18" charset="-120"/>
                </a:rPr>
                <a:t>processing</a:t>
              </a:r>
              <a:endParaRPr lang="en-US" sz="1600" b="1"/>
            </a:p>
          </p:txBody>
        </p:sp>
        <p:sp>
          <p:nvSpPr>
            <p:cNvPr id="14" name="Line 15"/>
            <p:cNvSpPr>
              <a:spLocks noChangeShapeType="1"/>
            </p:cNvSpPr>
            <p:nvPr/>
          </p:nvSpPr>
          <p:spPr bwMode="auto">
            <a:xfrm>
              <a:off x="3352800" y="4038600"/>
              <a:ext cx="228600" cy="76200"/>
            </a:xfrm>
            <a:prstGeom prst="line">
              <a:avLst/>
            </a:prstGeom>
            <a:noFill/>
            <a:ln w="22225">
              <a:solidFill>
                <a:schemeClr val="tx1"/>
              </a:solidFill>
              <a:round/>
              <a:headEnd/>
              <a:tailEnd type="triangle" w="lg" len="lg"/>
            </a:ln>
          </p:spPr>
          <p:txBody>
            <a:bodyPr/>
            <a:lstStyle/>
            <a:p>
              <a:endParaRPr lang="en-US"/>
            </a:p>
          </p:txBody>
        </p:sp>
        <p:sp>
          <p:nvSpPr>
            <p:cNvPr id="15" name="Line 19"/>
            <p:cNvSpPr>
              <a:spLocks noChangeShapeType="1"/>
            </p:cNvSpPr>
            <p:nvPr/>
          </p:nvSpPr>
          <p:spPr bwMode="auto">
            <a:xfrm flipV="1">
              <a:off x="5181600" y="4038600"/>
              <a:ext cx="381000" cy="152400"/>
            </a:xfrm>
            <a:prstGeom prst="line">
              <a:avLst/>
            </a:prstGeom>
            <a:noFill/>
            <a:ln w="19050">
              <a:solidFill>
                <a:schemeClr val="tx1"/>
              </a:solidFill>
              <a:round/>
              <a:headEnd/>
              <a:tailEnd type="arrow" w="lg" len="lg"/>
            </a:ln>
          </p:spPr>
          <p:txBody>
            <a:bodyPr/>
            <a:lstStyle/>
            <a:p>
              <a:endParaRPr lang="en-US"/>
            </a:p>
          </p:txBody>
        </p:sp>
        <p:sp>
          <p:nvSpPr>
            <p:cNvPr id="16" name="Line 22"/>
            <p:cNvSpPr>
              <a:spLocks noChangeShapeType="1"/>
            </p:cNvSpPr>
            <p:nvPr/>
          </p:nvSpPr>
          <p:spPr bwMode="auto">
            <a:xfrm>
              <a:off x="2743200" y="4343400"/>
              <a:ext cx="838200" cy="0"/>
            </a:xfrm>
            <a:prstGeom prst="line">
              <a:avLst/>
            </a:prstGeom>
            <a:noFill/>
            <a:ln w="22225">
              <a:solidFill>
                <a:schemeClr val="tx1"/>
              </a:solidFill>
              <a:round/>
              <a:headEnd/>
              <a:tailEnd type="triangle" w="lg" len="lg"/>
            </a:ln>
          </p:spPr>
          <p:txBody>
            <a:bodyPr/>
            <a:lstStyle/>
            <a:p>
              <a:endParaRPr lang="en-US"/>
            </a:p>
          </p:txBody>
        </p:sp>
        <p:sp>
          <p:nvSpPr>
            <p:cNvPr id="17" name="Line 23"/>
            <p:cNvSpPr>
              <a:spLocks noChangeShapeType="1"/>
            </p:cNvSpPr>
            <p:nvPr/>
          </p:nvSpPr>
          <p:spPr bwMode="auto">
            <a:xfrm flipV="1">
              <a:off x="2971800" y="4572000"/>
              <a:ext cx="533400" cy="152400"/>
            </a:xfrm>
            <a:prstGeom prst="line">
              <a:avLst/>
            </a:prstGeom>
            <a:noFill/>
            <a:ln w="22225">
              <a:solidFill>
                <a:schemeClr val="tx1"/>
              </a:solidFill>
              <a:round/>
              <a:headEnd/>
              <a:tailEnd type="triangle" w="lg" len="lg"/>
            </a:ln>
          </p:spPr>
          <p:txBody>
            <a:bodyPr/>
            <a:lstStyle/>
            <a:p>
              <a:endParaRPr lang="en-US"/>
            </a:p>
          </p:txBody>
        </p:sp>
        <p:sp>
          <p:nvSpPr>
            <p:cNvPr id="18" name="Line 24"/>
            <p:cNvSpPr>
              <a:spLocks noChangeShapeType="1"/>
            </p:cNvSpPr>
            <p:nvPr/>
          </p:nvSpPr>
          <p:spPr bwMode="auto">
            <a:xfrm flipV="1">
              <a:off x="3581400" y="4724400"/>
              <a:ext cx="228600" cy="304800"/>
            </a:xfrm>
            <a:prstGeom prst="line">
              <a:avLst/>
            </a:prstGeom>
            <a:noFill/>
            <a:ln w="22225">
              <a:solidFill>
                <a:schemeClr val="tx1"/>
              </a:solidFill>
              <a:round/>
              <a:headEnd/>
              <a:tailEnd type="triangle" w="lg" len="lg"/>
            </a:ln>
          </p:spPr>
          <p:txBody>
            <a:bodyPr/>
            <a:lstStyle/>
            <a:p>
              <a:endParaRPr lang="en-US"/>
            </a:p>
          </p:txBody>
        </p:sp>
        <p:sp>
          <p:nvSpPr>
            <p:cNvPr id="19" name="Line 26"/>
            <p:cNvSpPr>
              <a:spLocks noChangeShapeType="1"/>
            </p:cNvSpPr>
            <p:nvPr/>
          </p:nvSpPr>
          <p:spPr bwMode="auto">
            <a:xfrm>
              <a:off x="5181600" y="4419600"/>
              <a:ext cx="914400" cy="76200"/>
            </a:xfrm>
            <a:prstGeom prst="line">
              <a:avLst/>
            </a:prstGeom>
            <a:noFill/>
            <a:ln w="19050">
              <a:solidFill>
                <a:schemeClr val="tx1"/>
              </a:solidFill>
              <a:round/>
              <a:headEnd/>
              <a:tailEnd type="arrow" w="lg" len="lg"/>
            </a:ln>
          </p:spPr>
          <p:txBody>
            <a:bodyPr/>
            <a:lstStyle/>
            <a:p>
              <a:endParaRPr lang="en-US"/>
            </a:p>
          </p:txBody>
        </p:sp>
        <p:sp>
          <p:nvSpPr>
            <p:cNvPr id="20" name="Line 27"/>
            <p:cNvSpPr>
              <a:spLocks noChangeShapeType="1"/>
            </p:cNvSpPr>
            <p:nvPr/>
          </p:nvSpPr>
          <p:spPr bwMode="auto">
            <a:xfrm>
              <a:off x="5181600" y="4648200"/>
              <a:ext cx="457200" cy="152400"/>
            </a:xfrm>
            <a:prstGeom prst="line">
              <a:avLst/>
            </a:prstGeom>
            <a:noFill/>
            <a:ln w="19050">
              <a:solidFill>
                <a:schemeClr val="tx1"/>
              </a:solidFill>
              <a:round/>
              <a:headEnd/>
              <a:tailEnd type="arrow" w="lg" len="lg"/>
            </a:ln>
          </p:spPr>
          <p:txBody>
            <a:bodyPr/>
            <a:lstStyle/>
            <a:p>
              <a:endParaRPr lang="en-US"/>
            </a:p>
          </p:txBody>
        </p:sp>
      </p:grpSp>
      <p:sp>
        <p:nvSpPr>
          <p:cNvPr id="21" name="Rectangle 20"/>
          <p:cNvSpPr/>
          <p:nvPr/>
        </p:nvSpPr>
        <p:spPr>
          <a:xfrm>
            <a:off x="228600" y="4038600"/>
            <a:ext cx="3200400" cy="2677656"/>
          </a:xfrm>
          <a:prstGeom prst="rect">
            <a:avLst/>
          </a:prstGeom>
        </p:spPr>
        <p:txBody>
          <a:bodyPr wrap="square">
            <a:spAutoFit/>
          </a:bodyPr>
          <a:lstStyle/>
          <a:p>
            <a:r>
              <a:rPr lang="en-US" altLang="zh-TW" sz="2400" dirty="0" smtClean="0">
                <a:ea typeface="新細明體" pitchFamily="18" charset="-120"/>
              </a:rPr>
              <a:t>Problems that fit this architecture includes </a:t>
            </a:r>
            <a:r>
              <a:rPr lang="en-US" altLang="zh-TW" sz="2400" i="1" dirty="0" smtClean="0">
                <a:ea typeface="新細明體" pitchFamily="18" charset="-120"/>
              </a:rPr>
              <a:t>real-time systems </a:t>
            </a:r>
            <a:r>
              <a:rPr lang="en-US" altLang="zh-TW" sz="2400" dirty="0" smtClean="0">
                <a:ea typeface="新細明體" pitchFamily="18" charset="-120"/>
              </a:rPr>
              <a:t>such as: airplane control;   medical equipment monitor; home monitor; embedded device controller; game; etc…</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152400" y="990600"/>
            <a:ext cx="8839200" cy="5638800"/>
          </a:xfrm>
        </p:spPr>
        <p:txBody>
          <a:bodyPr>
            <a:noAutofit/>
          </a:bodyPr>
          <a:lstStyle/>
          <a:p>
            <a:pPr>
              <a:lnSpc>
                <a:spcPct val="90000"/>
              </a:lnSpc>
            </a:pPr>
            <a:r>
              <a:rPr lang="en-US" altLang="zh-TW" sz="2800" b="1" dirty="0" smtClean="0">
                <a:ea typeface="新細明體" pitchFamily="18" charset="-120"/>
              </a:rPr>
              <a:t>Advantages:</a:t>
            </a:r>
          </a:p>
          <a:p>
            <a:pPr lvl="1">
              <a:lnSpc>
                <a:spcPct val="90000"/>
              </a:lnSpc>
            </a:pPr>
            <a:r>
              <a:rPr lang="en-US" altLang="zh-TW" sz="2600" dirty="0" smtClean="0">
                <a:ea typeface="新細明體" pitchFamily="18" charset="-120"/>
              </a:rPr>
              <a:t>The event sensors and the event processors are separate, providing </a:t>
            </a:r>
            <a:r>
              <a:rPr lang="en-US" altLang="zh-TW" sz="2600" i="1" dirty="0" smtClean="0">
                <a:ea typeface="新細明體" pitchFamily="18" charset="-120"/>
              </a:rPr>
              <a:t>decoupled </a:t>
            </a:r>
            <a:r>
              <a:rPr lang="en-US" altLang="zh-TW" sz="2600" dirty="0" smtClean="0">
                <a:ea typeface="新細明體" pitchFamily="18" charset="-120"/>
              </a:rPr>
              <a:t>and</a:t>
            </a:r>
            <a:r>
              <a:rPr lang="en-US" altLang="zh-TW" sz="2600" i="1" dirty="0" smtClean="0">
                <a:ea typeface="新細明體" pitchFamily="18" charset="-120"/>
              </a:rPr>
              <a:t> individual functionalities. </a:t>
            </a:r>
          </a:p>
          <a:p>
            <a:pPr lvl="1">
              <a:lnSpc>
                <a:spcPct val="90000"/>
              </a:lnSpc>
            </a:pPr>
            <a:r>
              <a:rPr lang="en-US" altLang="zh-TW" sz="2600" dirty="0" smtClean="0">
                <a:ea typeface="新細明體" pitchFamily="18" charset="-120"/>
              </a:rPr>
              <a:t>The </a:t>
            </a:r>
            <a:r>
              <a:rPr lang="en-US" altLang="zh-TW" sz="2600" i="1" dirty="0" smtClean="0">
                <a:ea typeface="新細明體" pitchFamily="18" charset="-120"/>
              </a:rPr>
              <a:t>replacement and additions are independent </a:t>
            </a:r>
            <a:r>
              <a:rPr lang="en-US" altLang="zh-TW" sz="2600" dirty="0" smtClean="0">
                <a:ea typeface="新細明體" pitchFamily="18" charset="-120"/>
              </a:rPr>
              <a:t>and thus easier to perform</a:t>
            </a:r>
          </a:p>
          <a:p>
            <a:pPr lvl="1">
              <a:lnSpc>
                <a:spcPct val="90000"/>
              </a:lnSpc>
            </a:pPr>
            <a:r>
              <a:rPr lang="en-US" altLang="zh-TW" sz="2600" dirty="0" smtClean="0">
                <a:ea typeface="新細明體" pitchFamily="18" charset="-120"/>
              </a:rPr>
              <a:t>Any sensor or processing malfunction will not affect the other sensors and processors</a:t>
            </a:r>
          </a:p>
          <a:p>
            <a:pPr>
              <a:lnSpc>
                <a:spcPct val="90000"/>
              </a:lnSpc>
            </a:pPr>
            <a:r>
              <a:rPr lang="en-US" altLang="zh-TW" sz="2800" b="1" dirty="0" smtClean="0">
                <a:ea typeface="新細明體" pitchFamily="18" charset="-120"/>
              </a:rPr>
              <a:t>Disadvantages:</a:t>
            </a:r>
          </a:p>
          <a:p>
            <a:pPr lvl="1">
              <a:lnSpc>
                <a:spcPct val="90000"/>
              </a:lnSpc>
            </a:pPr>
            <a:r>
              <a:rPr lang="en-US" altLang="zh-TW" sz="2600" dirty="0" smtClean="0">
                <a:ea typeface="新細明體" pitchFamily="18" charset="-120"/>
              </a:rPr>
              <a:t>It is difficult for the dispatcher to react to a myriad of sensor inputs and respond in time (especially on simultaneous inputs)- - -  the dispatcher is the </a:t>
            </a:r>
            <a:r>
              <a:rPr lang="en-US" altLang="zh-TW" sz="2600" i="1" dirty="0" smtClean="0">
                <a:ea typeface="新細明體" pitchFamily="18" charset="-120"/>
              </a:rPr>
              <a:t>“single grand connector”</a:t>
            </a:r>
          </a:p>
          <a:p>
            <a:pPr lvl="1">
              <a:lnSpc>
                <a:spcPct val="90000"/>
              </a:lnSpc>
            </a:pPr>
            <a:r>
              <a:rPr lang="en-US" altLang="zh-TW" sz="2600" dirty="0" smtClean="0">
                <a:ea typeface="新細明體" pitchFamily="18" charset="-120"/>
              </a:rPr>
              <a:t>A </a:t>
            </a:r>
            <a:r>
              <a:rPr lang="en-US" altLang="zh-TW" sz="2600" i="1" dirty="0" smtClean="0">
                <a:ea typeface="新細明體" pitchFamily="18" charset="-120"/>
              </a:rPr>
              <a:t>dispatcher</a:t>
            </a:r>
            <a:r>
              <a:rPr lang="en-US" altLang="zh-TW" sz="2600" dirty="0" smtClean="0">
                <a:ea typeface="新細明體" pitchFamily="18" charset="-120"/>
              </a:rPr>
              <a:t> malfunction will bring the whole system down !!</a:t>
            </a:r>
          </a:p>
          <a:p>
            <a:pPr lvl="1">
              <a:lnSpc>
                <a:spcPct val="90000"/>
              </a:lnSpc>
            </a:pPr>
            <a:r>
              <a:rPr lang="en-US" altLang="zh-TW" sz="2600" dirty="0" smtClean="0">
                <a:ea typeface="新細明體" pitchFamily="18" charset="-120"/>
              </a:rPr>
              <a:t>Dispatcher is very much</a:t>
            </a:r>
            <a:r>
              <a:rPr lang="en-US" altLang="zh-TW" sz="2600" i="1" dirty="0" smtClean="0">
                <a:ea typeface="新細明體" pitchFamily="18" charset="-120"/>
              </a:rPr>
              <a:t> performance </a:t>
            </a:r>
            <a:r>
              <a:rPr lang="en-US" altLang="zh-TW" sz="2600" dirty="0" smtClean="0">
                <a:ea typeface="新細明體" pitchFamily="18" charset="-120"/>
              </a:rPr>
              <a:t>gated (must be fast --- may be able to use a queue in some cases)</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zh-TW" sz="4000" dirty="0" smtClean="0">
                <a:ea typeface="新細明體" pitchFamily="18" charset="-120"/>
              </a:rPr>
              <a:t>Event-Driven Architectures: </a:t>
            </a:r>
            <a:r>
              <a:rPr lang="en-US" sz="4000" dirty="0" smtClean="0"/>
              <a:t>pros &amp; Cons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152400" y="609600"/>
            <a:ext cx="8839200" cy="6096000"/>
          </a:xfrm>
        </p:spPr>
        <p:txBody>
          <a:bodyPr>
            <a:noAutofit/>
          </a:bodyPr>
          <a:lstStyle/>
          <a:p>
            <a:r>
              <a:rPr lang="en-US" dirty="0" smtClean="0">
                <a:cs typeface="Times" pitchFamily="1" charset="0"/>
              </a:rPr>
              <a:t>A</a:t>
            </a:r>
            <a:r>
              <a:rPr lang="en-GB" dirty="0" smtClean="0">
                <a:cs typeface="Times" pitchFamily="1" charset="0"/>
              </a:rPr>
              <a:t>n architectural pattern used to help separate the user interface layer from other parts of the system</a:t>
            </a:r>
            <a:r>
              <a:rPr lang="en-US" dirty="0" smtClean="0"/>
              <a:t> </a:t>
            </a:r>
          </a:p>
          <a:p>
            <a:pPr lvl="1"/>
            <a:r>
              <a:rPr lang="en-GB" dirty="0" smtClean="0">
                <a:cs typeface="Times" pitchFamily="1" charset="0"/>
              </a:rPr>
              <a:t>The </a:t>
            </a:r>
            <a:r>
              <a:rPr lang="en-GB" i="1" dirty="0" smtClean="0">
                <a:cs typeface="Times" pitchFamily="1" charset="0"/>
              </a:rPr>
              <a:t>model</a:t>
            </a:r>
            <a:r>
              <a:rPr lang="en-GB" dirty="0" smtClean="0">
                <a:cs typeface="Times" pitchFamily="1" charset="0"/>
              </a:rPr>
              <a:t> contains the underlying classes whose instances are to be viewed and manipulated</a:t>
            </a:r>
            <a:r>
              <a:rPr lang="en-US" dirty="0" smtClean="0"/>
              <a:t> </a:t>
            </a:r>
          </a:p>
          <a:p>
            <a:pPr lvl="1"/>
            <a:r>
              <a:rPr lang="en-GB" dirty="0" smtClean="0">
                <a:cs typeface="Times" pitchFamily="1" charset="0"/>
              </a:rPr>
              <a:t>The </a:t>
            </a:r>
            <a:r>
              <a:rPr lang="en-GB" i="1" dirty="0" smtClean="0">
                <a:cs typeface="Times" pitchFamily="1" charset="0"/>
              </a:rPr>
              <a:t>view</a:t>
            </a:r>
            <a:r>
              <a:rPr lang="en-GB" dirty="0" smtClean="0">
                <a:cs typeface="Times" pitchFamily="1" charset="0"/>
              </a:rPr>
              <a:t> contains objects used to render the appearance of the data from the model in the user interface</a:t>
            </a:r>
            <a:r>
              <a:rPr lang="en-US" dirty="0" smtClean="0"/>
              <a:t> </a:t>
            </a:r>
          </a:p>
          <a:p>
            <a:pPr lvl="1"/>
            <a:r>
              <a:rPr lang="en-GB" dirty="0" smtClean="0">
                <a:cs typeface="Times" pitchFamily="1" charset="0"/>
              </a:rPr>
              <a:t>The </a:t>
            </a:r>
            <a:r>
              <a:rPr lang="en-GB" i="1" dirty="0" smtClean="0">
                <a:cs typeface="Times" pitchFamily="1" charset="0"/>
              </a:rPr>
              <a:t>controller</a:t>
            </a:r>
            <a:r>
              <a:rPr lang="en-GB" dirty="0" smtClean="0">
                <a:cs typeface="Times" pitchFamily="1" charset="0"/>
              </a:rPr>
              <a:t> contains the objects that control and handle the user’s interaction with the view and the model</a:t>
            </a:r>
          </a:p>
          <a:p>
            <a:pPr>
              <a:lnSpc>
                <a:spcPct val="90000"/>
              </a:lnSpc>
            </a:pPr>
            <a:r>
              <a:rPr lang="en-US" dirty="0" smtClean="0"/>
              <a:t>Example of MVC in Web architecture</a:t>
            </a:r>
          </a:p>
          <a:p>
            <a:pPr marL="385763" lvl="1" indent="-195263">
              <a:spcBef>
                <a:spcPct val="20000"/>
              </a:spcBef>
              <a:buFontTx/>
              <a:buChar char="•"/>
            </a:pPr>
            <a:r>
              <a:rPr lang="en-US" dirty="0" smtClean="0"/>
              <a:t>The </a:t>
            </a:r>
            <a:r>
              <a:rPr lang="en-US" i="1" dirty="0" smtClean="0"/>
              <a:t>View</a:t>
            </a:r>
            <a:r>
              <a:rPr lang="en-US" dirty="0" smtClean="0"/>
              <a:t> component generates the HTML code to be displayed by the browser.</a:t>
            </a:r>
          </a:p>
          <a:p>
            <a:pPr marL="385763" lvl="1" indent="-195263">
              <a:spcBef>
                <a:spcPct val="20000"/>
              </a:spcBef>
              <a:buFontTx/>
              <a:buChar char="•"/>
            </a:pPr>
            <a:r>
              <a:rPr lang="en-GB" dirty="0" smtClean="0">
                <a:cs typeface="Times" pitchFamily="1" charset="0"/>
              </a:rPr>
              <a:t>The </a:t>
            </a:r>
            <a:r>
              <a:rPr lang="en-GB" i="1" dirty="0" smtClean="0">
                <a:cs typeface="Times" pitchFamily="1" charset="0"/>
              </a:rPr>
              <a:t>Controller</a:t>
            </a:r>
            <a:r>
              <a:rPr lang="en-GB" dirty="0" smtClean="0">
                <a:cs typeface="Times" pitchFamily="1" charset="0"/>
              </a:rPr>
              <a:t> is the component that interprets ‘HTTP post’ transmissions coming back from the browser.</a:t>
            </a:r>
          </a:p>
          <a:p>
            <a:pPr marL="385763" lvl="1" indent="-195263">
              <a:spcBef>
                <a:spcPct val="20000"/>
              </a:spcBef>
              <a:buFontTx/>
              <a:buChar char="•"/>
            </a:pPr>
            <a:r>
              <a:rPr lang="en-GB" dirty="0" smtClean="0">
                <a:cs typeface="Times" pitchFamily="1" charset="0"/>
              </a:rPr>
              <a:t>The </a:t>
            </a:r>
            <a:r>
              <a:rPr lang="en-GB" i="1" dirty="0" smtClean="0">
                <a:cs typeface="Times" pitchFamily="1" charset="0"/>
              </a:rPr>
              <a:t>Model</a:t>
            </a:r>
            <a:r>
              <a:rPr lang="en-GB" dirty="0" smtClean="0">
                <a:cs typeface="Times" pitchFamily="1" charset="0"/>
              </a:rPr>
              <a:t> is the underlying system that manages the information.</a:t>
            </a:r>
          </a:p>
          <a:p>
            <a:pPr marL="111443" indent="-195263">
              <a:spcBef>
                <a:spcPct val="20000"/>
              </a:spcBef>
              <a:buFontTx/>
              <a:buChar char="•"/>
            </a:pPr>
            <a:r>
              <a:rPr lang="en-GB" sz="2400" dirty="0" smtClean="0"/>
              <a:t>E.g.2 Swing GUI components of the Java API are based on the MVC pattern</a:t>
            </a:r>
            <a:endParaRPr lang="en-US" sz="2400" dirty="0" smtClean="0"/>
          </a:p>
        </p:txBody>
      </p:sp>
      <p:sp>
        <p:nvSpPr>
          <p:cNvPr id="4" name="Round Diagonal Corner Rectangle 3"/>
          <p:cNvSpPr/>
          <p:nvPr/>
        </p:nvSpPr>
        <p:spPr>
          <a:xfrm>
            <a:off x="304800" y="152400"/>
            <a:ext cx="86106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Model-View-Controller (MVC)</a:t>
            </a:r>
            <a:endParaRPr lang="en-US" sz="4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1066800"/>
            <a:ext cx="8763000" cy="5638800"/>
          </a:xfrm>
        </p:spPr>
        <p:txBody>
          <a:bodyPr>
            <a:noAutofit/>
          </a:bodyPr>
          <a:lstStyle/>
          <a:p>
            <a:endParaRPr lang="en-US" dirty="0" smtClean="0"/>
          </a:p>
          <a:p>
            <a:endParaRPr lang="en-US" dirty="0" smtClean="0"/>
          </a:p>
          <a:p>
            <a:endParaRPr lang="en-US" dirty="0" smtClean="0"/>
          </a:p>
          <a:p>
            <a:endParaRPr lang="en-US" dirty="0" smtClean="0"/>
          </a:p>
          <a:p>
            <a:endParaRPr lang="en-US" dirty="0" smtClean="0"/>
          </a:p>
          <a:p>
            <a:r>
              <a:rPr lang="en-US" dirty="0" smtClean="0"/>
              <a:t>Controllers typically implement event-handling mechanisms that are executed when corresponding events occur.</a:t>
            </a:r>
          </a:p>
          <a:p>
            <a:r>
              <a:rPr lang="en-US" dirty="0" smtClean="0"/>
              <a:t>Changes made to the model by the user via controllers are directly propagated to corresponding views. The change propagation mechanism can be implemented using the </a:t>
            </a:r>
            <a:r>
              <a:rPr lang="en-US" i="1" dirty="0" smtClean="0"/>
              <a:t>observer design pattern</a:t>
            </a:r>
            <a:r>
              <a:rPr lang="en-US" dirty="0" smtClean="0"/>
              <a:t>.</a:t>
            </a:r>
          </a:p>
          <a:p>
            <a:r>
              <a:rPr lang="en-US" dirty="0" smtClean="0"/>
              <a:t>Generally, the MVC pattern separates the functional layer of the system(the </a:t>
            </a:r>
            <a:r>
              <a:rPr lang="en-US" i="1" dirty="0" smtClean="0"/>
              <a:t>model</a:t>
            </a:r>
            <a:r>
              <a:rPr lang="en-US" dirty="0" smtClean="0"/>
              <a:t>) from two aspects of user interface, the </a:t>
            </a:r>
            <a:r>
              <a:rPr lang="en-US" i="1" dirty="0" smtClean="0"/>
              <a:t>view</a:t>
            </a:r>
            <a:r>
              <a:rPr lang="en-US" dirty="0" smtClean="0"/>
              <a:t> &amp; the </a:t>
            </a:r>
            <a:r>
              <a:rPr lang="en-US" i="1" dirty="0" smtClean="0"/>
              <a:t>Controller</a:t>
            </a:r>
          </a:p>
        </p:txBody>
      </p:sp>
      <p:sp>
        <p:nvSpPr>
          <p:cNvPr id="4" name="Round Diagonal Corner Rectangle 3"/>
          <p:cNvSpPr/>
          <p:nvPr/>
        </p:nvSpPr>
        <p:spPr>
          <a:xfrm>
            <a:off x="457200" y="2286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Model-View-Controller (MVC)…</a:t>
            </a:r>
            <a:endParaRPr lang="en-US" sz="4000" dirty="0"/>
          </a:p>
        </p:txBody>
      </p:sp>
      <p:pic>
        <p:nvPicPr>
          <p:cNvPr id="5" name="Picture 9"/>
          <p:cNvPicPr>
            <a:picLocks noChangeAspect="1" noChangeArrowheads="1"/>
          </p:cNvPicPr>
          <p:nvPr/>
        </p:nvPicPr>
        <p:blipFill>
          <a:blip r:embed="rId2"/>
          <a:srcRect/>
          <a:stretch>
            <a:fillRect/>
          </a:stretch>
        </p:blipFill>
        <p:spPr>
          <a:xfrm>
            <a:off x="2819400" y="762000"/>
            <a:ext cx="6248400" cy="2743200"/>
          </a:xfrm>
          <a:prstGeom prst="rect">
            <a:avLst/>
          </a:prstGeom>
          <a:noFill/>
          <a:ln/>
        </p:spPr>
      </p:pic>
      <p:pic>
        <p:nvPicPr>
          <p:cNvPr id="1026" name="Picture 2"/>
          <p:cNvPicPr>
            <a:picLocks noChangeAspect="1" noChangeArrowheads="1"/>
          </p:cNvPicPr>
          <p:nvPr/>
        </p:nvPicPr>
        <p:blipFill>
          <a:blip r:embed="rId3"/>
          <a:srcRect/>
          <a:stretch>
            <a:fillRect/>
          </a:stretch>
        </p:blipFill>
        <p:spPr bwMode="auto">
          <a:xfrm>
            <a:off x="152400" y="1600200"/>
            <a:ext cx="3581400" cy="1685925"/>
          </a:xfrm>
          <a:prstGeom prst="rect">
            <a:avLst/>
          </a:prstGeom>
          <a:noFill/>
          <a:ln w="9525">
            <a:noFill/>
            <a:miter lim="800000"/>
            <a:headEnd/>
            <a:tailEnd/>
          </a:ln>
          <a:effec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914400"/>
            <a:ext cx="8686800" cy="5486400"/>
          </a:xfrm>
        </p:spPr>
        <p:txBody>
          <a:bodyPr>
            <a:noAutofit/>
          </a:bodyPr>
          <a:lstStyle/>
          <a:p>
            <a:r>
              <a:rPr lang="en-US" altLang="zh-TW" sz="2800" b="1" dirty="0" smtClean="0">
                <a:ea typeface="新細明體" pitchFamily="18" charset="-120"/>
              </a:rPr>
              <a:t>Advantages:</a:t>
            </a:r>
          </a:p>
          <a:p>
            <a:pPr lvl="1"/>
            <a:r>
              <a:rPr lang="en-US" i="1" dirty="0" smtClean="0"/>
              <a:t>Decouple</a:t>
            </a:r>
            <a:r>
              <a:rPr lang="en-US" dirty="0" smtClean="0"/>
              <a:t> the underlying computation from the information presentation</a:t>
            </a:r>
          </a:p>
          <a:p>
            <a:pPr lvl="1"/>
            <a:r>
              <a:rPr lang="en-US" dirty="0" smtClean="0"/>
              <a:t>Possibility to associate multiple views to a single data model</a:t>
            </a:r>
          </a:p>
          <a:p>
            <a:pPr lvl="1"/>
            <a:r>
              <a:rPr lang="en-US" dirty="0" smtClean="0"/>
              <a:t>Increased flexibility, and reusability</a:t>
            </a:r>
          </a:p>
          <a:p>
            <a:pPr lvl="1"/>
            <a:r>
              <a:rPr lang="en-US" altLang="zh-TW" dirty="0" smtClean="0">
                <a:ea typeface="新細明體" pitchFamily="18" charset="-120"/>
              </a:rPr>
              <a:t>The</a:t>
            </a:r>
            <a:r>
              <a:rPr lang="en-US" altLang="zh-TW" i="1" dirty="0" smtClean="0">
                <a:ea typeface="新細明體" pitchFamily="18" charset="-120"/>
              </a:rPr>
              <a:t> View-Controller </a:t>
            </a:r>
            <a:r>
              <a:rPr lang="en-US" altLang="zh-TW" dirty="0" smtClean="0">
                <a:ea typeface="新細明體" pitchFamily="18" charset="-120"/>
              </a:rPr>
              <a:t>can keep on partially functioning even if the model component is down. </a:t>
            </a:r>
          </a:p>
          <a:p>
            <a:r>
              <a:rPr lang="en-US" altLang="zh-TW" sz="2800" b="1" dirty="0" smtClean="0">
                <a:ea typeface="新細明體" pitchFamily="18" charset="-120"/>
              </a:rPr>
              <a:t>Disadvantages:</a:t>
            </a:r>
          </a:p>
          <a:p>
            <a:pPr lvl="1"/>
            <a:r>
              <a:rPr lang="en-US" dirty="0" smtClean="0"/>
              <a:t>Increased complexity</a:t>
            </a:r>
          </a:p>
          <a:p>
            <a:pPr lvl="1"/>
            <a:r>
              <a:rPr lang="en-US" dirty="0" smtClean="0"/>
              <a:t>Intimate connection between view and controller</a:t>
            </a:r>
          </a:p>
          <a:p>
            <a:pPr lvl="1"/>
            <a:r>
              <a:rPr lang="en-US" dirty="0" smtClean="0"/>
              <a:t>Difficulty of using MVC with modern user-interface tools</a:t>
            </a:r>
            <a:endParaRPr lang="en-US" altLang="zh-TW" dirty="0" smtClean="0">
              <a:ea typeface="新細明體" pitchFamily="18" charset="-120"/>
            </a:endParaRPr>
          </a:p>
          <a:p>
            <a:pPr lvl="2"/>
            <a:r>
              <a:rPr lang="en-US" altLang="zh-TW" sz="2400" dirty="0" smtClean="0">
                <a:ea typeface="新細明體" pitchFamily="18" charset="-120"/>
              </a:rPr>
              <a:t>Heavily dependent on the development and production system environment and tools that match the MVC architecture (e.g. </a:t>
            </a:r>
            <a:r>
              <a:rPr lang="en-US" altLang="zh-TW" sz="2400" dirty="0" err="1" smtClean="0">
                <a:ea typeface="新細明體" pitchFamily="18" charset="-120"/>
              </a:rPr>
              <a:t>TomCat</a:t>
            </a:r>
            <a:r>
              <a:rPr lang="en-US" altLang="zh-TW" sz="2400" dirty="0" smtClean="0">
                <a:ea typeface="新細明體" pitchFamily="18" charset="-120"/>
              </a:rPr>
              <a:t>, </a:t>
            </a:r>
            <a:r>
              <a:rPr lang="en-US" altLang="zh-TW" sz="2400" dirty="0" err="1" smtClean="0">
                <a:ea typeface="新細明體" pitchFamily="18" charset="-120"/>
              </a:rPr>
              <a:t>.Net</a:t>
            </a:r>
            <a:r>
              <a:rPr lang="en-US" altLang="zh-TW" sz="2400" dirty="0" smtClean="0">
                <a:ea typeface="新細明體" pitchFamily="18" charset="-120"/>
              </a:rPr>
              <a:t>, Rail, etc.)</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Model-View-Controller </a:t>
            </a:r>
            <a:r>
              <a:rPr lang="en-US" altLang="zh-TW" sz="4000" dirty="0" smtClean="0">
                <a:ea typeface="新細明體" pitchFamily="18" charset="-120"/>
              </a:rPr>
              <a:t>: </a:t>
            </a:r>
            <a:r>
              <a:rPr lang="en-US" sz="4000" dirty="0" smtClean="0"/>
              <a:t>pros &amp; Cons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838200"/>
            <a:ext cx="8839200" cy="5867400"/>
          </a:xfrm>
        </p:spPr>
        <p:txBody>
          <a:bodyPr>
            <a:normAutofit/>
          </a:bodyPr>
          <a:lstStyle/>
          <a:p>
            <a:pPr>
              <a:defRPr/>
            </a:pPr>
            <a:r>
              <a:rPr lang="en-US" sz="3200" dirty="0" smtClean="0"/>
              <a:t>Introduction</a:t>
            </a:r>
          </a:p>
          <a:p>
            <a:pPr>
              <a:defRPr/>
            </a:pPr>
            <a:r>
              <a:rPr lang="en-US" sz="3200" dirty="0" smtClean="0"/>
              <a:t>Types of Architectural styles</a:t>
            </a:r>
          </a:p>
          <a:p>
            <a:pPr lvl="1">
              <a:lnSpc>
                <a:spcPct val="90000"/>
              </a:lnSpc>
            </a:pPr>
            <a:r>
              <a:rPr lang="en-US" sz="2800" dirty="0" smtClean="0"/>
              <a:t>Layered Architecture</a:t>
            </a:r>
          </a:p>
          <a:p>
            <a:pPr lvl="1">
              <a:lnSpc>
                <a:spcPct val="90000"/>
              </a:lnSpc>
            </a:pPr>
            <a:r>
              <a:rPr lang="en-US" sz="2800" dirty="0" smtClean="0"/>
              <a:t>Pipe and Filter Architecture</a:t>
            </a:r>
          </a:p>
          <a:p>
            <a:pPr lvl="1">
              <a:lnSpc>
                <a:spcPct val="90000"/>
              </a:lnSpc>
            </a:pPr>
            <a:r>
              <a:rPr lang="en-US" sz="2800" dirty="0" smtClean="0"/>
              <a:t>Model-View-Controller (MVC) Architecture</a:t>
            </a:r>
          </a:p>
          <a:p>
            <a:pPr lvl="1">
              <a:lnSpc>
                <a:spcPct val="90000"/>
              </a:lnSpc>
            </a:pPr>
            <a:r>
              <a:rPr lang="en-US" sz="2800" dirty="0" smtClean="0"/>
              <a:t>Shared (Central) Data Store Architecture</a:t>
            </a:r>
          </a:p>
          <a:p>
            <a:pPr lvl="1">
              <a:lnSpc>
                <a:spcPct val="90000"/>
              </a:lnSpc>
            </a:pPr>
            <a:r>
              <a:rPr lang="en-US" sz="2800" dirty="0" smtClean="0"/>
              <a:t>Event Driven Architecture</a:t>
            </a:r>
          </a:p>
          <a:p>
            <a:pPr lvl="1">
              <a:lnSpc>
                <a:spcPct val="90000"/>
              </a:lnSpc>
            </a:pPr>
            <a:r>
              <a:rPr lang="en-US" sz="2800" dirty="0" smtClean="0"/>
              <a:t>Client-Server Architecture</a:t>
            </a:r>
          </a:p>
          <a:p>
            <a:pPr lvl="1">
              <a:lnSpc>
                <a:spcPct val="90000"/>
              </a:lnSpc>
            </a:pPr>
            <a:r>
              <a:rPr lang="en-US" sz="2800" dirty="0" smtClean="0"/>
              <a:t>Call-return model Architecture</a:t>
            </a:r>
          </a:p>
          <a:p>
            <a:pPr lvl="1">
              <a:lnSpc>
                <a:spcPct val="90000"/>
              </a:lnSpc>
            </a:pPr>
            <a:r>
              <a:rPr lang="en-US" sz="2800" dirty="0" smtClean="0"/>
              <a:t>Application Integration patterns: E.g. </a:t>
            </a:r>
            <a:r>
              <a:rPr lang="en-US" sz="3200" dirty="0" smtClean="0"/>
              <a:t>Broker</a:t>
            </a:r>
          </a:p>
          <a:p>
            <a:pPr>
              <a:lnSpc>
                <a:spcPct val="90000"/>
              </a:lnSpc>
            </a:pPr>
            <a:r>
              <a:rPr lang="en-US" sz="3200" dirty="0" smtClean="0"/>
              <a:t>Architectural Patterns </a:t>
            </a:r>
            <a:r>
              <a:rPr lang="en-US" sz="3200" dirty="0" err="1" smtClean="0"/>
              <a:t>vs</a:t>
            </a:r>
            <a:r>
              <a:rPr lang="en-US" sz="3200" dirty="0" smtClean="0"/>
              <a:t> Tactics</a:t>
            </a:r>
          </a:p>
          <a:p>
            <a:pPr>
              <a:lnSpc>
                <a:spcPct val="90000"/>
              </a:lnSpc>
            </a:pPr>
            <a:r>
              <a:rPr lang="en-US" sz="3200" dirty="0" smtClean="0"/>
              <a:t>Examples: Key Word In Context </a:t>
            </a:r>
          </a:p>
        </p:txBody>
      </p:sp>
      <p:sp>
        <p:nvSpPr>
          <p:cNvPr id="4" name="Round Diagonal Corner Rectangle 3"/>
          <p:cNvSpPr/>
          <p:nvPr/>
        </p:nvSpPr>
        <p:spPr>
          <a:xfrm>
            <a:off x="457200" y="1524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Contents</a:t>
            </a:r>
            <a:endParaRPr lang="en-US"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914400"/>
            <a:ext cx="8686800" cy="5562600"/>
          </a:xfrm>
        </p:spPr>
        <p:txBody>
          <a:bodyPr>
            <a:noAutofit/>
          </a:bodyPr>
          <a:lstStyle/>
          <a:p>
            <a:r>
              <a:rPr lang="en-US" dirty="0" smtClean="0"/>
              <a:t>A Client-Server system is one in which the server performs some kind of service that is used by many clients. The clients take the lead in the communication. </a:t>
            </a:r>
          </a:p>
          <a:p>
            <a:r>
              <a:rPr lang="en-US" dirty="0" smtClean="0"/>
              <a:t>The basic Client-Server architecture has 2 tiers (Client and Server).  </a:t>
            </a:r>
          </a:p>
          <a:p>
            <a:pPr lvl="1"/>
            <a:r>
              <a:rPr lang="en-US" dirty="0" smtClean="0"/>
              <a:t>Client-server architecture could also be </a:t>
            </a:r>
            <a:r>
              <a:rPr lang="en-US" i="1" dirty="0" smtClean="0"/>
              <a:t>three</a:t>
            </a:r>
            <a:r>
              <a:rPr lang="en-US" dirty="0" smtClean="0"/>
              <a:t> tier or multitier.</a:t>
            </a:r>
          </a:p>
          <a:p>
            <a:endParaRPr lang="en-US" sz="3000" dirty="0" smtClean="0"/>
          </a:p>
          <a:p>
            <a:endParaRPr lang="en-US" sz="2800" dirty="0" smtClean="0"/>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1">
              <a:lnSpc>
                <a:spcPct val="90000"/>
              </a:lnSpc>
            </a:pPr>
            <a:r>
              <a:rPr lang="en-US" sz="4000" dirty="0" smtClean="0"/>
              <a:t>Client-Server / N-Tier Systems</a:t>
            </a:r>
          </a:p>
        </p:txBody>
      </p:sp>
      <p:pic>
        <p:nvPicPr>
          <p:cNvPr id="4098" name="Picture 2"/>
          <p:cNvPicPr>
            <a:picLocks noChangeAspect="1" noChangeArrowheads="1"/>
          </p:cNvPicPr>
          <p:nvPr/>
        </p:nvPicPr>
        <p:blipFill>
          <a:blip r:embed="rId3"/>
          <a:srcRect/>
          <a:stretch>
            <a:fillRect/>
          </a:stretch>
        </p:blipFill>
        <p:spPr bwMode="auto">
          <a:xfrm>
            <a:off x="533400" y="4419600"/>
            <a:ext cx="3419475" cy="1828800"/>
          </a:xfrm>
          <a:prstGeom prst="rect">
            <a:avLst/>
          </a:prstGeom>
          <a:noFill/>
          <a:ln w="9525">
            <a:solidFill>
              <a:schemeClr val="accent1"/>
            </a:solidFill>
            <a:miter lim="800000"/>
            <a:headEnd/>
            <a:tailEnd/>
          </a:ln>
          <a:effectLst/>
        </p:spPr>
      </p:pic>
      <p:pic>
        <p:nvPicPr>
          <p:cNvPr id="4099" name="Picture 3"/>
          <p:cNvPicPr>
            <a:picLocks noChangeAspect="1" noChangeArrowheads="1"/>
          </p:cNvPicPr>
          <p:nvPr/>
        </p:nvPicPr>
        <p:blipFill>
          <a:blip r:embed="rId4"/>
          <a:srcRect/>
          <a:stretch>
            <a:fillRect/>
          </a:stretch>
        </p:blipFill>
        <p:spPr bwMode="auto">
          <a:xfrm>
            <a:off x="4191000" y="3343275"/>
            <a:ext cx="3533775" cy="2828925"/>
          </a:xfrm>
          <a:prstGeom prst="rect">
            <a:avLst/>
          </a:prstGeom>
          <a:noFill/>
          <a:ln w="9525">
            <a:solidFill>
              <a:schemeClr val="accent1"/>
            </a:solidFill>
            <a:miter lim="800000"/>
            <a:headEnd/>
            <a:tailEnd/>
          </a:ln>
          <a:effectLst/>
        </p:spPr>
      </p:pic>
      <p:sp>
        <p:nvSpPr>
          <p:cNvPr id="6" name="Rectangle 5"/>
          <p:cNvSpPr/>
          <p:nvPr/>
        </p:nvSpPr>
        <p:spPr>
          <a:xfrm>
            <a:off x="228600" y="6248400"/>
            <a:ext cx="4191000" cy="461665"/>
          </a:xfrm>
          <a:prstGeom prst="rect">
            <a:avLst/>
          </a:prstGeom>
        </p:spPr>
        <p:txBody>
          <a:bodyPr wrap="square">
            <a:spAutoFit/>
          </a:bodyPr>
          <a:lstStyle/>
          <a:p>
            <a:r>
              <a:rPr lang="en-US" sz="2400" dirty="0" smtClean="0"/>
              <a:t>Two Tier Client Server Architecture</a:t>
            </a:r>
            <a:endParaRPr lang="en-US" sz="2400" dirty="0"/>
          </a:p>
        </p:txBody>
      </p:sp>
      <p:sp>
        <p:nvSpPr>
          <p:cNvPr id="7" name="Rectangle 6"/>
          <p:cNvSpPr/>
          <p:nvPr/>
        </p:nvSpPr>
        <p:spPr>
          <a:xfrm>
            <a:off x="4419600" y="6248400"/>
            <a:ext cx="3839962" cy="461665"/>
          </a:xfrm>
          <a:prstGeom prst="rect">
            <a:avLst/>
          </a:prstGeom>
        </p:spPr>
        <p:txBody>
          <a:bodyPr wrap="none">
            <a:spAutoFit/>
          </a:bodyPr>
          <a:lstStyle/>
          <a:p>
            <a:r>
              <a:rPr lang="en-US" sz="2400" dirty="0" smtClean="0"/>
              <a:t>3 Tier Client Server Architecture</a:t>
            </a:r>
            <a:endParaRPr lang="en-US" sz="2400" dirty="0"/>
          </a:p>
        </p:txBody>
      </p:sp>
      <p:sp>
        <p:nvSpPr>
          <p:cNvPr id="8" name="Rectangle 7"/>
          <p:cNvSpPr/>
          <p:nvPr/>
        </p:nvSpPr>
        <p:spPr>
          <a:xfrm>
            <a:off x="7772400" y="3276600"/>
            <a:ext cx="1295400" cy="646331"/>
          </a:xfrm>
          <a:prstGeom prst="rect">
            <a:avLst/>
          </a:prstGeom>
        </p:spPr>
        <p:txBody>
          <a:bodyPr wrap="square">
            <a:spAutoFit/>
          </a:bodyPr>
          <a:lstStyle/>
          <a:p>
            <a:r>
              <a:rPr lang="en-US" dirty="0" smtClean="0"/>
              <a:t>User System Interface</a:t>
            </a:r>
            <a:endParaRPr lang="en-US" dirty="0"/>
          </a:p>
        </p:txBody>
      </p:sp>
      <p:sp>
        <p:nvSpPr>
          <p:cNvPr id="9" name="Rectangle 8"/>
          <p:cNvSpPr/>
          <p:nvPr/>
        </p:nvSpPr>
        <p:spPr>
          <a:xfrm>
            <a:off x="7696200" y="4343400"/>
            <a:ext cx="1371600" cy="646331"/>
          </a:xfrm>
          <a:prstGeom prst="rect">
            <a:avLst/>
          </a:prstGeom>
        </p:spPr>
        <p:txBody>
          <a:bodyPr wrap="square">
            <a:spAutoFit/>
          </a:bodyPr>
          <a:lstStyle/>
          <a:p>
            <a:r>
              <a:rPr lang="en-US" dirty="0" smtClean="0"/>
              <a:t>Processing Management</a:t>
            </a:r>
            <a:endParaRPr lang="en-US" dirty="0"/>
          </a:p>
        </p:txBody>
      </p:sp>
      <p:sp>
        <p:nvSpPr>
          <p:cNvPr id="10" name="Rectangle 9"/>
          <p:cNvSpPr/>
          <p:nvPr/>
        </p:nvSpPr>
        <p:spPr>
          <a:xfrm>
            <a:off x="7772400" y="5334000"/>
            <a:ext cx="1371600" cy="646331"/>
          </a:xfrm>
          <a:prstGeom prst="rect">
            <a:avLst/>
          </a:prstGeom>
        </p:spPr>
        <p:txBody>
          <a:bodyPr wrap="square">
            <a:spAutoFit/>
          </a:bodyPr>
          <a:lstStyle/>
          <a:p>
            <a:r>
              <a:rPr lang="en-US" dirty="0" smtClean="0"/>
              <a:t>Database Management</a:t>
            </a:r>
            <a:endParaRPr lang="en-US" dirty="0"/>
          </a:p>
        </p:txBody>
      </p:sp>
      <p:sp>
        <p:nvSpPr>
          <p:cNvPr id="11" name="Rectangle 10"/>
          <p:cNvSpPr/>
          <p:nvPr/>
        </p:nvSpPr>
        <p:spPr>
          <a:xfrm>
            <a:off x="304800" y="3124200"/>
            <a:ext cx="3733800" cy="1323439"/>
          </a:xfrm>
          <a:prstGeom prst="rect">
            <a:avLst/>
          </a:prstGeom>
          <a:ln>
            <a:solidFill>
              <a:schemeClr val="accent1"/>
            </a:solidFill>
          </a:ln>
        </p:spPr>
        <p:txBody>
          <a:bodyPr wrap="square">
            <a:spAutoFit/>
          </a:bodyPr>
          <a:lstStyle/>
          <a:p>
            <a:r>
              <a:rPr lang="en-US" sz="2000" b="1" dirty="0" smtClean="0"/>
              <a:t>Client tier - </a:t>
            </a:r>
            <a:r>
              <a:rPr lang="en-US" sz="2000" dirty="0" smtClean="0"/>
              <a:t>User System Interface</a:t>
            </a:r>
          </a:p>
          <a:p>
            <a:r>
              <a:rPr lang="en-US" sz="2000" dirty="0" smtClean="0"/>
              <a:t>+ Some Processing Management</a:t>
            </a:r>
          </a:p>
          <a:p>
            <a:r>
              <a:rPr lang="en-US" sz="2000" b="1" dirty="0" smtClean="0"/>
              <a:t>Server tier - </a:t>
            </a:r>
            <a:r>
              <a:rPr lang="en-US" sz="2000" dirty="0" smtClean="0"/>
              <a:t>Database Management</a:t>
            </a:r>
          </a:p>
          <a:p>
            <a:r>
              <a:rPr lang="en-US" sz="2000" dirty="0" smtClean="0"/>
              <a:t>+ Some Processing Management</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1066800"/>
            <a:ext cx="8686800" cy="5486400"/>
          </a:xfrm>
        </p:spPr>
        <p:txBody>
          <a:bodyPr>
            <a:noAutofit/>
          </a:bodyPr>
          <a:lstStyle/>
          <a:p>
            <a:r>
              <a:rPr lang="en-US" dirty="0" smtClean="0"/>
              <a:t>An N-tier architecture (with N more than 3) is really 3 tier architectures in which the middle tier is split up into new tiers. </a:t>
            </a:r>
          </a:p>
          <a:p>
            <a:r>
              <a:rPr lang="en-US" dirty="0" smtClean="0"/>
              <a:t>The application tier is broken down into separate parts. What these parts are differs from system to system. </a:t>
            </a:r>
          </a:p>
          <a:p>
            <a:r>
              <a:rPr lang="en-US" dirty="0" smtClean="0"/>
              <a:t>The following picture shows it: </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1">
              <a:lnSpc>
                <a:spcPct val="90000"/>
              </a:lnSpc>
            </a:pPr>
            <a:r>
              <a:rPr lang="en-US" sz="4000" dirty="0" smtClean="0"/>
              <a:t>Client-Server / N-Tier Systems….</a:t>
            </a:r>
          </a:p>
        </p:txBody>
      </p:sp>
      <p:pic>
        <p:nvPicPr>
          <p:cNvPr id="1026" name="Picture 2"/>
          <p:cNvPicPr>
            <a:picLocks noChangeAspect="1" noChangeArrowheads="1"/>
          </p:cNvPicPr>
          <p:nvPr/>
        </p:nvPicPr>
        <p:blipFill>
          <a:blip r:embed="rId2"/>
          <a:srcRect/>
          <a:stretch>
            <a:fillRect/>
          </a:stretch>
        </p:blipFill>
        <p:spPr bwMode="auto">
          <a:xfrm>
            <a:off x="1295400" y="3352800"/>
            <a:ext cx="6611420" cy="2514600"/>
          </a:xfrm>
          <a:prstGeom prst="rect">
            <a:avLst/>
          </a:prstGeom>
          <a:noFill/>
          <a:ln w="9525">
            <a:noFill/>
            <a:miter lim="800000"/>
            <a:headEnd/>
            <a:tailEnd/>
          </a:ln>
          <a:effec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914400"/>
            <a:ext cx="8686800" cy="5410200"/>
          </a:xfrm>
        </p:spPr>
        <p:txBody>
          <a:bodyPr>
            <a:noAutofit/>
          </a:bodyPr>
          <a:lstStyle/>
          <a:p>
            <a:r>
              <a:rPr lang="en-US" sz="2800" b="1" i="1" dirty="0" smtClean="0"/>
              <a:t>Advantages</a:t>
            </a:r>
          </a:p>
          <a:p>
            <a:pPr lvl="1"/>
            <a:r>
              <a:rPr lang="en-US" sz="2600" dirty="0" smtClean="0"/>
              <a:t>Distribution of data is straightforward</a:t>
            </a:r>
          </a:p>
          <a:p>
            <a:pPr lvl="1"/>
            <a:r>
              <a:rPr lang="en-US" sz="2600" dirty="0" smtClean="0"/>
              <a:t>Makes effective use of networked systems with many distributed processors.</a:t>
            </a:r>
          </a:p>
          <a:p>
            <a:pPr lvl="1"/>
            <a:r>
              <a:rPr lang="en-US" sz="2600" dirty="0" smtClean="0"/>
              <a:t>Easy to add new servers or upgrade existing servers</a:t>
            </a:r>
          </a:p>
          <a:p>
            <a:r>
              <a:rPr lang="en-US" sz="2800" b="1" i="1" dirty="0" smtClean="0"/>
              <a:t>Disadvantages</a:t>
            </a:r>
          </a:p>
          <a:p>
            <a:pPr lvl="1"/>
            <a:r>
              <a:rPr lang="en-US" sz="2600" dirty="0" smtClean="0"/>
              <a:t>No shared data model so sub-systems use different data organization - data interchange may be inefficient</a:t>
            </a:r>
          </a:p>
          <a:p>
            <a:pPr lvl="1"/>
            <a:r>
              <a:rPr lang="en-US" sz="2600" dirty="0" smtClean="0"/>
              <a:t>Redundant management in each server</a:t>
            </a:r>
          </a:p>
          <a:p>
            <a:pPr lvl="1"/>
            <a:r>
              <a:rPr lang="en-US" sz="2600" dirty="0" smtClean="0"/>
              <a:t>No central register of names and services - it may be hard to find out what servers and services are available</a:t>
            </a:r>
          </a:p>
        </p:txBody>
      </p:sp>
      <p:sp>
        <p:nvSpPr>
          <p:cNvPr id="4" name="Round Diagonal Corner Rectangle 3"/>
          <p:cNvSpPr/>
          <p:nvPr/>
        </p:nvSpPr>
        <p:spPr>
          <a:xfrm>
            <a:off x="304800" y="2286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1">
              <a:lnSpc>
                <a:spcPct val="90000"/>
              </a:lnSpc>
            </a:pPr>
            <a:r>
              <a:rPr lang="en-US" sz="4000" dirty="0" smtClean="0"/>
              <a:t>Client-Server architecture: Pros &amp; Cons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152400" y="762000"/>
            <a:ext cx="8839200" cy="5943600"/>
          </a:xfrm>
        </p:spPr>
        <p:txBody>
          <a:bodyPr>
            <a:noAutofit/>
          </a:bodyPr>
          <a:lstStyle/>
          <a:p>
            <a:r>
              <a:rPr lang="en-US" dirty="0" smtClean="0"/>
              <a:t>Goal: achieve modifiability and scalability</a:t>
            </a:r>
          </a:p>
          <a:p>
            <a:r>
              <a:rPr lang="en-US" dirty="0" smtClean="0"/>
              <a:t>Information hiding</a:t>
            </a:r>
          </a:p>
          <a:p>
            <a:pPr lvl="1"/>
            <a:r>
              <a:rPr lang="en-US" dirty="0" smtClean="0"/>
              <a:t>ADT, object, naive client/server</a:t>
            </a:r>
          </a:p>
          <a:p>
            <a:r>
              <a:rPr lang="en-US" dirty="0" smtClean="0"/>
              <a:t>Sub-styles:</a:t>
            </a:r>
          </a:p>
          <a:p>
            <a:pPr lvl="1"/>
            <a:r>
              <a:rPr lang="en-US" dirty="0" smtClean="0"/>
              <a:t>Main-program-and-subroutine</a:t>
            </a:r>
          </a:p>
          <a:p>
            <a:pPr lvl="2"/>
            <a:r>
              <a:rPr lang="en-US" sz="2400" dirty="0" smtClean="0"/>
              <a:t>Decompose program hierarchically. Each component gets control from its parent.</a:t>
            </a:r>
          </a:p>
          <a:p>
            <a:pPr lvl="1"/>
            <a:r>
              <a:rPr lang="en-US" dirty="0" smtClean="0"/>
              <a:t>Object-oriented</a:t>
            </a:r>
          </a:p>
          <a:p>
            <a:r>
              <a:rPr lang="en-US" b="1" dirty="0" smtClean="0"/>
              <a:t>Main-program-and-subroutine</a:t>
            </a:r>
          </a:p>
          <a:p>
            <a:pPr lvl="1"/>
            <a:r>
              <a:rPr lang="en-US" dirty="0" smtClean="0"/>
              <a:t>Classic style since 60s - pre-OO.</a:t>
            </a:r>
          </a:p>
          <a:p>
            <a:pPr lvl="1"/>
            <a:r>
              <a:rPr lang="en-US" dirty="0" smtClean="0"/>
              <a:t>Hierarchical decomposition into subroutines (Components) each solving a well defined task/function.</a:t>
            </a:r>
          </a:p>
          <a:p>
            <a:pPr lvl="1"/>
            <a:r>
              <a:rPr lang="en-US" dirty="0" smtClean="0"/>
              <a:t>Data passed around as parameters.</a:t>
            </a:r>
          </a:p>
          <a:p>
            <a:pPr lvl="1"/>
            <a:r>
              <a:rPr lang="en-US" dirty="0" smtClean="0"/>
              <a:t>Main driver provides a control loop for sequencing through subroutines.</a:t>
            </a:r>
          </a:p>
        </p:txBody>
      </p:sp>
      <p:sp>
        <p:nvSpPr>
          <p:cNvPr id="4" name="Round Diagonal Corner Rectangle 3"/>
          <p:cNvSpPr/>
          <p:nvPr/>
        </p:nvSpPr>
        <p:spPr>
          <a:xfrm>
            <a:off x="457200" y="1524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1">
              <a:lnSpc>
                <a:spcPct val="90000"/>
              </a:lnSpc>
            </a:pPr>
            <a:r>
              <a:rPr lang="en-US" sz="4000" dirty="0" smtClean="0"/>
              <a:t>Call-return model</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152400" y="762000"/>
            <a:ext cx="8839200" cy="5867400"/>
          </a:xfrm>
        </p:spPr>
        <p:txBody>
          <a:bodyPr>
            <a:noAutofit/>
          </a:bodyPr>
          <a:lstStyle/>
          <a:p>
            <a:r>
              <a:rPr lang="en-US" b="1" dirty="0" smtClean="0"/>
              <a:t>Object-oriented sub-style</a:t>
            </a:r>
          </a:p>
          <a:p>
            <a:pPr lvl="1"/>
            <a:r>
              <a:rPr lang="en-US" dirty="0" smtClean="0"/>
              <a:t>Widely used architectural style</a:t>
            </a:r>
          </a:p>
          <a:p>
            <a:pPr lvl="1"/>
            <a:r>
              <a:rPr lang="en-US" dirty="0" smtClean="0"/>
              <a:t>Components:</a:t>
            </a:r>
          </a:p>
          <a:p>
            <a:pPr lvl="2"/>
            <a:r>
              <a:rPr lang="en-US" sz="2400" dirty="0" smtClean="0"/>
              <a:t>Objects or abstract data types</a:t>
            </a:r>
          </a:p>
          <a:p>
            <a:pPr lvl="1"/>
            <a:r>
              <a:rPr lang="en-US" dirty="0" smtClean="0"/>
              <a:t>Connections:</a:t>
            </a:r>
          </a:p>
          <a:p>
            <a:pPr lvl="2"/>
            <a:r>
              <a:rPr lang="en-US" sz="2400" dirty="0" smtClean="0"/>
              <a:t>Messages or function/procedure invocations</a:t>
            </a:r>
          </a:p>
          <a:p>
            <a:pPr lvl="1"/>
            <a:r>
              <a:rPr lang="en-US" dirty="0" smtClean="0"/>
              <a:t>Key aspects:</a:t>
            </a:r>
          </a:p>
          <a:p>
            <a:pPr lvl="2"/>
            <a:r>
              <a:rPr lang="en-US" sz="2400" dirty="0" smtClean="0"/>
              <a:t>Object preserves integrity of representation - no direct access</a:t>
            </a:r>
          </a:p>
          <a:p>
            <a:pPr lvl="2"/>
            <a:r>
              <a:rPr lang="en-US" sz="2400" dirty="0" smtClean="0"/>
              <a:t>Representation is hidden from objects</a:t>
            </a:r>
          </a:p>
          <a:p>
            <a:pPr lvl="1"/>
            <a:endParaRPr lang="en-US" dirty="0" smtClean="0"/>
          </a:p>
          <a:p>
            <a:pPr lvl="1"/>
            <a:r>
              <a:rPr lang="en-US" dirty="0" smtClean="0"/>
              <a:t>Objects help achieve modifiability by encapsulating internal secrets from environment</a:t>
            </a:r>
          </a:p>
          <a:p>
            <a:pPr lvl="1"/>
            <a:r>
              <a:rPr lang="en-US" dirty="0" smtClean="0"/>
              <a:t>Access to objects is only through methods (constrained forms of procedure calls)</a:t>
            </a:r>
          </a:p>
        </p:txBody>
      </p:sp>
      <p:sp>
        <p:nvSpPr>
          <p:cNvPr id="4" name="Round Diagonal Corner Rectangle 3"/>
          <p:cNvSpPr/>
          <p:nvPr/>
        </p:nvSpPr>
        <p:spPr>
          <a:xfrm>
            <a:off x="457200" y="2286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1">
              <a:lnSpc>
                <a:spcPct val="90000"/>
              </a:lnSpc>
            </a:pPr>
            <a:r>
              <a:rPr lang="en-US" sz="4000" dirty="0" smtClean="0"/>
              <a:t>Call-return model….</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228600" y="1066800"/>
            <a:ext cx="8686800" cy="5638800"/>
          </a:xfrm>
        </p:spPr>
        <p:txBody>
          <a:bodyPr>
            <a:noAutofit/>
          </a:bodyPr>
          <a:lstStyle/>
          <a:p>
            <a:r>
              <a:rPr lang="en-US" sz="2800" b="1" i="1" dirty="0" smtClean="0"/>
              <a:t>Advantages</a:t>
            </a:r>
          </a:p>
          <a:p>
            <a:pPr lvl="1"/>
            <a:r>
              <a:rPr lang="en-US" dirty="0" smtClean="0"/>
              <a:t>Change implementation without affecting clients (assuming interface doesn’t change)</a:t>
            </a:r>
          </a:p>
          <a:p>
            <a:pPr lvl="1"/>
            <a:r>
              <a:rPr lang="en-US" dirty="0" smtClean="0"/>
              <a:t>Can break problems into interacting agents (distributed across multiple machine / networks).</a:t>
            </a:r>
          </a:p>
          <a:p>
            <a:r>
              <a:rPr lang="en-US" sz="2800" b="1" i="1" dirty="0" smtClean="0"/>
              <a:t>Disadvantages</a:t>
            </a:r>
          </a:p>
          <a:p>
            <a:pPr lvl="1"/>
            <a:r>
              <a:rPr lang="en-US" dirty="0" smtClean="0"/>
              <a:t>To interact objects must know each other’s identity (in contrast to Pipe and Filter).</a:t>
            </a:r>
          </a:p>
          <a:p>
            <a:pPr lvl="1"/>
            <a:r>
              <a:rPr lang="en-US" dirty="0" smtClean="0"/>
              <a:t>When identity changes, objects that explicitly invoke it must change (Java interfaces help though).</a:t>
            </a:r>
          </a:p>
          <a:p>
            <a:pPr lvl="1"/>
            <a:r>
              <a:rPr lang="en-US" dirty="0" smtClean="0"/>
              <a:t>Side effect problems: if A uses B and C uses B, then C effects on B can be unexpected to A (and vice-versa).</a:t>
            </a:r>
          </a:p>
          <a:p>
            <a:pPr lvl="1"/>
            <a:r>
              <a:rPr lang="en-US" dirty="0" smtClean="0"/>
              <a:t>Complex dynamic interactions – distributed functionality.</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Call-return model-OO: Pros &amp; Cons</a:t>
            </a:r>
            <a:endParaRPr lang="en-US" sz="4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152400" y="990600"/>
            <a:ext cx="8839200" cy="5638800"/>
          </a:xfrm>
        </p:spPr>
        <p:txBody>
          <a:bodyPr>
            <a:noAutofit/>
          </a:bodyPr>
          <a:lstStyle/>
          <a:p>
            <a:r>
              <a:rPr lang="en-US" dirty="0" smtClean="0"/>
              <a:t>The application integration pattern serves </a:t>
            </a:r>
            <a:r>
              <a:rPr lang="en-US" i="1" dirty="0" smtClean="0"/>
              <a:t>to integrate multiple business patterns</a:t>
            </a:r>
            <a:r>
              <a:rPr lang="en-US" dirty="0" smtClean="0"/>
              <a:t> or </a:t>
            </a:r>
            <a:r>
              <a:rPr lang="en-US" i="1" dirty="0" smtClean="0"/>
              <a:t>to integrate applications and data </a:t>
            </a:r>
            <a:r>
              <a:rPr lang="en-US" dirty="0" smtClean="0"/>
              <a:t>within an individual Business pattern.</a:t>
            </a:r>
          </a:p>
          <a:p>
            <a:r>
              <a:rPr lang="en-US" dirty="0" smtClean="0"/>
              <a:t>At its highest level, application integration can be divided into two essentially different approaches:</a:t>
            </a:r>
          </a:p>
          <a:p>
            <a:pPr lvl="1"/>
            <a:r>
              <a:rPr lang="en-US" i="1" dirty="0" smtClean="0"/>
              <a:t>Process integration, </a:t>
            </a:r>
            <a:r>
              <a:rPr lang="en-US" dirty="0" smtClean="0"/>
              <a:t>which is the integration of the functional flow of processing between applications. The process integration subset of the application integration pattern is the most relevant pattern to an SOA.</a:t>
            </a:r>
          </a:p>
          <a:p>
            <a:pPr lvl="1"/>
            <a:r>
              <a:rPr lang="en-US" i="1" dirty="0" smtClean="0"/>
              <a:t>Data integration</a:t>
            </a:r>
            <a:r>
              <a:rPr lang="en-US" dirty="0" smtClean="0"/>
              <a:t>, which is the integration of the information that is used by applications.</a:t>
            </a:r>
          </a:p>
          <a:p>
            <a:r>
              <a:rPr lang="en-US" dirty="0" smtClean="0"/>
              <a:t>Broker (Service oriented architecture)</a:t>
            </a:r>
          </a:p>
          <a:p>
            <a:pPr lvl="1"/>
            <a:r>
              <a:rPr lang="en-US" i="1" dirty="0" smtClean="0"/>
              <a:t>You just want the job to be done. You don't care who performs it, but you may have some demands. Tell your broker. He will take care of it.</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1">
              <a:lnSpc>
                <a:spcPct val="90000"/>
              </a:lnSpc>
            </a:pPr>
            <a:r>
              <a:rPr lang="en-US" sz="4000" dirty="0" smtClean="0"/>
              <a:t>Application Integration patterns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76200" y="838200"/>
            <a:ext cx="8686800" cy="5791200"/>
          </a:xfrm>
        </p:spPr>
        <p:txBody>
          <a:bodyPr>
            <a:noAutofit/>
          </a:bodyPr>
          <a:lstStyle/>
          <a:p>
            <a:r>
              <a:rPr lang="en-US" dirty="0" smtClean="0"/>
              <a:t>The Broker application pattern is based on a one-to-N topology that separates distribution rules from the applications. It allows a single interaction from the source application to be distributed to multiple target applications concurrently.</a:t>
            </a:r>
          </a:p>
        </p:txBody>
      </p:sp>
      <p:sp>
        <p:nvSpPr>
          <p:cNvPr id="4" name="Round Diagonal Corner Rectangle 3"/>
          <p:cNvSpPr/>
          <p:nvPr/>
        </p:nvSpPr>
        <p:spPr>
          <a:xfrm>
            <a:off x="457200" y="2286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lvl="1">
              <a:lnSpc>
                <a:spcPct val="90000"/>
              </a:lnSpc>
            </a:pPr>
            <a:r>
              <a:rPr lang="en-US" sz="4000" dirty="0" smtClean="0"/>
              <a:t>Broker pattern</a:t>
            </a:r>
          </a:p>
        </p:txBody>
      </p:sp>
      <p:sp>
        <p:nvSpPr>
          <p:cNvPr id="5" name="Rectangle 4"/>
          <p:cNvSpPr/>
          <p:nvPr/>
        </p:nvSpPr>
        <p:spPr>
          <a:xfrm>
            <a:off x="228600" y="2514600"/>
            <a:ext cx="4953000" cy="3985706"/>
          </a:xfrm>
          <a:prstGeom prst="rect">
            <a:avLst/>
          </a:prstGeom>
        </p:spPr>
        <p:txBody>
          <a:bodyPr wrap="square">
            <a:spAutoFit/>
          </a:bodyPr>
          <a:lstStyle/>
          <a:p>
            <a:pPr marL="274320" indent="-274320">
              <a:spcBef>
                <a:spcPts val="580"/>
              </a:spcBef>
              <a:buClr>
                <a:schemeClr val="accent1"/>
              </a:buClr>
              <a:buSzPct val="85000"/>
              <a:buFont typeface="Wingdings 2"/>
              <a:buChar char=""/>
            </a:pPr>
            <a:r>
              <a:rPr lang="en-US" sz="2200" dirty="0" smtClean="0"/>
              <a:t>Uses broker rules to separate the distribution logic from the application logic.</a:t>
            </a:r>
          </a:p>
          <a:p>
            <a:pPr marL="274320" indent="-274320">
              <a:spcBef>
                <a:spcPts val="580"/>
              </a:spcBef>
              <a:buClr>
                <a:schemeClr val="accent1"/>
              </a:buClr>
              <a:buSzPct val="85000"/>
              <a:buFont typeface="Wingdings 2"/>
              <a:buChar char=""/>
            </a:pPr>
            <a:r>
              <a:rPr lang="en-US" sz="2200" dirty="0" smtClean="0"/>
              <a:t>Broker rules are also used to handle the decomposition and </a:t>
            </a:r>
            <a:r>
              <a:rPr lang="en-US" sz="2200" dirty="0" err="1" smtClean="0"/>
              <a:t>recomposition</a:t>
            </a:r>
            <a:r>
              <a:rPr lang="en-US" sz="2200" dirty="0" smtClean="0"/>
              <a:t> of the interaction.</a:t>
            </a:r>
          </a:p>
          <a:p>
            <a:pPr marL="274320" indent="-274320">
              <a:spcBef>
                <a:spcPts val="580"/>
              </a:spcBef>
              <a:buClr>
                <a:schemeClr val="accent1"/>
              </a:buClr>
              <a:buSzPct val="85000"/>
              <a:buFont typeface="Wingdings 2"/>
              <a:buChar char=""/>
            </a:pPr>
            <a:r>
              <a:rPr lang="en-US" sz="2200" dirty="0" smtClean="0"/>
              <a:t>Broker rules should also support transformations (of protocols/data) so as to minimize the impact to existing software assets</a:t>
            </a:r>
            <a:r>
              <a:rPr lang="en-US" sz="2200" dirty="0" smtClean="0"/>
              <a:t>.</a:t>
            </a:r>
          </a:p>
          <a:p>
            <a:pPr marL="274320" lvl="2" indent="-274320">
              <a:spcBef>
                <a:spcPts val="580"/>
              </a:spcBef>
              <a:buClr>
                <a:schemeClr val="accent1"/>
              </a:buClr>
              <a:buSzPct val="85000"/>
              <a:buFont typeface="Wingdings 2"/>
              <a:buChar char=""/>
            </a:pPr>
            <a:r>
              <a:rPr lang="en-GB" sz="2000" dirty="0" smtClean="0"/>
              <a:t>CORBA is a well-known open standard that allows you to build this kind of architecture</a:t>
            </a:r>
            <a:r>
              <a:rPr lang="en-GB" sz="2000" dirty="0" smtClean="0"/>
              <a:t>.</a:t>
            </a:r>
            <a:endParaRPr lang="en-GB" sz="2000" dirty="0" smtClean="0"/>
          </a:p>
        </p:txBody>
      </p:sp>
      <p:sp>
        <p:nvSpPr>
          <p:cNvPr id="7" name="Rectangle 6"/>
          <p:cNvSpPr/>
          <p:nvPr/>
        </p:nvSpPr>
        <p:spPr>
          <a:xfrm>
            <a:off x="228600" y="5791200"/>
            <a:ext cx="4648200" cy="400110"/>
          </a:xfrm>
          <a:prstGeom prst="rect">
            <a:avLst/>
          </a:prstGeom>
        </p:spPr>
        <p:txBody>
          <a:bodyPr wrap="square">
            <a:spAutoFit/>
          </a:bodyPr>
          <a:lstStyle/>
          <a:p>
            <a:pPr marL="274320" lvl="2" indent="-274320">
              <a:spcBef>
                <a:spcPts val="580"/>
              </a:spcBef>
              <a:buClr>
                <a:schemeClr val="accent1"/>
              </a:buClr>
              <a:buSzPct val="85000"/>
            </a:pPr>
            <a:r>
              <a:rPr lang="en-GB" sz="2000" dirty="0" smtClean="0"/>
              <a:t>	</a:t>
            </a:r>
          </a:p>
        </p:txBody>
      </p:sp>
      <p:pic>
        <p:nvPicPr>
          <p:cNvPr id="2" name="Picture 2"/>
          <p:cNvPicPr>
            <a:picLocks noChangeAspect="1" noChangeArrowheads="1"/>
          </p:cNvPicPr>
          <p:nvPr/>
        </p:nvPicPr>
        <p:blipFill>
          <a:blip r:embed="rId2"/>
          <a:srcRect/>
          <a:stretch>
            <a:fillRect/>
          </a:stretch>
        </p:blipFill>
        <p:spPr bwMode="auto">
          <a:xfrm>
            <a:off x="5142679" y="2057400"/>
            <a:ext cx="3848921" cy="2895600"/>
          </a:xfrm>
          <a:prstGeom prst="rect">
            <a:avLst/>
          </a:prstGeom>
          <a:noFill/>
          <a:ln w="9525">
            <a:noFill/>
            <a:miter lim="800000"/>
            <a:headEnd/>
            <a:tailEnd/>
          </a:ln>
          <a:effectLst/>
        </p:spPr>
      </p:pic>
      <p:sp>
        <p:nvSpPr>
          <p:cNvPr id="8" name="Rectangle 7"/>
          <p:cNvSpPr/>
          <p:nvPr/>
        </p:nvSpPr>
        <p:spPr>
          <a:xfrm>
            <a:off x="5257800" y="4953000"/>
            <a:ext cx="3733800" cy="1631216"/>
          </a:xfrm>
          <a:prstGeom prst="rect">
            <a:avLst/>
          </a:prstGeom>
          <a:ln>
            <a:solidFill>
              <a:schemeClr val="accent1"/>
            </a:solidFill>
          </a:ln>
        </p:spPr>
        <p:txBody>
          <a:bodyPr wrap="square">
            <a:spAutoFit/>
          </a:bodyPr>
          <a:lstStyle/>
          <a:p>
            <a:r>
              <a:rPr lang="en-US" sz="2000" dirty="0" smtClean="0"/>
              <a:t>The client requests a specific service. It formats its request in a specific format and sends it to its broker. The broker then selects the most suitable server to process the request. </a:t>
            </a:r>
            <a:endParaRPr lang="en-US"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14400"/>
            <a:ext cx="8839200" cy="5715000"/>
          </a:xfrm>
        </p:spPr>
        <p:txBody>
          <a:bodyPr/>
          <a:lstStyle/>
          <a:p>
            <a:r>
              <a:rPr lang="en-US" sz="2800" dirty="0" smtClean="0"/>
              <a:t>Architects use architectural patterns and tactics to improve software architectural decisions and simplify the design process</a:t>
            </a:r>
          </a:p>
          <a:p>
            <a:r>
              <a:rPr lang="en-US" dirty="0" smtClean="0"/>
              <a:t>Patterns are solutions that resolve multiple forces, whereas tactics focus on specific quality attributes. </a:t>
            </a:r>
          </a:p>
          <a:p>
            <a:r>
              <a:rPr lang="en-US" dirty="0" smtClean="0"/>
              <a:t>To more effectively apply both tactics and patterns, architects need to understand how architectural tactics and patterns relate and how to use them effectively.</a:t>
            </a:r>
          </a:p>
          <a:p>
            <a:r>
              <a:rPr lang="en-US" dirty="0" smtClean="0"/>
              <a:t>Architects are advised </a:t>
            </a:r>
          </a:p>
          <a:p>
            <a:pPr lvl="1"/>
            <a:r>
              <a:rPr lang="en-US" dirty="0" smtClean="0"/>
              <a:t>to choose a pattern if they can find one and then adjust the pattern based on tactics.</a:t>
            </a:r>
          </a:p>
          <a:p>
            <a:pPr lvl="1"/>
            <a:r>
              <a:rPr lang="en-US" dirty="0" smtClean="0"/>
              <a:t>to use tactics when they need help coming up with a pattern, when an existing pattern isn’t quite right and they need to tailor it, or when they want to validate the choice of a pattern.</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Architectural Patterns </a:t>
            </a:r>
            <a:r>
              <a:rPr lang="en-US" sz="3600" dirty="0" err="1" smtClean="0"/>
              <a:t>vs</a:t>
            </a:r>
            <a:r>
              <a:rPr lang="en-US" sz="3600" dirty="0" smtClean="0"/>
              <a:t> Tactics</a:t>
            </a:r>
            <a:endParaRPr lang="en-US" sz="36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r>
              <a:rPr lang="en-US" sz="3600" dirty="0" smtClean="0"/>
              <a:t>Architectural Patterns </a:t>
            </a:r>
            <a:r>
              <a:rPr lang="en-US" sz="3600" dirty="0" err="1" smtClean="0"/>
              <a:t>vs</a:t>
            </a:r>
            <a:r>
              <a:rPr lang="en-US" sz="3600" dirty="0" smtClean="0"/>
              <a:t> Tactics …</a:t>
            </a:r>
          </a:p>
        </p:txBody>
      </p:sp>
      <p:pic>
        <p:nvPicPr>
          <p:cNvPr id="5" name="Content Placeholder 4"/>
          <p:cNvPicPr>
            <a:picLocks noGrp="1"/>
          </p:cNvPicPr>
          <p:nvPr>
            <p:ph sz="quarter" idx="1"/>
          </p:nvPr>
        </p:nvPicPr>
        <p:blipFill>
          <a:blip r:embed="rId2"/>
          <a:srcRect/>
          <a:stretch>
            <a:fillRect/>
          </a:stretch>
        </p:blipFill>
        <p:spPr bwMode="auto">
          <a:xfrm>
            <a:off x="228600" y="914400"/>
            <a:ext cx="8763000" cy="5105400"/>
          </a:xfrm>
          <a:prstGeom prst="rect">
            <a:avLst/>
          </a:prstGeom>
          <a:noFill/>
          <a:ln w="9525">
            <a:noFill/>
            <a:miter lim="800000"/>
            <a:headEnd/>
            <a:tailEnd/>
          </a:ln>
        </p:spPr>
      </p:pic>
      <p:sp>
        <p:nvSpPr>
          <p:cNvPr id="6" name="Rectangle 5"/>
          <p:cNvSpPr/>
          <p:nvPr/>
        </p:nvSpPr>
        <p:spPr>
          <a:xfrm>
            <a:off x="381000" y="6183868"/>
            <a:ext cx="8610600" cy="461665"/>
          </a:xfrm>
          <a:prstGeom prst="rect">
            <a:avLst/>
          </a:prstGeom>
        </p:spPr>
        <p:txBody>
          <a:bodyPr wrap="square">
            <a:spAutoFit/>
          </a:bodyPr>
          <a:lstStyle/>
          <a:p>
            <a:r>
              <a:rPr lang="en-US" sz="2400" dirty="0" smtClean="0"/>
              <a:t>Architectural Patterns and Corresponding Tactics for Modifiability</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04800" y="1066800"/>
            <a:ext cx="8610600" cy="5638800"/>
          </a:xfrm>
        </p:spPr>
        <p:txBody>
          <a:bodyPr>
            <a:normAutofit lnSpcReduction="10000"/>
          </a:bodyPr>
          <a:lstStyle/>
          <a:p>
            <a:pPr>
              <a:defRPr/>
            </a:pPr>
            <a:r>
              <a:rPr lang="en-US" sz="2800" dirty="0" smtClean="0"/>
              <a:t>Architecture is a high level description of a solution to a problem</a:t>
            </a:r>
          </a:p>
          <a:p>
            <a:r>
              <a:rPr lang="en-US" sz="3000" dirty="0" smtClean="0"/>
              <a:t>Architectural Style is a high level design pattern </a:t>
            </a:r>
          </a:p>
          <a:p>
            <a:r>
              <a:rPr lang="en-US" sz="2800" dirty="0" smtClean="0"/>
              <a:t>Architectural Patterns or styles are a primary way of characterizing lessons from experience in software system design.</a:t>
            </a:r>
          </a:p>
          <a:p>
            <a:pPr marL="274320" lvl="1" indent="-274320">
              <a:spcBef>
                <a:spcPts val="580"/>
              </a:spcBef>
              <a:buClr>
                <a:schemeClr val="accent1"/>
              </a:buClr>
              <a:defRPr/>
            </a:pPr>
            <a:r>
              <a:rPr lang="en-US" sz="2800" dirty="0" smtClean="0"/>
              <a:t>It Consists of </a:t>
            </a:r>
          </a:p>
          <a:p>
            <a:pPr lvl="1">
              <a:lnSpc>
                <a:spcPct val="90000"/>
              </a:lnSpc>
            </a:pPr>
            <a:r>
              <a:rPr lang="en-US" sz="2600" dirty="0" smtClean="0"/>
              <a:t>a set of </a:t>
            </a:r>
            <a:r>
              <a:rPr lang="en-US" sz="2600" i="1" dirty="0" smtClean="0"/>
              <a:t>component types </a:t>
            </a:r>
            <a:r>
              <a:rPr lang="en-US" sz="2600" dirty="0" smtClean="0"/>
              <a:t>(e.g., process, procedure) that perform some function at runtime</a:t>
            </a:r>
          </a:p>
          <a:p>
            <a:pPr lvl="1">
              <a:lnSpc>
                <a:spcPct val="90000"/>
              </a:lnSpc>
            </a:pPr>
            <a:r>
              <a:rPr lang="en-US" sz="2600" dirty="0" smtClean="0"/>
              <a:t>a set of </a:t>
            </a:r>
            <a:r>
              <a:rPr lang="en-US" sz="2600" i="1" dirty="0" smtClean="0"/>
              <a:t>connectors </a:t>
            </a:r>
            <a:r>
              <a:rPr lang="en-US" sz="2600" dirty="0" smtClean="0"/>
              <a:t>(e.g., data streams, sockets) that mediate communication among components</a:t>
            </a:r>
          </a:p>
          <a:p>
            <a:pPr lvl="1">
              <a:lnSpc>
                <a:spcPct val="90000"/>
              </a:lnSpc>
            </a:pPr>
            <a:r>
              <a:rPr lang="en-US" sz="2600" dirty="0" smtClean="0"/>
              <a:t>a </a:t>
            </a:r>
            <a:r>
              <a:rPr lang="en-US" sz="2600" i="1" dirty="0" smtClean="0"/>
              <a:t>topological layout </a:t>
            </a:r>
            <a:r>
              <a:rPr lang="en-US" sz="2600" dirty="0" smtClean="0"/>
              <a:t>of the components showing their runtime relationships</a:t>
            </a:r>
          </a:p>
          <a:p>
            <a:pPr lvl="1">
              <a:lnSpc>
                <a:spcPct val="90000"/>
              </a:lnSpc>
            </a:pPr>
            <a:r>
              <a:rPr lang="en-US" sz="2600" dirty="0" smtClean="0"/>
              <a:t>a set of </a:t>
            </a:r>
            <a:r>
              <a:rPr lang="en-US" sz="2600" i="1" dirty="0" smtClean="0"/>
              <a:t>semantic constraints</a:t>
            </a:r>
          </a:p>
        </p:txBody>
      </p:sp>
      <p:sp>
        <p:nvSpPr>
          <p:cNvPr id="4" name="Round Diagonal Corner Rectangle 3"/>
          <p:cNvSpPr/>
          <p:nvPr/>
        </p:nvSpPr>
        <p:spPr>
          <a:xfrm>
            <a:off x="3810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Introduction</a:t>
            </a:r>
            <a:endParaRPr lang="en-US" sz="4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152400" y="990600"/>
            <a:ext cx="8839200" cy="5791200"/>
          </a:xfrm>
        </p:spPr>
        <p:txBody>
          <a:bodyPr>
            <a:normAutofit lnSpcReduction="10000"/>
          </a:bodyPr>
          <a:lstStyle/>
          <a:p>
            <a:pPr marL="274320" lvl="1" indent="-274320">
              <a:lnSpc>
                <a:spcPct val="80000"/>
              </a:lnSpc>
              <a:spcBef>
                <a:spcPts val="580"/>
              </a:spcBef>
              <a:buClr>
                <a:schemeClr val="accent1"/>
              </a:buClr>
            </a:pPr>
            <a:r>
              <a:rPr lang="en-US" sz="2600" dirty="0" smtClean="0"/>
              <a:t>Used to contrast different criteria for decomposing a system into modules </a:t>
            </a:r>
            <a:r>
              <a:rPr lang="en-US" sz="2600" i="1" dirty="0" smtClean="0"/>
              <a:t>-  “On the Criteria To Be Used in Decomposing Systems into Modules” –David </a:t>
            </a:r>
            <a:r>
              <a:rPr lang="en-US" sz="2600" i="1" dirty="0" err="1" smtClean="0"/>
              <a:t>Parnas</a:t>
            </a:r>
            <a:endParaRPr lang="en-US" sz="2600" i="1" dirty="0" smtClean="0"/>
          </a:p>
          <a:p>
            <a:pPr marL="274320" lvl="1" indent="-274320">
              <a:lnSpc>
                <a:spcPct val="80000"/>
              </a:lnSpc>
              <a:spcBef>
                <a:spcPts val="580"/>
              </a:spcBef>
              <a:buClr>
                <a:schemeClr val="accent1"/>
              </a:buClr>
            </a:pPr>
            <a:r>
              <a:rPr lang="en-US" sz="2600" dirty="0" smtClean="0"/>
              <a:t>KWIC</a:t>
            </a:r>
            <a:endParaRPr lang="en-US" sz="2600" dirty="0" smtClean="0"/>
          </a:p>
          <a:p>
            <a:pPr lvl="1">
              <a:lnSpc>
                <a:spcPct val="80000"/>
              </a:lnSpc>
              <a:buFontTx/>
              <a:buAutoNum type="arabicPeriod"/>
            </a:pPr>
            <a:r>
              <a:rPr lang="en-US" dirty="0" smtClean="0"/>
              <a:t>The system accepts </a:t>
            </a:r>
            <a:r>
              <a:rPr lang="en-US" i="1" dirty="0" smtClean="0"/>
              <a:t>an ordered set of lines</a:t>
            </a:r>
            <a:endParaRPr lang="en-US" dirty="0" smtClean="0"/>
          </a:p>
          <a:p>
            <a:pPr lvl="1">
              <a:lnSpc>
                <a:spcPct val="80000"/>
              </a:lnSpc>
              <a:buFontTx/>
              <a:buAutoNum type="arabicPeriod"/>
            </a:pPr>
            <a:r>
              <a:rPr lang="en-US" dirty="0" smtClean="0"/>
              <a:t>Each line is </a:t>
            </a:r>
            <a:r>
              <a:rPr lang="en-US" i="1" dirty="0" smtClean="0"/>
              <a:t>an ordered set of words</a:t>
            </a:r>
            <a:endParaRPr lang="en-US" dirty="0" smtClean="0"/>
          </a:p>
          <a:p>
            <a:pPr lvl="1">
              <a:lnSpc>
                <a:spcPct val="80000"/>
              </a:lnSpc>
              <a:buFontTx/>
              <a:buAutoNum type="arabicPeriod"/>
            </a:pPr>
            <a:r>
              <a:rPr lang="en-US" dirty="0" smtClean="0"/>
              <a:t>Each word </a:t>
            </a:r>
            <a:r>
              <a:rPr lang="en-US" i="1" dirty="0" smtClean="0"/>
              <a:t>is an ordered set of char</a:t>
            </a:r>
          </a:p>
          <a:p>
            <a:pPr lvl="1">
              <a:lnSpc>
                <a:spcPct val="80000"/>
              </a:lnSpc>
              <a:buFontTx/>
              <a:buAutoNum type="arabicPeriod"/>
            </a:pPr>
            <a:r>
              <a:rPr lang="en-US" dirty="0" smtClean="0"/>
              <a:t>Lines can be </a:t>
            </a:r>
            <a:r>
              <a:rPr lang="en-US" i="1" dirty="0" smtClean="0"/>
              <a:t>“circularly shifted” </a:t>
            </a:r>
            <a:r>
              <a:rPr lang="en-US" dirty="0" smtClean="0"/>
              <a:t>by removing the first word and appending it at the end of the line</a:t>
            </a:r>
          </a:p>
          <a:p>
            <a:pPr lvl="1">
              <a:lnSpc>
                <a:spcPct val="80000"/>
              </a:lnSpc>
              <a:buFontTx/>
              <a:buAutoNum type="arabicPeriod"/>
            </a:pPr>
            <a:r>
              <a:rPr lang="en-US" dirty="0" smtClean="0"/>
              <a:t>System outputs a listing of all circular shifts of all line in alphabetical order</a:t>
            </a:r>
          </a:p>
          <a:p>
            <a:pPr marL="274320" lvl="1" indent="-274320">
              <a:lnSpc>
                <a:spcPct val="80000"/>
              </a:lnSpc>
              <a:spcBef>
                <a:spcPts val="580"/>
              </a:spcBef>
              <a:buClr>
                <a:schemeClr val="accent1"/>
              </a:buClr>
            </a:pPr>
            <a:r>
              <a:rPr lang="en-US" sz="2600" dirty="0" smtClean="0"/>
              <a:t>Example </a:t>
            </a:r>
          </a:p>
          <a:p>
            <a:pPr marL="548640" lvl="2" indent="-274320">
              <a:lnSpc>
                <a:spcPct val="80000"/>
              </a:lnSpc>
              <a:spcBef>
                <a:spcPts val="580"/>
              </a:spcBef>
              <a:buClr>
                <a:schemeClr val="accent1"/>
              </a:buClr>
            </a:pPr>
            <a:r>
              <a:rPr lang="en-US" sz="2200" i="1" dirty="0" smtClean="0"/>
              <a:t>inputs:</a:t>
            </a:r>
            <a:r>
              <a:rPr lang="en-US" sz="2200" dirty="0" smtClean="0"/>
              <a:t> bar sock, car dog, town fog.</a:t>
            </a:r>
          </a:p>
          <a:p>
            <a:pPr marL="548640" lvl="2" indent="-274320">
              <a:lnSpc>
                <a:spcPct val="80000"/>
              </a:lnSpc>
              <a:spcBef>
                <a:spcPts val="580"/>
              </a:spcBef>
              <a:buClr>
                <a:schemeClr val="accent1"/>
              </a:buClr>
            </a:pPr>
            <a:r>
              <a:rPr lang="en-US" sz="2200" i="1" dirty="0" smtClean="0"/>
              <a:t>Output:</a:t>
            </a:r>
            <a:r>
              <a:rPr lang="en-US" sz="2200" dirty="0" smtClean="0"/>
              <a:t> </a:t>
            </a:r>
            <a:r>
              <a:rPr lang="en-US" sz="2400" dirty="0" smtClean="0"/>
              <a:t>bar sock, car dog, dog car, fog town, sock bar, town fog</a:t>
            </a:r>
          </a:p>
          <a:p>
            <a:pPr lvl="1"/>
            <a:r>
              <a:rPr lang="en-US" sz="2200" i="1" dirty="0" smtClean="0"/>
              <a:t>Four </a:t>
            </a:r>
            <a:r>
              <a:rPr lang="en-US" sz="2200" i="1" dirty="0" smtClean="0"/>
              <a:t>steps:  </a:t>
            </a:r>
            <a:r>
              <a:rPr kumimoji="1" lang="en-US" sz="2000" dirty="0" smtClean="0"/>
              <a:t>Input, Circular shift,  Alphabetize, </a:t>
            </a:r>
            <a:r>
              <a:rPr kumimoji="1" lang="en-US" sz="2000" dirty="0" smtClean="0"/>
              <a:t>Output</a:t>
            </a:r>
          </a:p>
          <a:p>
            <a:r>
              <a:rPr lang="en-US" sz="2200" dirty="0" smtClean="0"/>
              <a:t>A KWIC index system is primarily used to create an index that is quickly searchable because every keyword can be looked up alphabetically even if it does not appear at the beginning of the original index phrase</a:t>
            </a:r>
            <a:r>
              <a:rPr lang="en-US" sz="2200" dirty="0" smtClean="0"/>
              <a:t>.</a:t>
            </a:r>
            <a:endParaRPr lang="en-US" sz="5000" i="1" dirty="0" smtClean="0"/>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a:t>Example System: </a:t>
            </a:r>
            <a:r>
              <a:rPr lang="en-US" sz="4000" dirty="0" smtClean="0"/>
              <a:t>Key Word In Context </a:t>
            </a:r>
            <a:endParaRPr lang="en-US" sz="4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7"/>
          <p:cNvSpPr>
            <a:spLocks noGrp="1" noChangeArrowheads="1"/>
          </p:cNvSpPr>
          <p:nvPr>
            <p:ph sz="quarter" idx="1"/>
          </p:nvPr>
        </p:nvSpPr>
        <p:spPr>
          <a:xfrm>
            <a:off x="228600" y="3835400"/>
            <a:ext cx="8763000" cy="2870200"/>
          </a:xfrm>
          <a:noFill/>
        </p:spPr>
        <p:txBody>
          <a:bodyPr>
            <a:normAutofit/>
          </a:bodyPr>
          <a:lstStyle/>
          <a:p>
            <a:r>
              <a:rPr lang="en-US" sz="2800" b="1" i="1" dirty="0" smtClean="0"/>
              <a:t>Input: </a:t>
            </a:r>
            <a:r>
              <a:rPr lang="en-US" sz="2800" dirty="0" smtClean="0"/>
              <a:t>read lines and stores them in Text array (buffer), index records starting position of each line</a:t>
            </a:r>
          </a:p>
          <a:p>
            <a:r>
              <a:rPr lang="en-US" sz="2800" b="1" i="1" dirty="0" smtClean="0"/>
              <a:t>Circular shift: </a:t>
            </a:r>
            <a:r>
              <a:rPr lang="en-US" sz="2800" dirty="0" smtClean="0"/>
              <a:t>Creates an index of starting positions for circular shifts, stores these in Word index</a:t>
            </a:r>
          </a:p>
          <a:p>
            <a:r>
              <a:rPr lang="en-US" sz="2800" b="1" i="1" dirty="0" smtClean="0"/>
              <a:t>Alphabetizer: </a:t>
            </a:r>
            <a:r>
              <a:rPr lang="en-US" sz="2800" dirty="0" smtClean="0"/>
              <a:t>Takes the input from Text array and Word index, creates an index of shifts which are alphabetized</a:t>
            </a:r>
          </a:p>
        </p:txBody>
      </p:sp>
      <p:pic>
        <p:nvPicPr>
          <p:cNvPr id="3074" name="Picture 2"/>
          <p:cNvPicPr>
            <a:picLocks noChangeAspect="1" noChangeArrowheads="1"/>
          </p:cNvPicPr>
          <p:nvPr/>
        </p:nvPicPr>
        <p:blipFill>
          <a:blip r:embed="rId2"/>
          <a:srcRect/>
          <a:stretch>
            <a:fillRect/>
          </a:stretch>
        </p:blipFill>
        <p:spPr bwMode="auto">
          <a:xfrm>
            <a:off x="457200" y="990600"/>
            <a:ext cx="7896225" cy="2638425"/>
          </a:xfrm>
          <a:prstGeom prst="rect">
            <a:avLst/>
          </a:prstGeom>
          <a:noFill/>
          <a:ln w="9525">
            <a:noFill/>
            <a:miter lim="800000"/>
            <a:headEnd/>
            <a:tailEnd/>
          </a:ln>
          <a:effectLst/>
        </p:spPr>
      </p:pic>
      <p:sp>
        <p:nvSpPr>
          <p:cNvPr id="5" name="Round Diagonal Corner Rectangle 4"/>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Shared data store architecture </a:t>
            </a:r>
            <a:endParaRPr lang="en-US" sz="4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4"/>
          <p:cNvPicPr>
            <a:picLocks noChangeAspect="1" noChangeArrowheads="1"/>
          </p:cNvPicPr>
          <p:nvPr/>
        </p:nvPicPr>
        <p:blipFill>
          <a:blip r:embed="rId2"/>
          <a:srcRect/>
          <a:stretch>
            <a:fillRect/>
          </a:stretch>
        </p:blipFill>
        <p:spPr bwMode="auto">
          <a:xfrm>
            <a:off x="228600" y="990600"/>
            <a:ext cx="8610600" cy="3657600"/>
          </a:xfrm>
          <a:prstGeom prst="rect">
            <a:avLst/>
          </a:prstGeom>
          <a:noFill/>
          <a:ln w="9525">
            <a:noFill/>
            <a:miter lim="800000"/>
            <a:headEnd/>
            <a:tailEnd/>
          </a:ln>
        </p:spPr>
      </p:pic>
      <p:sp>
        <p:nvSpPr>
          <p:cNvPr id="20483" name="Rectangle 5"/>
          <p:cNvSpPr>
            <a:spLocks noGrp="1" noChangeArrowheads="1"/>
          </p:cNvSpPr>
          <p:nvPr>
            <p:ph sz="quarter" idx="1"/>
          </p:nvPr>
        </p:nvSpPr>
        <p:spPr>
          <a:xfrm>
            <a:off x="152400" y="4648200"/>
            <a:ext cx="8763000" cy="1651000"/>
          </a:xfrm>
          <a:noFill/>
        </p:spPr>
        <p:txBody>
          <a:bodyPr/>
          <a:lstStyle/>
          <a:p>
            <a:r>
              <a:rPr lang="en-US" dirty="0" smtClean="0"/>
              <a:t>Each component creates actual text representation for output to passes to next component</a:t>
            </a:r>
          </a:p>
          <a:p>
            <a:r>
              <a:rPr lang="en-US" dirty="0" smtClean="0"/>
              <a:t>Simple design, easy to understand</a:t>
            </a:r>
          </a:p>
        </p:txBody>
      </p:sp>
      <p:sp>
        <p:nvSpPr>
          <p:cNvPr id="4" name="Round Diagonal Corner Rectangle 3"/>
          <p:cNvSpPr/>
          <p:nvPr/>
        </p:nvSpPr>
        <p:spPr>
          <a:xfrm>
            <a:off x="4572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a:t>Pipe-and-Filter </a:t>
            </a:r>
            <a:r>
              <a:rPr lang="en-US" sz="4000" dirty="0" smtClean="0"/>
              <a:t>Architecture</a:t>
            </a:r>
            <a:endParaRPr lang="en-US" sz="4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990600"/>
            <a:ext cx="8534400" cy="5486400"/>
          </a:xfrm>
        </p:spPr>
        <p:txBody>
          <a:bodyPr>
            <a:normAutofit/>
          </a:bodyPr>
          <a:lstStyle/>
          <a:p>
            <a:pPr>
              <a:lnSpc>
                <a:spcPct val="90000"/>
              </a:lnSpc>
              <a:defRPr/>
            </a:pPr>
            <a:r>
              <a:rPr lang="en-US" sz="2800" dirty="0" smtClean="0"/>
              <a:t>These styles (or patterns) offer multiple benefits: </a:t>
            </a:r>
          </a:p>
          <a:p>
            <a:pPr lvl="1">
              <a:lnSpc>
                <a:spcPct val="90000"/>
              </a:lnSpc>
            </a:pPr>
            <a:r>
              <a:rPr lang="en-US" sz="2600" i="1" dirty="0" smtClean="0"/>
              <a:t>Achieve design principles</a:t>
            </a:r>
          </a:p>
          <a:p>
            <a:pPr lvl="1">
              <a:lnSpc>
                <a:spcPct val="90000"/>
              </a:lnSpc>
            </a:pPr>
            <a:r>
              <a:rPr lang="en-US" sz="2600" i="1" dirty="0" smtClean="0"/>
              <a:t>Promotes communications </a:t>
            </a:r>
            <a:r>
              <a:rPr lang="en-US" sz="2600" dirty="0" smtClean="0"/>
              <a:t>among the designers because the pattern names are used as a shorthand for a lengthy description</a:t>
            </a:r>
          </a:p>
          <a:p>
            <a:pPr lvl="1">
              <a:lnSpc>
                <a:spcPct val="90000"/>
              </a:lnSpc>
            </a:pPr>
            <a:r>
              <a:rPr lang="en-US" sz="2600" i="1" dirty="0" smtClean="0"/>
              <a:t>Streamlines documentation </a:t>
            </a:r>
            <a:r>
              <a:rPr lang="en-US" sz="2600" dirty="0" smtClean="0"/>
              <a:t>for the same reason above</a:t>
            </a:r>
          </a:p>
          <a:p>
            <a:pPr lvl="1">
              <a:lnSpc>
                <a:spcPct val="90000"/>
              </a:lnSpc>
            </a:pPr>
            <a:r>
              <a:rPr lang="en-US" sz="2600" i="1" dirty="0" smtClean="0"/>
              <a:t>Supports high level of reuse </a:t>
            </a:r>
            <a:r>
              <a:rPr lang="en-US" sz="2600" dirty="0" smtClean="0"/>
              <a:t>if the pattern is applicable</a:t>
            </a:r>
          </a:p>
          <a:p>
            <a:pPr lvl="1">
              <a:lnSpc>
                <a:spcPct val="90000"/>
              </a:lnSpc>
            </a:pPr>
            <a:r>
              <a:rPr lang="en-US" sz="2600" i="1" dirty="0" smtClean="0"/>
              <a:t>Improves development efficiency and productivity </a:t>
            </a:r>
            <a:r>
              <a:rPr lang="en-US" sz="2600" dirty="0" smtClean="0"/>
              <a:t>for above reasons and not having to profile or prototype all the existing patterns </a:t>
            </a:r>
          </a:p>
          <a:p>
            <a:pPr lvl="1">
              <a:lnSpc>
                <a:spcPct val="90000"/>
              </a:lnSpc>
            </a:pPr>
            <a:r>
              <a:rPr lang="en-US" sz="2600" i="1" dirty="0" smtClean="0"/>
              <a:t>Provide a starting point</a:t>
            </a:r>
            <a:r>
              <a:rPr lang="en-US" sz="2600" dirty="0" smtClean="0"/>
              <a:t> for additional and new design ideas.</a:t>
            </a:r>
          </a:p>
          <a:p>
            <a:pPr>
              <a:lnSpc>
                <a:spcPct val="90000"/>
              </a:lnSpc>
            </a:pPr>
            <a:r>
              <a:rPr lang="en-US" sz="2800" dirty="0" smtClean="0"/>
              <a:t>There are various types of architectural styles:</a:t>
            </a:r>
          </a:p>
          <a:p>
            <a:pPr lvl="1">
              <a:lnSpc>
                <a:spcPct val="90000"/>
              </a:lnSpc>
            </a:pPr>
            <a:r>
              <a:rPr lang="en-US" dirty="0" smtClean="0"/>
              <a:t> </a:t>
            </a:r>
            <a:r>
              <a:rPr lang="en-US" sz="2800" dirty="0" smtClean="0"/>
              <a:t>Most common ones are:-</a:t>
            </a:r>
          </a:p>
          <a:p>
            <a:pPr lvl="2"/>
            <a:r>
              <a:rPr lang="en-US" sz="2600" dirty="0" smtClean="0"/>
              <a:t>Layered, Pipe and Filter, Pipes and filters, Repository-centric, Blackboard, Client/server, Model-View-Controller, …</a:t>
            </a:r>
          </a:p>
        </p:txBody>
      </p:sp>
      <p:sp>
        <p:nvSpPr>
          <p:cNvPr id="4" name="Round Diagonal Corner Rectangle 3"/>
          <p:cNvSpPr/>
          <p:nvPr/>
        </p:nvSpPr>
        <p:spPr>
          <a:xfrm>
            <a:off x="381000" y="228600"/>
            <a:ext cx="8305800" cy="6096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Introduction…</a:t>
            </a:r>
            <a:endParaRPr lang="en-US" sz="4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763000" cy="5715000"/>
          </a:xfrm>
        </p:spPr>
        <p:txBody>
          <a:bodyPr>
            <a:normAutofit/>
          </a:bodyPr>
          <a:lstStyle/>
          <a:p>
            <a:pPr>
              <a:lnSpc>
                <a:spcPct val="80000"/>
              </a:lnSpc>
            </a:pPr>
            <a:r>
              <a:rPr lang="en-US" sz="2800" dirty="0" smtClean="0"/>
              <a:t>The high level design solution is decomposed into Layers:</a:t>
            </a:r>
          </a:p>
          <a:p>
            <a:pPr lvl="1">
              <a:lnSpc>
                <a:spcPct val="80000"/>
              </a:lnSpc>
            </a:pPr>
            <a:r>
              <a:rPr lang="en-US" sz="2600" dirty="0" smtClean="0"/>
              <a:t>Structurally, each layer provides a </a:t>
            </a:r>
            <a:r>
              <a:rPr lang="en-US" sz="2600" i="1" dirty="0" smtClean="0"/>
              <a:t>related set</a:t>
            </a:r>
            <a:r>
              <a:rPr lang="en-US" sz="2600" dirty="0" smtClean="0"/>
              <a:t> of services</a:t>
            </a:r>
          </a:p>
          <a:p>
            <a:pPr lvl="1">
              <a:lnSpc>
                <a:spcPct val="80000"/>
              </a:lnSpc>
            </a:pPr>
            <a:r>
              <a:rPr lang="en-US" sz="2600" dirty="0" smtClean="0"/>
              <a:t>Dynamically, each layer may only </a:t>
            </a:r>
            <a:r>
              <a:rPr lang="en-US" sz="2600" i="1" dirty="0" smtClean="0"/>
              <a:t>use</a:t>
            </a:r>
            <a:r>
              <a:rPr lang="en-US" sz="2600" dirty="0" smtClean="0"/>
              <a:t> the layers below it</a:t>
            </a:r>
          </a:p>
          <a:p>
            <a:pPr lvl="2">
              <a:lnSpc>
                <a:spcPct val="80000"/>
              </a:lnSpc>
            </a:pPr>
            <a:r>
              <a:rPr lang="en-US" sz="2600" i="1" dirty="0" smtClean="0"/>
              <a:t>Using</a:t>
            </a:r>
            <a:r>
              <a:rPr lang="en-US" sz="2600" dirty="0" smtClean="0"/>
              <a:t> and </a:t>
            </a:r>
            <a:r>
              <a:rPr lang="en-US" sz="2600" i="1" dirty="0" smtClean="0"/>
              <a:t>evoking</a:t>
            </a:r>
            <a:r>
              <a:rPr lang="en-US" sz="2600" dirty="0" smtClean="0"/>
              <a:t> is not necessarily the same (subtle difference))</a:t>
            </a:r>
          </a:p>
          <a:p>
            <a:pPr lvl="3">
              <a:lnSpc>
                <a:spcPct val="80000"/>
              </a:lnSpc>
            </a:pPr>
            <a:r>
              <a:rPr lang="en-US" sz="2400" dirty="0" smtClean="0"/>
              <a:t>Layer A may </a:t>
            </a:r>
            <a:r>
              <a:rPr lang="en-US" sz="2400" i="1" dirty="0" smtClean="0"/>
              <a:t>use </a:t>
            </a:r>
            <a:r>
              <a:rPr lang="en-US" sz="2400" dirty="0" smtClean="0"/>
              <a:t>layer B because it depends on something B does (e.g. data written to a database by B to be used by A), but never call upon it.</a:t>
            </a:r>
          </a:p>
          <a:p>
            <a:pPr lvl="3">
              <a:lnSpc>
                <a:spcPct val="80000"/>
              </a:lnSpc>
            </a:pPr>
            <a:r>
              <a:rPr lang="en-US" sz="2400" dirty="0" smtClean="0"/>
              <a:t>Layer A </a:t>
            </a:r>
            <a:r>
              <a:rPr lang="en-US" sz="2400" i="1" dirty="0" smtClean="0"/>
              <a:t>evokes</a:t>
            </a:r>
            <a:r>
              <a:rPr lang="en-US" sz="2400" dirty="0" smtClean="0"/>
              <a:t> layer B says Layer A passes control or data or both directly to B.  </a:t>
            </a:r>
          </a:p>
          <a:p>
            <a:pPr lvl="1"/>
            <a:r>
              <a:rPr lang="en-US" sz="2600" dirty="0" smtClean="0"/>
              <a:t>If any layer only uses the layer directly below  it, then it is a </a:t>
            </a:r>
            <a:r>
              <a:rPr lang="en-US" sz="2600" i="1" dirty="0" smtClean="0"/>
              <a:t>Strict Layered Style</a:t>
            </a:r>
            <a:r>
              <a:rPr lang="en-US" sz="2600" dirty="0" smtClean="0"/>
              <a:t>.</a:t>
            </a:r>
          </a:p>
          <a:p>
            <a:pPr lvl="1"/>
            <a:r>
              <a:rPr lang="en-US" sz="2600" dirty="0" smtClean="0"/>
              <a:t> If a layer may use any of the layers below it, then it is a </a:t>
            </a:r>
            <a:r>
              <a:rPr lang="en-US" sz="2600" i="1" dirty="0" smtClean="0"/>
              <a:t>Relaxed Layer Style</a:t>
            </a:r>
          </a:p>
          <a:p>
            <a:pPr lvl="1"/>
            <a:endParaRPr lang="en-US" sz="2600" i="1" dirty="0" smtClean="0"/>
          </a:p>
          <a:p>
            <a:pPr lvl="1"/>
            <a:r>
              <a:rPr lang="en-US" sz="2600" dirty="0" smtClean="0"/>
              <a:t>This pattern adheres to all design patterns discussed in chapter one</a:t>
            </a:r>
          </a:p>
        </p:txBody>
      </p:sp>
      <p:sp>
        <p:nvSpPr>
          <p:cNvPr id="4" name="Round Diagonal Corner Rectangle 3"/>
          <p:cNvSpPr/>
          <p:nvPr/>
        </p:nvSpPr>
        <p:spPr>
          <a:xfrm>
            <a:off x="3810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Layered architecture</a:t>
            </a:r>
            <a:endParaRPr lang="en-US" sz="4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90600"/>
            <a:ext cx="4267200" cy="5638800"/>
          </a:xfrm>
          <a:ln>
            <a:solidFill>
              <a:schemeClr val="accent1"/>
            </a:solidFill>
          </a:ln>
        </p:spPr>
        <p:txBody>
          <a:bodyPr>
            <a:normAutofit/>
          </a:bodyPr>
          <a:lstStyle/>
          <a:p>
            <a:pPr>
              <a:lnSpc>
                <a:spcPct val="80000"/>
              </a:lnSpc>
            </a:pPr>
            <a:r>
              <a:rPr lang="en-US" sz="2400" u="sng" dirty="0" smtClean="0"/>
              <a:t>Example1: </a:t>
            </a:r>
            <a:r>
              <a:rPr lang="en-US" sz="2400" dirty="0" smtClean="0"/>
              <a:t>Simple Example with “Mailing Address” Processing</a:t>
            </a:r>
            <a:endParaRPr lang="en-US" sz="2800" dirty="0" smtClean="0"/>
          </a:p>
        </p:txBody>
      </p:sp>
      <p:sp>
        <p:nvSpPr>
          <p:cNvPr id="4" name="Round Diagonal Corner Rectangle 3"/>
          <p:cNvSpPr/>
          <p:nvPr/>
        </p:nvSpPr>
        <p:spPr>
          <a:xfrm>
            <a:off x="3810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Layered architecture: Examples</a:t>
            </a:r>
            <a:endParaRPr lang="en-US" sz="4000" dirty="0"/>
          </a:p>
        </p:txBody>
      </p:sp>
      <p:sp>
        <p:nvSpPr>
          <p:cNvPr id="5" name="Content Placeholder 2"/>
          <p:cNvSpPr txBox="1">
            <a:spLocks/>
          </p:cNvSpPr>
          <p:nvPr/>
        </p:nvSpPr>
        <p:spPr>
          <a:xfrm>
            <a:off x="4648200" y="990600"/>
            <a:ext cx="4267200" cy="5638800"/>
          </a:xfrm>
          <a:prstGeom prst="rect">
            <a:avLst/>
          </a:prstGeom>
        </p:spPr>
        <p:txBody>
          <a:bodyPr vert="horz">
            <a:normAutofit/>
          </a:bodyPr>
          <a:lstStyle/>
          <a:p>
            <a:pPr marL="1097280" marR="0" lvl="3" indent="-228600" algn="l" defTabSz="914400" rtl="0" eaLnBrk="1" fontAlgn="auto" latinLnBrk="0" hangingPunct="1">
              <a:lnSpc>
                <a:spcPct val="80000"/>
              </a:lnSpc>
              <a:spcBef>
                <a:spcPts val="370"/>
              </a:spcBef>
              <a:spcAft>
                <a:spcPts val="0"/>
              </a:spcAft>
              <a:buClr>
                <a:schemeClr val="accent3"/>
              </a:buClr>
              <a:buSzPct val="80000"/>
              <a:buFont typeface="Wingdings 2"/>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6" name="Content Placeholder 2"/>
          <p:cNvSpPr txBox="1">
            <a:spLocks/>
          </p:cNvSpPr>
          <p:nvPr/>
        </p:nvSpPr>
        <p:spPr>
          <a:xfrm>
            <a:off x="4572000" y="990600"/>
            <a:ext cx="4267200" cy="5638800"/>
          </a:xfrm>
          <a:prstGeom prst="rect">
            <a:avLst/>
          </a:prstGeom>
          <a:ln>
            <a:solidFill>
              <a:schemeClr val="accent1"/>
            </a:solidFill>
          </a:ln>
        </p:spPr>
        <p:txBody>
          <a:bodyPr vert="horz">
            <a:normAutofit/>
          </a:bodyPr>
          <a:lstStyle/>
          <a:p>
            <a:pPr marL="182880" lvl="1" indent="-228600">
              <a:lnSpc>
                <a:spcPct val="80000"/>
              </a:lnSpc>
              <a:spcBef>
                <a:spcPts val="370"/>
              </a:spcBef>
              <a:buClr>
                <a:schemeClr val="accent3"/>
              </a:buClr>
              <a:buSzPct val="80000"/>
              <a:buFont typeface="Wingdings 2"/>
              <a:buChar char=""/>
            </a:pPr>
            <a:r>
              <a:rPr lang="en-US" sz="2400" u="sng" dirty="0" smtClean="0"/>
              <a:t>Example 2: </a:t>
            </a:r>
            <a:r>
              <a:rPr lang="en-US" sz="2400" dirty="0" smtClean="0"/>
              <a:t>“Sample” Layered Communications Architecture </a:t>
            </a:r>
            <a:endParaRPr kumimoji="0" lang="en-US" sz="2400" i="0" u="none" strike="noStrike" kern="1200" cap="none" spc="0" normalizeH="0" baseline="0" noProof="0" dirty="0" smtClean="0">
              <a:ln>
                <a:noFill/>
              </a:ln>
              <a:solidFill>
                <a:schemeClr val="tx1"/>
              </a:solidFill>
              <a:effectLst/>
              <a:uLnTx/>
              <a:uFillTx/>
              <a:latin typeface="+mn-lt"/>
              <a:ea typeface="+mn-ea"/>
              <a:cs typeface="+mn-cs"/>
            </a:endParaRPr>
          </a:p>
        </p:txBody>
      </p:sp>
      <p:grpSp>
        <p:nvGrpSpPr>
          <p:cNvPr id="7" name="Group 6"/>
          <p:cNvGrpSpPr/>
          <p:nvPr/>
        </p:nvGrpSpPr>
        <p:grpSpPr>
          <a:xfrm>
            <a:off x="609600" y="1905000"/>
            <a:ext cx="3657600" cy="3276600"/>
            <a:chOff x="3124200" y="2209800"/>
            <a:chExt cx="3124200" cy="2667000"/>
          </a:xfrm>
        </p:grpSpPr>
        <p:sp>
          <p:nvSpPr>
            <p:cNvPr id="8" name="Rectangle 5"/>
            <p:cNvSpPr>
              <a:spLocks noChangeArrowheads="1"/>
            </p:cNvSpPr>
            <p:nvPr/>
          </p:nvSpPr>
          <p:spPr bwMode="auto">
            <a:xfrm>
              <a:off x="3124200" y="38100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dirty="0"/>
                <a:t>Street</a:t>
              </a:r>
            </a:p>
          </p:txBody>
        </p:sp>
        <p:grpSp>
          <p:nvGrpSpPr>
            <p:cNvPr id="9" name="Group 10"/>
            <p:cNvGrpSpPr/>
            <p:nvPr/>
          </p:nvGrpSpPr>
          <p:grpSpPr>
            <a:xfrm>
              <a:off x="3124200" y="2209800"/>
              <a:ext cx="3124200" cy="2667000"/>
              <a:chOff x="3124200" y="2209800"/>
              <a:chExt cx="3124200" cy="2667000"/>
            </a:xfrm>
          </p:grpSpPr>
          <p:sp>
            <p:nvSpPr>
              <p:cNvPr id="10" name="Rectangle 4"/>
              <p:cNvSpPr>
                <a:spLocks noChangeArrowheads="1"/>
              </p:cNvSpPr>
              <p:nvPr/>
            </p:nvSpPr>
            <p:spPr bwMode="auto">
              <a:xfrm>
                <a:off x="3124200" y="43434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dirty="0"/>
                  <a:t>Recipient Name</a:t>
                </a:r>
              </a:p>
            </p:txBody>
          </p:sp>
          <p:sp>
            <p:nvSpPr>
              <p:cNvPr id="11" name="Rectangle 6"/>
              <p:cNvSpPr>
                <a:spLocks noChangeArrowheads="1"/>
              </p:cNvSpPr>
              <p:nvPr/>
            </p:nvSpPr>
            <p:spPr bwMode="auto">
              <a:xfrm>
                <a:off x="3124200" y="32766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dirty="0"/>
                  <a:t>City</a:t>
                </a:r>
              </a:p>
            </p:txBody>
          </p:sp>
          <p:sp>
            <p:nvSpPr>
              <p:cNvPr id="12" name="Rectangle 7"/>
              <p:cNvSpPr>
                <a:spLocks noChangeArrowheads="1"/>
              </p:cNvSpPr>
              <p:nvPr/>
            </p:nvSpPr>
            <p:spPr bwMode="auto">
              <a:xfrm>
                <a:off x="3124200" y="27432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dirty="0"/>
                  <a:t>State</a:t>
                </a:r>
              </a:p>
            </p:txBody>
          </p:sp>
          <p:sp>
            <p:nvSpPr>
              <p:cNvPr id="13" name="Rectangle 8"/>
              <p:cNvSpPr>
                <a:spLocks noChangeArrowheads="1"/>
              </p:cNvSpPr>
              <p:nvPr/>
            </p:nvSpPr>
            <p:spPr bwMode="auto">
              <a:xfrm>
                <a:off x="3124200" y="22098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dirty="0"/>
                  <a:t>Country</a:t>
                </a:r>
              </a:p>
            </p:txBody>
          </p:sp>
          <p:sp>
            <p:nvSpPr>
              <p:cNvPr id="14" name="Line 10"/>
              <p:cNvSpPr>
                <a:spLocks noChangeShapeType="1"/>
              </p:cNvSpPr>
              <p:nvPr/>
            </p:nvSpPr>
            <p:spPr bwMode="auto">
              <a:xfrm>
                <a:off x="6248400" y="2286000"/>
                <a:ext cx="0" cy="2590800"/>
              </a:xfrm>
              <a:prstGeom prst="line">
                <a:avLst/>
              </a:prstGeom>
              <a:noFill/>
              <a:ln w="25400">
                <a:solidFill>
                  <a:schemeClr val="tx1"/>
                </a:solidFill>
                <a:prstDash val="dash"/>
                <a:round/>
                <a:headEnd/>
                <a:tailEnd type="triangle" w="med" len="med"/>
              </a:ln>
            </p:spPr>
            <p:txBody>
              <a:bodyPr/>
              <a:lstStyle/>
              <a:p>
                <a:endParaRPr lang="en-US"/>
              </a:p>
            </p:txBody>
          </p:sp>
        </p:grpSp>
      </p:grpSp>
      <p:sp>
        <p:nvSpPr>
          <p:cNvPr id="15" name="Rectangle 14"/>
          <p:cNvSpPr/>
          <p:nvPr/>
        </p:nvSpPr>
        <p:spPr>
          <a:xfrm>
            <a:off x="381000" y="5276671"/>
            <a:ext cx="3962400" cy="1200329"/>
          </a:xfrm>
          <a:prstGeom prst="rect">
            <a:avLst/>
          </a:prstGeom>
        </p:spPr>
        <p:txBody>
          <a:bodyPr wrap="square">
            <a:spAutoFit/>
          </a:bodyPr>
          <a:lstStyle/>
          <a:p>
            <a:r>
              <a:rPr lang="en-US" b="1" i="1" dirty="0" smtClean="0"/>
              <a:t>Mail processing to establish which delivery plane/truck to distribute the Postal mail</a:t>
            </a:r>
          </a:p>
          <a:p>
            <a:r>
              <a:rPr lang="en-US" b="1" i="1" dirty="0" smtClean="0"/>
              <a:t>The sequence is from top layer to the lower layer.</a:t>
            </a:r>
            <a:endParaRPr lang="en-US" b="1" i="1" dirty="0"/>
          </a:p>
        </p:txBody>
      </p:sp>
      <p:grpSp>
        <p:nvGrpSpPr>
          <p:cNvPr id="16" name="Group 15"/>
          <p:cNvGrpSpPr/>
          <p:nvPr/>
        </p:nvGrpSpPr>
        <p:grpSpPr>
          <a:xfrm>
            <a:off x="4800600" y="2133600"/>
            <a:ext cx="3581400" cy="3810000"/>
            <a:chOff x="2667000" y="1905000"/>
            <a:chExt cx="3581400" cy="3810000"/>
          </a:xfrm>
        </p:grpSpPr>
        <p:sp>
          <p:nvSpPr>
            <p:cNvPr id="17" name="Rectangle 4"/>
            <p:cNvSpPr>
              <a:spLocks noChangeArrowheads="1"/>
            </p:cNvSpPr>
            <p:nvPr/>
          </p:nvSpPr>
          <p:spPr bwMode="auto">
            <a:xfrm>
              <a:off x="2971800" y="19050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a:t>Application layer</a:t>
              </a:r>
            </a:p>
          </p:txBody>
        </p:sp>
        <p:sp>
          <p:nvSpPr>
            <p:cNvPr id="18" name="Rectangle 6"/>
            <p:cNvSpPr>
              <a:spLocks noChangeArrowheads="1"/>
            </p:cNvSpPr>
            <p:nvPr/>
          </p:nvSpPr>
          <p:spPr bwMode="auto">
            <a:xfrm>
              <a:off x="2971800" y="24384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a:t>Presentation layer</a:t>
              </a:r>
            </a:p>
          </p:txBody>
        </p:sp>
        <p:sp>
          <p:nvSpPr>
            <p:cNvPr id="19" name="Rectangle 7"/>
            <p:cNvSpPr>
              <a:spLocks noChangeArrowheads="1"/>
            </p:cNvSpPr>
            <p:nvPr/>
          </p:nvSpPr>
          <p:spPr bwMode="auto">
            <a:xfrm>
              <a:off x="2971800" y="29718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a:t>Session layer</a:t>
              </a:r>
            </a:p>
          </p:txBody>
        </p:sp>
        <p:sp>
          <p:nvSpPr>
            <p:cNvPr id="20" name="Rectangle 8"/>
            <p:cNvSpPr>
              <a:spLocks noChangeArrowheads="1"/>
            </p:cNvSpPr>
            <p:nvPr/>
          </p:nvSpPr>
          <p:spPr bwMode="auto">
            <a:xfrm>
              <a:off x="2971800" y="35052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a:t>Transport layer</a:t>
              </a:r>
            </a:p>
          </p:txBody>
        </p:sp>
        <p:sp>
          <p:nvSpPr>
            <p:cNvPr id="21" name="Rectangle 9"/>
            <p:cNvSpPr>
              <a:spLocks noChangeArrowheads="1"/>
            </p:cNvSpPr>
            <p:nvPr/>
          </p:nvSpPr>
          <p:spPr bwMode="auto">
            <a:xfrm>
              <a:off x="2971800" y="40386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a:t>Network layer</a:t>
              </a:r>
            </a:p>
          </p:txBody>
        </p:sp>
        <p:sp>
          <p:nvSpPr>
            <p:cNvPr id="22" name="Rectangle 10"/>
            <p:cNvSpPr>
              <a:spLocks noChangeArrowheads="1"/>
            </p:cNvSpPr>
            <p:nvPr/>
          </p:nvSpPr>
          <p:spPr bwMode="auto">
            <a:xfrm>
              <a:off x="2971800" y="45720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a:t>Data Link layer</a:t>
              </a:r>
            </a:p>
          </p:txBody>
        </p:sp>
        <p:sp>
          <p:nvSpPr>
            <p:cNvPr id="23" name="Rectangle 11"/>
            <p:cNvSpPr>
              <a:spLocks noChangeArrowheads="1"/>
            </p:cNvSpPr>
            <p:nvPr/>
          </p:nvSpPr>
          <p:spPr bwMode="auto">
            <a:xfrm>
              <a:off x="2971800" y="5105400"/>
              <a:ext cx="2819400" cy="533400"/>
            </a:xfrm>
            <a:prstGeom prst="rect">
              <a:avLst/>
            </a:prstGeom>
            <a:solidFill>
              <a:schemeClr val="bg1"/>
            </a:solidFill>
            <a:ln w="22225">
              <a:solidFill>
                <a:schemeClr val="tx1"/>
              </a:solidFill>
              <a:miter lim="800000"/>
              <a:headEnd/>
              <a:tailEnd/>
            </a:ln>
          </p:spPr>
          <p:txBody>
            <a:bodyPr wrap="none" anchor="ctr"/>
            <a:lstStyle/>
            <a:p>
              <a:pPr algn="ctr"/>
              <a:r>
                <a:rPr lang="en-US" sz="1600" b="1"/>
                <a:t>Physical layer</a:t>
              </a:r>
            </a:p>
          </p:txBody>
        </p:sp>
        <p:sp>
          <p:nvSpPr>
            <p:cNvPr id="24" name="Line 17"/>
            <p:cNvSpPr>
              <a:spLocks noChangeShapeType="1"/>
            </p:cNvSpPr>
            <p:nvPr/>
          </p:nvSpPr>
          <p:spPr bwMode="auto">
            <a:xfrm>
              <a:off x="2667000" y="1981200"/>
              <a:ext cx="0" cy="3657600"/>
            </a:xfrm>
            <a:prstGeom prst="line">
              <a:avLst/>
            </a:prstGeom>
            <a:noFill/>
            <a:ln w="9525">
              <a:solidFill>
                <a:schemeClr val="tx1"/>
              </a:solidFill>
              <a:round/>
              <a:headEnd/>
              <a:tailEnd type="triangle" w="med" len="med"/>
            </a:ln>
          </p:spPr>
          <p:txBody>
            <a:bodyPr/>
            <a:lstStyle/>
            <a:p>
              <a:endParaRPr lang="en-US"/>
            </a:p>
          </p:txBody>
        </p:sp>
        <p:sp>
          <p:nvSpPr>
            <p:cNvPr id="25" name="Line 18"/>
            <p:cNvSpPr>
              <a:spLocks noChangeShapeType="1"/>
            </p:cNvSpPr>
            <p:nvPr/>
          </p:nvSpPr>
          <p:spPr bwMode="auto">
            <a:xfrm flipV="1">
              <a:off x="6248400" y="1905000"/>
              <a:ext cx="0" cy="3810000"/>
            </a:xfrm>
            <a:prstGeom prst="line">
              <a:avLst/>
            </a:prstGeom>
            <a:noFill/>
            <a:ln w="9525">
              <a:solidFill>
                <a:schemeClr val="tx1"/>
              </a:solidFill>
              <a:prstDash val="dash"/>
              <a:round/>
              <a:headEnd/>
              <a:tailEnd type="triangle" w="med" len="med"/>
            </a:ln>
          </p:spPr>
          <p:txBody>
            <a:bodyPr/>
            <a:lstStyle/>
            <a:p>
              <a:endParaRPr lang="en-US"/>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914400"/>
            <a:ext cx="8686800" cy="5715000"/>
          </a:xfrm>
        </p:spPr>
        <p:txBody>
          <a:bodyPr>
            <a:normAutofit lnSpcReduction="10000"/>
          </a:bodyPr>
          <a:lstStyle/>
          <a:p>
            <a:r>
              <a:rPr lang="en-US" sz="2800" dirty="0" smtClean="0"/>
              <a:t>Used to organize a business application to reuse business logic, provide deployment flexibility and conserve valuable resource connections.</a:t>
            </a:r>
          </a:p>
          <a:p>
            <a:r>
              <a:rPr lang="en-US" sz="2800" dirty="0" smtClean="0"/>
              <a:t>The three layers: </a:t>
            </a:r>
            <a:r>
              <a:rPr lang="en-US" sz="2800" i="1" dirty="0" smtClean="0"/>
              <a:t>presentation, business logic and data access.</a:t>
            </a:r>
          </a:p>
          <a:p>
            <a:pPr lvl="1"/>
            <a:r>
              <a:rPr lang="en-US" sz="2600" dirty="0" smtClean="0"/>
              <a:t>Locate all database-related code, including database clients access and utility components, in the </a:t>
            </a:r>
            <a:r>
              <a:rPr lang="en-US" sz="2600" i="1" dirty="0" smtClean="0"/>
              <a:t>data access layer</a:t>
            </a:r>
            <a:r>
              <a:rPr lang="en-US" sz="2600" dirty="0" smtClean="0"/>
              <a:t>.</a:t>
            </a:r>
          </a:p>
          <a:p>
            <a:pPr lvl="1"/>
            <a:r>
              <a:rPr lang="en-US" sz="2600" dirty="0" smtClean="0"/>
              <a:t>Require the data access layer to be responsible for connection pooling when accessing resources.</a:t>
            </a:r>
          </a:p>
          <a:p>
            <a:pPr lvl="1"/>
            <a:r>
              <a:rPr lang="en-US" sz="2600" dirty="0" smtClean="0"/>
              <a:t>Eliminate dependencies between business layer components and data access components (using, for instance, Façade design pattern).</a:t>
            </a:r>
          </a:p>
          <a:p>
            <a:pPr lvl="1"/>
            <a:r>
              <a:rPr lang="en-US" sz="2600" dirty="0" smtClean="0"/>
              <a:t>Either reduce the dependencies between the business layer and the presentation layer or manage them using the observer design pattern.</a:t>
            </a:r>
            <a:endParaRPr lang="en-US" sz="2600" i="1" dirty="0" smtClean="0"/>
          </a:p>
        </p:txBody>
      </p:sp>
      <p:sp>
        <p:nvSpPr>
          <p:cNvPr id="4" name="Round Diagonal Corner Rectangle 3"/>
          <p:cNvSpPr/>
          <p:nvPr/>
        </p:nvSpPr>
        <p:spPr>
          <a:xfrm>
            <a:off x="381000" y="1524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Three-Layered Business Pattern</a:t>
            </a:r>
            <a:endParaRPr lang="en-US" sz="4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28600" y="685800"/>
            <a:ext cx="8686800" cy="5715000"/>
          </a:xfrm>
        </p:spPr>
        <p:txBody>
          <a:bodyPr>
            <a:normAutofit/>
          </a:bodyPr>
          <a:lstStyle/>
          <a:p>
            <a:r>
              <a:rPr lang="en-US" sz="2400" b="1" i="1" dirty="0" smtClean="0"/>
              <a:t>Example: </a:t>
            </a:r>
            <a:r>
              <a:rPr lang="en-US" sz="2400" i="1" dirty="0" smtClean="0"/>
              <a:t>You built a </a:t>
            </a:r>
            <a:r>
              <a:rPr lang="en-US" sz="2400" i="1" u="sng" dirty="0" smtClean="0"/>
              <a:t>quote application </a:t>
            </a:r>
            <a:r>
              <a:rPr lang="en-US" sz="2400" i="1" dirty="0" smtClean="0"/>
              <a:t>for a successful enterprise that is rapidly expanding. Now you want to extend the application by exposing your quote engine to business partners and integrating additional partner services (such as shipping) into the quote application. How do you structure your business application to provide and consume service?</a:t>
            </a:r>
          </a:p>
        </p:txBody>
      </p:sp>
      <p:sp>
        <p:nvSpPr>
          <p:cNvPr id="4" name="Round Diagonal Corner Rectangle 3"/>
          <p:cNvSpPr/>
          <p:nvPr/>
        </p:nvSpPr>
        <p:spPr>
          <a:xfrm>
            <a:off x="381000" y="152400"/>
            <a:ext cx="8305800" cy="5334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Three-Layered Business Pattern…</a:t>
            </a:r>
            <a:endParaRPr lang="en-US" sz="4000" dirty="0"/>
          </a:p>
        </p:txBody>
      </p:sp>
      <p:pic>
        <p:nvPicPr>
          <p:cNvPr id="1027" name="Picture 3"/>
          <p:cNvPicPr>
            <a:picLocks noChangeAspect="1" noChangeArrowheads="1"/>
          </p:cNvPicPr>
          <p:nvPr/>
        </p:nvPicPr>
        <p:blipFill>
          <a:blip r:embed="rId2"/>
          <a:srcRect/>
          <a:stretch>
            <a:fillRect/>
          </a:stretch>
        </p:blipFill>
        <p:spPr bwMode="auto">
          <a:xfrm>
            <a:off x="914400" y="2590800"/>
            <a:ext cx="7315200" cy="4114800"/>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sz="quarter" idx="1"/>
          </p:nvPr>
        </p:nvSpPr>
        <p:spPr>
          <a:xfrm>
            <a:off x="152400" y="990600"/>
            <a:ext cx="8686800" cy="5486400"/>
          </a:xfrm>
        </p:spPr>
        <p:txBody>
          <a:bodyPr>
            <a:noAutofit/>
          </a:bodyPr>
          <a:lstStyle/>
          <a:p>
            <a:pPr>
              <a:lnSpc>
                <a:spcPct val="90000"/>
              </a:lnSpc>
            </a:pPr>
            <a:r>
              <a:rPr lang="en-US" sz="2800" b="1" i="1" dirty="0" smtClean="0"/>
              <a:t>Advantages:</a:t>
            </a:r>
          </a:p>
          <a:p>
            <a:pPr lvl="1">
              <a:lnSpc>
                <a:spcPct val="90000"/>
              </a:lnSpc>
            </a:pPr>
            <a:r>
              <a:rPr lang="en-US" sz="2600" dirty="0" smtClean="0"/>
              <a:t>Each layer is selected to be a set of related services; thus the architecture provides </a:t>
            </a:r>
            <a:r>
              <a:rPr lang="en-US" sz="2600" i="1" dirty="0" smtClean="0"/>
              <a:t>high degree of cohesion within the layer.</a:t>
            </a:r>
          </a:p>
          <a:p>
            <a:pPr lvl="1">
              <a:lnSpc>
                <a:spcPct val="90000"/>
              </a:lnSpc>
            </a:pPr>
            <a:r>
              <a:rPr lang="en-US" sz="2600" dirty="0" smtClean="0"/>
              <a:t>Each layer may </a:t>
            </a:r>
            <a:r>
              <a:rPr lang="en-US" sz="2600" i="1" dirty="0" smtClean="0"/>
              <a:t>hide private information </a:t>
            </a:r>
            <a:r>
              <a:rPr lang="en-US" sz="2600" dirty="0" smtClean="0"/>
              <a:t>from other layers</a:t>
            </a:r>
          </a:p>
          <a:p>
            <a:pPr lvl="1">
              <a:lnSpc>
                <a:spcPct val="90000"/>
              </a:lnSpc>
            </a:pPr>
            <a:r>
              <a:rPr lang="en-US" sz="2600" dirty="0" smtClean="0"/>
              <a:t>Layers may use only lower layers, </a:t>
            </a:r>
            <a:r>
              <a:rPr lang="en-US" sz="2600" i="1" dirty="0" smtClean="0"/>
              <a:t>constraining the amount of coupling. </a:t>
            </a:r>
          </a:p>
          <a:p>
            <a:pPr lvl="1">
              <a:lnSpc>
                <a:spcPct val="90000"/>
              </a:lnSpc>
            </a:pPr>
            <a:r>
              <a:rPr lang="en-US" sz="2600" dirty="0" smtClean="0"/>
              <a:t>Easier for </a:t>
            </a:r>
            <a:r>
              <a:rPr lang="en-US" sz="2600" i="1" dirty="0" smtClean="0"/>
              <a:t>reuse</a:t>
            </a:r>
            <a:r>
              <a:rPr lang="en-US" sz="2600" dirty="0" smtClean="0"/>
              <a:t> by others and easier to be </a:t>
            </a:r>
            <a:r>
              <a:rPr lang="en-US" sz="2600" i="1" dirty="0" smtClean="0"/>
              <a:t>replaced </a:t>
            </a:r>
            <a:r>
              <a:rPr lang="en-US" sz="2600" dirty="0" smtClean="0"/>
              <a:t>or</a:t>
            </a:r>
            <a:r>
              <a:rPr lang="en-US" sz="2600" i="1" dirty="0" smtClean="0"/>
              <a:t> interchanged </a:t>
            </a:r>
          </a:p>
          <a:p>
            <a:pPr>
              <a:lnSpc>
                <a:spcPct val="90000"/>
              </a:lnSpc>
            </a:pPr>
            <a:r>
              <a:rPr lang="en-US" sz="3000" b="1" i="1" dirty="0" smtClean="0"/>
              <a:t>Disadvantages:</a:t>
            </a:r>
          </a:p>
          <a:p>
            <a:pPr lvl="1">
              <a:lnSpc>
                <a:spcPct val="90000"/>
              </a:lnSpc>
            </a:pPr>
            <a:r>
              <a:rPr lang="en-US" sz="2600" dirty="0" smtClean="0"/>
              <a:t>Strict layered style may cause performance problem depending on the number of layers</a:t>
            </a:r>
          </a:p>
          <a:p>
            <a:pPr lvl="1">
              <a:lnSpc>
                <a:spcPct val="90000"/>
              </a:lnSpc>
            </a:pPr>
            <a:r>
              <a:rPr lang="en-US" sz="2600" dirty="0" smtClean="0"/>
              <a:t>Debugging in strict layered style may be complex </a:t>
            </a:r>
          </a:p>
          <a:p>
            <a:pPr lvl="1">
              <a:lnSpc>
                <a:spcPct val="90000"/>
              </a:lnSpc>
            </a:pPr>
            <a:r>
              <a:rPr lang="en-US" sz="2600" dirty="0" smtClean="0"/>
              <a:t>May be difficult to decide on the number of layers </a:t>
            </a:r>
          </a:p>
        </p:txBody>
      </p:sp>
      <p:sp>
        <p:nvSpPr>
          <p:cNvPr id="4" name="Round Diagonal Corner Rectangle 3"/>
          <p:cNvSpPr/>
          <p:nvPr/>
        </p:nvSpPr>
        <p:spPr>
          <a:xfrm>
            <a:off x="457200" y="228600"/>
            <a:ext cx="8305800" cy="685800"/>
          </a:xfrm>
          <a:prstGeom prst="round2Diag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000" dirty="0" smtClean="0"/>
              <a:t>Layered architecture: pros &amp; Cons</a:t>
            </a:r>
            <a:endParaRPr lang="en-US" sz="40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986</TotalTime>
  <Words>3007</Words>
  <Application>Microsoft Office PowerPoint</Application>
  <PresentationFormat>On-screen Show (4:3)</PresentationFormat>
  <Paragraphs>306</Paragraphs>
  <Slides>32</Slides>
  <Notes>2</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Equity</vt:lpstr>
      <vt:lpstr>Chapter 4: Architectural patterns/Style</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4: Architectural Style</dc:title>
  <dc:creator>esubalew</dc:creator>
  <cp:lastModifiedBy>esubalew</cp:lastModifiedBy>
  <cp:revision>68</cp:revision>
  <dcterms:created xsi:type="dcterms:W3CDTF">2011-04-20T07:49:44Z</dcterms:created>
  <dcterms:modified xsi:type="dcterms:W3CDTF">2011-05-06T10:04:24Z</dcterms:modified>
</cp:coreProperties>
</file>