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309" r:id="rId4"/>
    <p:sldId id="261" r:id="rId5"/>
    <p:sldId id="262" r:id="rId6"/>
    <p:sldId id="264" r:id="rId7"/>
    <p:sldId id="265" r:id="rId8"/>
    <p:sldId id="266" r:id="rId9"/>
    <p:sldId id="267" r:id="rId10"/>
    <p:sldId id="268" r:id="rId11"/>
    <p:sldId id="269" r:id="rId12"/>
    <p:sldId id="273" r:id="rId13"/>
    <p:sldId id="310" r:id="rId14"/>
    <p:sldId id="275" r:id="rId15"/>
    <p:sldId id="276" r:id="rId16"/>
    <p:sldId id="283" r:id="rId17"/>
    <p:sldId id="285" r:id="rId18"/>
    <p:sldId id="289" r:id="rId19"/>
    <p:sldId id="290" r:id="rId20"/>
    <p:sldId id="291" r:id="rId21"/>
    <p:sldId id="292" r:id="rId22"/>
    <p:sldId id="312" r:id="rId23"/>
    <p:sldId id="294" r:id="rId24"/>
    <p:sldId id="295" r:id="rId25"/>
    <p:sldId id="313" r:id="rId26"/>
    <p:sldId id="296" r:id="rId27"/>
    <p:sldId id="297" r:id="rId28"/>
    <p:sldId id="298" r:id="rId29"/>
    <p:sldId id="299" r:id="rId30"/>
    <p:sldId id="300" r:id="rId31"/>
    <p:sldId id="301" r:id="rId32"/>
    <p:sldId id="303" r:id="rId33"/>
    <p:sldId id="305" r:id="rId34"/>
    <p:sldId id="315" r:id="rId35"/>
    <p:sldId id="3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101" d="100"/>
          <a:sy n="101" d="100"/>
        </p:scale>
        <p:origin x="-6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7E5AE-8D9A-4B66-8521-C4471B850C43}" type="datetimeFigureOut">
              <a:rPr lang="en-US" smtClean="0"/>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EA0D6-4975-4168-85B3-52DB6887F3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EA0D6-4975-4168-85B3-52DB6887F377}"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ln/>
        </p:spPr>
        <p:txBody>
          <a:bodyPr/>
          <a:lstStyle/>
          <a:p>
            <a:endParaRPr lang="en-US"/>
          </a:p>
        </p:txBody>
      </p:sp>
      <p:sp>
        <p:nvSpPr>
          <p:cNvPr id="99331"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ln/>
        </p:spPr>
        <p:txBody>
          <a:bodyPr/>
          <a:lstStyle/>
          <a:p>
            <a:endParaRPr lang="en-US"/>
          </a:p>
        </p:txBody>
      </p:sp>
      <p:sp>
        <p:nvSpPr>
          <p:cNvPr id="102403"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ln/>
        </p:spPr>
        <p:txBody>
          <a:bodyPr/>
          <a:lstStyle/>
          <a:p>
            <a:endParaRPr lang="en-US"/>
          </a:p>
        </p:txBody>
      </p:sp>
      <p:sp>
        <p:nvSpPr>
          <p:cNvPr id="53251"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endParaRPr lang="en-US"/>
          </a:p>
        </p:txBody>
      </p:sp>
      <p:sp>
        <p:nvSpPr>
          <p:cNvPr id="21507"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ln/>
        </p:spPr>
        <p:txBody>
          <a:bodyPr/>
          <a:lstStyle/>
          <a:p>
            <a:endParaRPr lang="en-US"/>
          </a:p>
        </p:txBody>
      </p:sp>
      <p:sp>
        <p:nvSpPr>
          <p:cNvPr id="24579"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ln/>
        </p:spPr>
        <p:txBody>
          <a:bodyPr/>
          <a:lstStyle/>
          <a:p>
            <a:endParaRPr lang="en-US"/>
          </a:p>
        </p:txBody>
      </p:sp>
      <p:sp>
        <p:nvSpPr>
          <p:cNvPr id="51203"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ln/>
        </p:spPr>
        <p:txBody>
          <a:bodyPr/>
          <a:lstStyle/>
          <a:p>
            <a:endParaRPr lang="en-US"/>
          </a:p>
        </p:txBody>
      </p:sp>
      <p:sp>
        <p:nvSpPr>
          <p:cNvPr id="53251"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p>
        </p:txBody>
      </p:sp>
      <p:sp>
        <p:nvSpPr>
          <p:cNvPr id="7065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ln/>
        </p:spPr>
        <p:txBody>
          <a:bodyPr/>
          <a:lstStyle/>
          <a:p>
            <a:endParaRPr lang="en-US"/>
          </a:p>
        </p:txBody>
      </p:sp>
      <p:sp>
        <p:nvSpPr>
          <p:cNvPr id="78851"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068AD5-D477-42CC-A3B5-9EF9FE7813B1}" type="datetimeFigureOut">
              <a:rPr lang="en-US" smtClean="0"/>
              <a:pPr/>
              <a:t>5/5/2011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D4BF7EC-B190-4381-808F-4B8CF5A3DC3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68AD5-D477-42CC-A3B5-9EF9FE7813B1}"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BF7EC-B190-4381-808F-4B8CF5A3DC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68AD5-D477-42CC-A3B5-9EF9FE7813B1}"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BF7EC-B190-4381-808F-4B8CF5A3DC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068AD5-D477-42CC-A3B5-9EF9FE7813B1}"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BF7EC-B190-4381-808F-4B8CF5A3DC3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068AD5-D477-42CC-A3B5-9EF9FE7813B1}" type="datetimeFigureOut">
              <a:rPr lang="en-US" smtClean="0"/>
              <a:pPr/>
              <a:t>5/5/2011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D4BF7EC-B190-4381-808F-4B8CF5A3DC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4068AD5-D477-42CC-A3B5-9EF9FE7813B1}"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BF7EC-B190-4381-808F-4B8CF5A3DC3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068AD5-D477-42CC-A3B5-9EF9FE7813B1}" type="datetimeFigureOut">
              <a:rPr lang="en-US" smtClean="0"/>
              <a:pPr/>
              <a:t>5/5/2011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BF7EC-B190-4381-808F-4B8CF5A3DC3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068AD5-D477-42CC-A3B5-9EF9FE7813B1}" type="datetimeFigureOut">
              <a:rPr lang="en-US" smtClean="0"/>
              <a:pPr/>
              <a:t>5/5/2011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BF7EC-B190-4381-808F-4B8CF5A3DC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68AD5-D477-42CC-A3B5-9EF9FE7813B1}" type="datetimeFigureOut">
              <a:rPr lang="en-US" smtClean="0"/>
              <a:pPr/>
              <a:t>5/5/2011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BF7EC-B190-4381-808F-4B8CF5A3DC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068AD5-D477-42CC-A3B5-9EF9FE7813B1}"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BF7EC-B190-4381-808F-4B8CF5A3DC3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068AD5-D477-42CC-A3B5-9EF9FE7813B1}" type="datetimeFigureOut">
              <a:rPr lang="en-US" smtClean="0"/>
              <a:pPr/>
              <a:t>5/5/2011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D4BF7EC-B190-4381-808F-4B8CF5A3DC3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068AD5-D477-42CC-A3B5-9EF9FE7813B1}" type="datetimeFigureOut">
              <a:rPr lang="en-US" smtClean="0"/>
              <a:pPr/>
              <a:t>5/5/2011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D4BF7EC-B190-4381-808F-4B8CF5A3DC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pPr algn="r"/>
            <a:endParaRPr lang="en-US" dirty="0" smtClean="0"/>
          </a:p>
          <a:p>
            <a:pPr algn="r"/>
            <a:r>
              <a:rPr lang="en-US" dirty="0" smtClean="0"/>
              <a:t>By Esubalew A.</a:t>
            </a:r>
          </a:p>
          <a:p>
            <a:endParaRPr lang="en-US" dirty="0"/>
          </a:p>
        </p:txBody>
      </p:sp>
      <p:sp>
        <p:nvSpPr>
          <p:cNvPr id="2" name="Title 1"/>
          <p:cNvSpPr>
            <a:spLocks noGrp="1"/>
          </p:cNvSpPr>
          <p:nvPr>
            <p:ph type="ctrTitle"/>
          </p:nvPr>
        </p:nvSpPr>
        <p:spPr/>
        <p:txBody>
          <a:bodyPr/>
          <a:lstStyle/>
          <a:p>
            <a:r>
              <a:rPr smtClean="0"/>
              <a:t>User Interface Design</a:t>
            </a:r>
            <a:br>
              <a:rPr smtClean="0"/>
            </a:b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8144" name="Object 0"/>
          <p:cNvGraphicFramePr>
            <a:graphicFrameLocks noChangeAspect="1"/>
          </p:cNvGraphicFramePr>
          <p:nvPr/>
        </p:nvGraphicFramePr>
        <p:xfrm>
          <a:off x="228600" y="914400"/>
          <a:ext cx="8763000" cy="5791200"/>
        </p:xfrm>
        <a:graphic>
          <a:graphicData uri="http://schemas.openxmlformats.org/presentationml/2006/ole">
            <p:oleObj spid="_x0000_s2050" name="Document" r:id="rId3" imgW="6515142" imgH="4050759" progId="Word.Document.8">
              <p:embed/>
            </p:oleObj>
          </a:graphicData>
        </a:graphic>
      </p:graphicFrame>
      <p:sp>
        <p:nvSpPr>
          <p:cNvPr id="6" name="Round Diagonal Corner Rectangle 5"/>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Interaction </a:t>
            </a:r>
            <a:r>
              <a:rPr lang="en-GB" sz="4000" dirty="0" smtClean="0"/>
              <a:t>styles...</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16.3 Multi-interface(15.5*).eps                                0007B830Macintosh HD                   B8AA5F2E:"/>
          <p:cNvPicPr>
            <a:picLocks noChangeAspect="1" noChangeArrowheads="1"/>
          </p:cNvPicPr>
          <p:nvPr/>
        </p:nvPicPr>
        <p:blipFill>
          <a:blip r:embed="rId3"/>
          <a:srcRect/>
          <a:stretch>
            <a:fillRect/>
          </a:stretch>
        </p:blipFill>
        <p:spPr bwMode="auto">
          <a:xfrm>
            <a:off x="1981200" y="3200400"/>
            <a:ext cx="6172200" cy="3505200"/>
          </a:xfrm>
          <a:prstGeom prst="rect">
            <a:avLst/>
          </a:prstGeom>
          <a:noFill/>
        </p:spPr>
      </p:pic>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Interaction styles...</a:t>
            </a:r>
            <a:endParaRPr lang="en-US" sz="4000" dirty="0"/>
          </a:p>
        </p:txBody>
      </p:sp>
      <p:sp>
        <p:nvSpPr>
          <p:cNvPr id="7" name="Rectangle 6"/>
          <p:cNvSpPr/>
          <p:nvPr/>
        </p:nvSpPr>
        <p:spPr>
          <a:xfrm>
            <a:off x="228600" y="914400"/>
            <a:ext cx="8534400" cy="3062377"/>
          </a:xfrm>
          <a:prstGeom prst="rect">
            <a:avLst/>
          </a:prstGeom>
        </p:spPr>
        <p:txBody>
          <a:bodyPr wrap="square">
            <a:spAutoFit/>
          </a:bodyPr>
          <a:lstStyle/>
          <a:p>
            <a:pPr marL="274320" indent="-274320">
              <a:spcBef>
                <a:spcPts val="580"/>
              </a:spcBef>
              <a:buClr>
                <a:schemeClr val="accent1"/>
              </a:buClr>
              <a:buSzPct val="85000"/>
              <a:buFont typeface="Wingdings 2"/>
              <a:buChar char=""/>
            </a:pPr>
            <a:r>
              <a:rPr lang="en-GB" sz="2800" dirty="0"/>
              <a:t> </a:t>
            </a:r>
            <a:r>
              <a:rPr lang="en-GB" sz="2800" dirty="0" smtClean="0"/>
              <a:t>In principle it should be possible  to separate the interaction style  from the underlying entities that are manipulated through the user interface</a:t>
            </a:r>
          </a:p>
          <a:p>
            <a:pPr marL="274320" indent="-274320">
              <a:spcBef>
                <a:spcPts val="580"/>
              </a:spcBef>
              <a:buClr>
                <a:schemeClr val="accent1"/>
              </a:buClr>
              <a:buSzPct val="85000"/>
              <a:buFont typeface="Wingdings 2"/>
              <a:buChar char=""/>
            </a:pPr>
            <a:r>
              <a:rPr lang="en-GB" sz="2800" dirty="0" smtClean="0"/>
              <a:t>This enables a system to have separate interfaces for different classes of users </a:t>
            </a:r>
          </a:p>
          <a:p>
            <a:endParaRPr lang="en-GB" sz="2400" dirty="0" smtClean="0"/>
          </a:p>
          <a:p>
            <a:endParaRPr lang="en-US"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Rectangle 1027"/>
          <p:cNvSpPr>
            <a:spLocks noGrp="1" noChangeArrowheads="1"/>
          </p:cNvSpPr>
          <p:nvPr>
            <p:ph type="body" idx="1"/>
          </p:nvPr>
        </p:nvSpPr>
        <p:spPr>
          <a:xfrm>
            <a:off x="228600" y="990600"/>
            <a:ext cx="8534400" cy="5486400"/>
          </a:xfrm>
        </p:spPr>
        <p:txBody>
          <a:bodyPr>
            <a:normAutofit fontScale="92500" lnSpcReduction="10000"/>
          </a:bodyPr>
          <a:lstStyle/>
          <a:p>
            <a:r>
              <a:rPr lang="en-GB" sz="2800" dirty="0"/>
              <a:t>Information presentation is concerned with presenting system information to system users.</a:t>
            </a:r>
          </a:p>
          <a:p>
            <a:r>
              <a:rPr lang="en-GB" sz="2800" dirty="0"/>
              <a:t>The information may be presented </a:t>
            </a:r>
            <a:endParaRPr lang="en-GB" sz="2800" dirty="0" smtClean="0"/>
          </a:p>
          <a:p>
            <a:pPr lvl="1"/>
            <a:r>
              <a:rPr lang="en-GB" dirty="0" smtClean="0"/>
              <a:t>directly </a:t>
            </a:r>
            <a:r>
              <a:rPr lang="en-GB" dirty="0"/>
              <a:t>(e.g. text in a word processor) or </a:t>
            </a:r>
            <a:endParaRPr lang="en-GB" dirty="0" smtClean="0"/>
          </a:p>
          <a:p>
            <a:pPr lvl="1"/>
            <a:r>
              <a:rPr lang="en-GB" dirty="0" smtClean="0"/>
              <a:t>may </a:t>
            </a:r>
            <a:r>
              <a:rPr lang="en-GB" dirty="0"/>
              <a:t>be transformed in some way for presentation (e.g. in some graphical form</a:t>
            </a:r>
            <a:r>
              <a:rPr lang="en-GB" dirty="0" smtClean="0"/>
              <a:t>).</a:t>
            </a:r>
          </a:p>
          <a:p>
            <a:r>
              <a:rPr lang="en-GB" sz="2800" dirty="0" smtClean="0"/>
              <a:t>A good design guideline is to keep the software required for information presentation separate from the information itself.</a:t>
            </a:r>
          </a:p>
          <a:p>
            <a:r>
              <a:rPr lang="en-GB" sz="2800" dirty="0" smtClean="0"/>
              <a:t>This allows us to change the representation on the user screen without having to change the underlying computational system</a:t>
            </a:r>
          </a:p>
          <a:p>
            <a:r>
              <a:rPr lang="en-GB" sz="2800" dirty="0" smtClean="0"/>
              <a:t>The </a:t>
            </a:r>
            <a:r>
              <a:rPr lang="en-GB" sz="2800" b="1" i="1" dirty="0"/>
              <a:t>Model-View-Controller</a:t>
            </a:r>
            <a:r>
              <a:rPr lang="en-GB" sz="2800" dirty="0"/>
              <a:t> approach is a way of supporting multiple presentations of data.</a:t>
            </a:r>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presentation</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Rectangle 1027"/>
          <p:cNvSpPr>
            <a:spLocks noGrp="1" noChangeArrowheads="1"/>
          </p:cNvSpPr>
          <p:nvPr>
            <p:ph type="body" idx="1"/>
          </p:nvPr>
        </p:nvSpPr>
        <p:spPr>
          <a:xfrm>
            <a:off x="228600" y="1066800"/>
            <a:ext cx="8534400" cy="5562600"/>
          </a:xfrm>
        </p:spPr>
        <p:txBody>
          <a:bodyPr>
            <a:normAutofit lnSpcReduction="10000"/>
          </a:bodyPr>
          <a:lstStyle/>
          <a:p>
            <a:pPr>
              <a:lnSpc>
                <a:spcPct val="90000"/>
              </a:lnSpc>
            </a:pPr>
            <a:r>
              <a:rPr lang="en-GB" sz="2800" dirty="0" smtClean="0"/>
              <a:t>In this approach the data to be displayed is encapsulated in a model object</a:t>
            </a:r>
          </a:p>
          <a:p>
            <a:pPr>
              <a:lnSpc>
                <a:spcPct val="90000"/>
              </a:lnSpc>
            </a:pPr>
            <a:r>
              <a:rPr lang="en-GB" sz="2800" dirty="0" smtClean="0"/>
              <a:t>Each model object may have a number of separate view objects associated with it where each view is a different display representation of the model</a:t>
            </a:r>
          </a:p>
          <a:p>
            <a:pPr>
              <a:lnSpc>
                <a:spcPct val="90000"/>
              </a:lnSpc>
            </a:pPr>
            <a:r>
              <a:rPr lang="en-GB" sz="2800" dirty="0" smtClean="0"/>
              <a:t>Each view has an associated controller object that handles user input and device interaction</a:t>
            </a:r>
          </a:p>
          <a:p>
            <a:pPr>
              <a:lnSpc>
                <a:spcPct val="90000"/>
              </a:lnSpc>
              <a:buNone/>
            </a:pPr>
            <a:r>
              <a:rPr lang="en-GB" sz="2800" dirty="0" smtClean="0"/>
              <a:t>..................</a:t>
            </a:r>
          </a:p>
          <a:p>
            <a:pPr>
              <a:lnSpc>
                <a:spcPct val="90000"/>
              </a:lnSpc>
            </a:pPr>
            <a:r>
              <a:rPr lang="en-GB" sz="2800" b="1" dirty="0" smtClean="0"/>
              <a:t>Example </a:t>
            </a:r>
          </a:p>
          <a:p>
            <a:pPr lvl="1">
              <a:lnSpc>
                <a:spcPct val="90000"/>
              </a:lnSpc>
            </a:pPr>
            <a:r>
              <a:rPr lang="en-GB" dirty="0" smtClean="0"/>
              <a:t>A model that represents numeric data may have a view that represents the data as a histogram and a view that presents the data as a table.</a:t>
            </a:r>
          </a:p>
          <a:p>
            <a:pPr lvl="1">
              <a:lnSpc>
                <a:spcPct val="90000"/>
              </a:lnSpc>
            </a:pPr>
            <a:r>
              <a:rPr lang="en-GB" dirty="0" smtClean="0"/>
              <a:t>The model may be edited by changing the values in the table or by lengthening or shortening the bars in the histogram</a:t>
            </a:r>
            <a:endParaRPr lang="en-GB" dirty="0"/>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a:t>
            </a:r>
            <a:r>
              <a:rPr lang="en-GB" sz="4000" dirty="0" smtClean="0"/>
              <a:t>presentation...</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22" name="Picture 1030" descr="16.6 MVC (15.7*).eps                                           0007B830Macintosh HD                   B8AA5F2E:"/>
          <p:cNvPicPr>
            <a:picLocks noChangeAspect="1" noChangeArrowheads="1"/>
          </p:cNvPicPr>
          <p:nvPr/>
        </p:nvPicPr>
        <p:blipFill>
          <a:blip r:embed="rId2"/>
          <a:srcRect/>
          <a:stretch>
            <a:fillRect/>
          </a:stretch>
        </p:blipFill>
        <p:spPr bwMode="auto">
          <a:xfrm>
            <a:off x="304800" y="1295400"/>
            <a:ext cx="8382000" cy="4114800"/>
          </a:xfrm>
          <a:prstGeom prst="rect">
            <a:avLst/>
          </a:prstGeom>
          <a:noFill/>
        </p:spPr>
      </p:pic>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presentation</a:t>
            </a:r>
            <a:r>
              <a:rPr lang="en-GB" sz="4000" dirty="0" smtClean="0"/>
              <a:t>...</a:t>
            </a:r>
            <a:endParaRPr lang="en-US" sz="4000" dirty="0"/>
          </a:p>
        </p:txBody>
      </p:sp>
      <p:sp>
        <p:nvSpPr>
          <p:cNvPr id="6" name="Rectangle 5"/>
          <p:cNvSpPr/>
          <p:nvPr/>
        </p:nvSpPr>
        <p:spPr>
          <a:xfrm>
            <a:off x="1828800" y="5558135"/>
            <a:ext cx="4343400" cy="461665"/>
          </a:xfrm>
          <a:prstGeom prst="rect">
            <a:avLst/>
          </a:prstGeom>
        </p:spPr>
        <p:txBody>
          <a:bodyPr wrap="square">
            <a:spAutoFit/>
          </a:bodyPr>
          <a:lstStyle/>
          <a:p>
            <a:pPr algn="ctr">
              <a:defRPr/>
            </a:pPr>
            <a:r>
              <a:rPr lang="en-GB" sz="2400" b="1" dirty="0"/>
              <a:t>Model-view-controller</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228600" y="1066800"/>
            <a:ext cx="8686800" cy="5562600"/>
          </a:xfrm>
          <a:noFill/>
          <a:ln/>
        </p:spPr>
        <p:txBody>
          <a:bodyPr lIns="90840" tIns="44623" rIns="90840" bIns="44623">
            <a:normAutofit fontScale="92500" lnSpcReduction="20000"/>
          </a:bodyPr>
          <a:lstStyle/>
          <a:p>
            <a:pPr>
              <a:lnSpc>
                <a:spcPct val="150000"/>
              </a:lnSpc>
            </a:pPr>
            <a:r>
              <a:rPr lang="en-GB" sz="2800" dirty="0" smtClean="0"/>
              <a:t>When you are deciding how to present information you need to bear in mind the following questions or </a:t>
            </a:r>
            <a:r>
              <a:rPr lang="en-GB" sz="2800" i="1" dirty="0" smtClean="0"/>
              <a:t>information display factors</a:t>
            </a:r>
          </a:p>
          <a:p>
            <a:pPr lvl="1">
              <a:lnSpc>
                <a:spcPct val="150000"/>
              </a:lnSpc>
            </a:pPr>
            <a:r>
              <a:rPr lang="en-GB" dirty="0" smtClean="0"/>
              <a:t>Is the user interested in precise information or data relationships? </a:t>
            </a:r>
          </a:p>
          <a:p>
            <a:pPr lvl="1">
              <a:lnSpc>
                <a:spcPct val="150000"/>
              </a:lnSpc>
            </a:pPr>
            <a:r>
              <a:rPr lang="en-GB" dirty="0" smtClean="0"/>
              <a:t>How quickly do information values change?  Should  the change be indicated immediately? </a:t>
            </a:r>
          </a:p>
          <a:p>
            <a:pPr lvl="1">
              <a:lnSpc>
                <a:spcPct val="150000"/>
              </a:lnSpc>
            </a:pPr>
            <a:r>
              <a:rPr lang="en-GB" dirty="0" smtClean="0"/>
              <a:t>Must the user take some action in response to a change?</a:t>
            </a:r>
          </a:p>
          <a:p>
            <a:pPr lvl="1">
              <a:lnSpc>
                <a:spcPct val="150000"/>
              </a:lnSpc>
            </a:pPr>
            <a:r>
              <a:rPr lang="en-GB" dirty="0" smtClean="0"/>
              <a:t>Is there a direct manipulation interface?</a:t>
            </a:r>
          </a:p>
          <a:p>
            <a:pPr lvl="1">
              <a:lnSpc>
                <a:spcPct val="150000"/>
              </a:lnSpc>
            </a:pPr>
            <a:r>
              <a:rPr lang="en-GB" dirty="0" smtClean="0"/>
              <a:t>Is the information textual or numeric? Are relative values important?</a:t>
            </a:r>
            <a:endParaRPr lang="en-GB" dirty="0"/>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presentation</a:t>
            </a:r>
            <a:r>
              <a:rPr lang="en-GB" sz="4000" dirty="0" smtClean="0"/>
              <a:t>...</a:t>
            </a:r>
            <a:endParaRPr lang="en-US" sz="4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81000" y="914400"/>
            <a:ext cx="8458200" cy="5562600"/>
          </a:xfrm>
          <a:noFill/>
          <a:ln/>
        </p:spPr>
        <p:txBody>
          <a:bodyPr lIns="90840" tIns="44623" rIns="90840" bIns="44623">
            <a:normAutofit fontScale="92500" lnSpcReduction="10000"/>
          </a:bodyPr>
          <a:lstStyle/>
          <a:p>
            <a:r>
              <a:rPr lang="en-GB" dirty="0" smtClean="0"/>
              <a:t>Colour displays</a:t>
            </a:r>
          </a:p>
          <a:p>
            <a:pPr lvl="1"/>
            <a:r>
              <a:rPr lang="en-GB" dirty="0" smtClean="0"/>
              <a:t>Colour </a:t>
            </a:r>
            <a:r>
              <a:rPr lang="en-GB" dirty="0"/>
              <a:t>adds an extra dimension to an interface and can help the user understand complex information structures.</a:t>
            </a:r>
          </a:p>
          <a:p>
            <a:pPr lvl="1"/>
            <a:r>
              <a:rPr lang="en-GB" dirty="0"/>
              <a:t>Colour can be used to highlight exceptional events.</a:t>
            </a:r>
          </a:p>
          <a:p>
            <a:pPr lvl="1"/>
            <a:r>
              <a:rPr lang="en-GB" dirty="0"/>
              <a:t>Common mistakes in the use of colour in </a:t>
            </a:r>
            <a:r>
              <a:rPr lang="en-GB" dirty="0" smtClean="0"/>
              <a:t>interface </a:t>
            </a:r>
            <a:r>
              <a:rPr lang="en-GB" dirty="0"/>
              <a:t>design include:</a:t>
            </a:r>
          </a:p>
          <a:p>
            <a:pPr lvl="2"/>
            <a:r>
              <a:rPr lang="en-GB" dirty="0"/>
              <a:t>The use of colour to communicate meaning;</a:t>
            </a:r>
          </a:p>
          <a:p>
            <a:pPr lvl="2"/>
            <a:r>
              <a:rPr lang="en-GB" dirty="0"/>
              <a:t>The over-use of colour in the display</a:t>
            </a:r>
            <a:r>
              <a:rPr lang="en-GB" dirty="0" smtClean="0"/>
              <a:t>.</a:t>
            </a:r>
          </a:p>
          <a:p>
            <a:r>
              <a:rPr lang="en-GB" dirty="0" smtClean="0"/>
              <a:t>Colour use guidelines</a:t>
            </a:r>
          </a:p>
          <a:p>
            <a:pPr lvl="1">
              <a:lnSpc>
                <a:spcPct val="90000"/>
              </a:lnSpc>
            </a:pPr>
            <a:r>
              <a:rPr lang="en-GB" dirty="0" smtClean="0"/>
              <a:t>Limit the number of colours used and be conservative in their use.</a:t>
            </a:r>
          </a:p>
          <a:p>
            <a:pPr lvl="1">
              <a:lnSpc>
                <a:spcPct val="90000"/>
              </a:lnSpc>
            </a:pPr>
            <a:r>
              <a:rPr lang="en-GB" dirty="0" smtClean="0"/>
              <a:t>Use colour change to show a change in system status.</a:t>
            </a:r>
          </a:p>
          <a:p>
            <a:pPr lvl="1">
              <a:lnSpc>
                <a:spcPct val="90000"/>
              </a:lnSpc>
            </a:pPr>
            <a:r>
              <a:rPr lang="en-GB" dirty="0" smtClean="0"/>
              <a:t>Use colour coding to support the task that users are trying to perform.</a:t>
            </a:r>
          </a:p>
          <a:p>
            <a:pPr lvl="1">
              <a:lnSpc>
                <a:spcPct val="90000"/>
              </a:lnSpc>
            </a:pPr>
            <a:r>
              <a:rPr lang="en-GB" dirty="0" smtClean="0"/>
              <a:t>Use colour coding in a thoughtful and consistent way.</a:t>
            </a:r>
          </a:p>
          <a:p>
            <a:pPr lvl="1">
              <a:lnSpc>
                <a:spcPct val="90000"/>
              </a:lnSpc>
            </a:pPr>
            <a:r>
              <a:rPr lang="en-GB" dirty="0" smtClean="0"/>
              <a:t>Be careful about colour pairings.</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presentation</a:t>
            </a:r>
            <a:r>
              <a:rPr lang="en-GB" sz="4000" dirty="0" smtClean="0"/>
              <a:t>...</a:t>
            </a:r>
            <a:endParaRPr lang="en-US" sz="4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228600" y="838200"/>
            <a:ext cx="8686800" cy="5105400"/>
          </a:xfrm>
          <a:noFill/>
          <a:ln/>
        </p:spPr>
        <p:txBody>
          <a:bodyPr lIns="90840" tIns="44623" rIns="90840" bIns="44623"/>
          <a:lstStyle/>
          <a:p>
            <a:r>
              <a:rPr lang="en-GB" dirty="0" smtClean="0"/>
              <a:t>Error messages</a:t>
            </a:r>
          </a:p>
          <a:p>
            <a:pPr lvl="1"/>
            <a:r>
              <a:rPr lang="en-GB" dirty="0" smtClean="0"/>
              <a:t>Error </a:t>
            </a:r>
            <a:r>
              <a:rPr lang="en-GB" dirty="0"/>
              <a:t>message design is critically important. </a:t>
            </a:r>
            <a:r>
              <a:rPr lang="en-GB" dirty="0" smtClean="0"/>
              <a:t> Poor </a:t>
            </a:r>
            <a:r>
              <a:rPr lang="en-GB" dirty="0"/>
              <a:t>error messages can mean that a user </a:t>
            </a:r>
            <a:r>
              <a:rPr lang="en-GB" dirty="0" smtClean="0"/>
              <a:t>rejects </a:t>
            </a:r>
            <a:r>
              <a:rPr lang="en-GB" dirty="0"/>
              <a:t>rather than accepts a system.</a:t>
            </a:r>
          </a:p>
          <a:p>
            <a:pPr lvl="1"/>
            <a:r>
              <a:rPr lang="en-GB" dirty="0"/>
              <a:t>Messages should be polite, concise, consistent and constructive.</a:t>
            </a:r>
          </a:p>
          <a:p>
            <a:pPr lvl="1"/>
            <a:r>
              <a:rPr lang="en-GB" dirty="0"/>
              <a:t>The background and experience of users </a:t>
            </a:r>
            <a:r>
              <a:rPr lang="en-GB" dirty="0" smtClean="0"/>
              <a:t>should </a:t>
            </a:r>
            <a:r>
              <a:rPr lang="en-GB" dirty="0"/>
              <a:t>be the </a:t>
            </a:r>
            <a:r>
              <a:rPr lang="en-GB" dirty="0" smtClean="0"/>
              <a:t>determining </a:t>
            </a:r>
            <a:r>
              <a:rPr lang="en-GB" dirty="0"/>
              <a:t>factor in message </a:t>
            </a:r>
            <a:r>
              <a:rPr lang="en-GB" dirty="0" smtClean="0"/>
              <a:t>design.</a:t>
            </a:r>
          </a:p>
          <a:p>
            <a:pPr lvl="1"/>
            <a:r>
              <a:rPr lang="en-US" b="1" i="1" dirty="0" smtClean="0"/>
              <a:t>Example</a:t>
            </a:r>
            <a:r>
              <a:rPr lang="en-US" dirty="0" smtClean="0"/>
              <a:t>  - assume that a nurse misspells the name of a patient whose records he is trying to retrieve.</a:t>
            </a:r>
          </a:p>
          <a:p>
            <a:pPr lvl="1"/>
            <a:endParaRPr lang="en-GB"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Information presentation</a:t>
            </a:r>
            <a:r>
              <a:rPr lang="en-GB" sz="4000" dirty="0" smtClean="0"/>
              <a:t>...</a:t>
            </a:r>
            <a:endParaRPr lang="en-US" sz="4000" dirty="0"/>
          </a:p>
        </p:txBody>
      </p:sp>
      <p:pic>
        <p:nvPicPr>
          <p:cNvPr id="6" name="Picture 5" descr="16.12 GoodBadMessag(15.14*).eps                                0007B830Macintosh HD                   B8AA5F2E:"/>
          <p:cNvPicPr>
            <a:picLocks noChangeAspect="1" noChangeArrowheads="1"/>
          </p:cNvPicPr>
          <p:nvPr/>
        </p:nvPicPr>
        <p:blipFill>
          <a:blip r:embed="rId3"/>
          <a:srcRect/>
          <a:stretch>
            <a:fillRect/>
          </a:stretch>
        </p:blipFill>
        <p:spPr bwMode="auto">
          <a:xfrm>
            <a:off x="381000" y="4114800"/>
            <a:ext cx="8534400" cy="2379663"/>
          </a:xfrm>
          <a:prstGeom prst="rect">
            <a:avLst/>
          </a:prstGeom>
          <a:noFill/>
          <a:ln w="3175">
            <a:solidFill>
              <a:schemeClr val="tx1"/>
            </a:solidFill>
          </a:ln>
        </p:spPr>
      </p:pic>
      <p:sp>
        <p:nvSpPr>
          <p:cNvPr id="7" name="Rectangle 6"/>
          <p:cNvSpPr/>
          <p:nvPr/>
        </p:nvSpPr>
        <p:spPr>
          <a:xfrm>
            <a:off x="2590800" y="6172200"/>
            <a:ext cx="2651688" cy="369332"/>
          </a:xfrm>
          <a:prstGeom prst="rect">
            <a:avLst/>
          </a:prstGeom>
        </p:spPr>
        <p:txBody>
          <a:bodyPr wrap="none">
            <a:spAutoFit/>
          </a:bodyPr>
          <a:lstStyle/>
          <a:p>
            <a:r>
              <a:rPr lang="en-US" dirty="0" smtClean="0"/>
              <a:t>Good and bad message design</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7" name="Rectangle 3"/>
          <p:cNvSpPr>
            <a:spLocks noGrp="1" noChangeArrowheads="1"/>
          </p:cNvSpPr>
          <p:nvPr>
            <p:ph type="body" idx="1"/>
          </p:nvPr>
        </p:nvSpPr>
        <p:spPr>
          <a:xfrm>
            <a:off x="228600" y="1143000"/>
            <a:ext cx="8458200" cy="5486400"/>
          </a:xfrm>
        </p:spPr>
        <p:txBody>
          <a:bodyPr/>
          <a:lstStyle/>
          <a:p>
            <a:r>
              <a:rPr lang="en-US" dirty="0"/>
              <a:t>UI design is an iterative process </a:t>
            </a:r>
            <a:r>
              <a:rPr lang="en-US" dirty="0" smtClean="0"/>
              <a:t>where users interact and interface a prototype to decide the features, organization and look and feel of  the system’s user interface.</a:t>
            </a:r>
          </a:p>
          <a:p>
            <a:r>
              <a:rPr lang="en-US" dirty="0" smtClean="0"/>
              <a:t>The three </a:t>
            </a:r>
            <a:r>
              <a:rPr lang="en-US" dirty="0"/>
              <a:t>core activities in this process are:</a:t>
            </a:r>
          </a:p>
          <a:p>
            <a:pPr lvl="1"/>
            <a:r>
              <a:rPr lang="en-US" sz="2600" b="1" dirty="0"/>
              <a:t>User analysis. </a:t>
            </a:r>
            <a:endParaRPr lang="en-US" sz="2600" b="1" dirty="0" smtClean="0"/>
          </a:p>
          <a:p>
            <a:pPr lvl="2"/>
            <a:r>
              <a:rPr lang="en-US" sz="2400" dirty="0" smtClean="0"/>
              <a:t>Understand the task of users, their working environment, the other systems that they use, how they interact with other people etc</a:t>
            </a:r>
            <a:endParaRPr lang="en-US" sz="2400" dirty="0"/>
          </a:p>
          <a:p>
            <a:pPr lvl="1"/>
            <a:r>
              <a:rPr lang="en-US" sz="2600" b="1" dirty="0"/>
              <a:t>System prototyping. </a:t>
            </a:r>
            <a:endParaRPr lang="en-US" sz="2600" b="1" dirty="0" smtClean="0"/>
          </a:p>
          <a:p>
            <a:pPr lvl="2"/>
            <a:r>
              <a:rPr lang="en-US" sz="2400" dirty="0" smtClean="0"/>
              <a:t>Develop a series of prototypes for experiment</a:t>
            </a:r>
          </a:p>
          <a:p>
            <a:pPr lvl="1"/>
            <a:r>
              <a:rPr lang="en-US" sz="2600" b="1" dirty="0"/>
              <a:t>Interface evaluation. </a:t>
            </a:r>
            <a:endParaRPr lang="en-US" sz="2600" b="1" dirty="0" smtClean="0"/>
          </a:p>
          <a:p>
            <a:pPr lvl="2"/>
            <a:r>
              <a:rPr lang="en-US" sz="2400" dirty="0" smtClean="0"/>
              <a:t>Experiment with these prototypes with users.</a:t>
            </a:r>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The UI design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4" name="Picture 6" descr="16.13 UI-design-proc.eps                                       0007B830Macintosh HD                   B8AA5F2E:"/>
          <p:cNvPicPr>
            <a:picLocks noChangeAspect="1" noChangeArrowheads="1"/>
          </p:cNvPicPr>
          <p:nvPr/>
        </p:nvPicPr>
        <p:blipFill>
          <a:blip r:embed="rId2"/>
          <a:srcRect/>
          <a:stretch>
            <a:fillRect/>
          </a:stretch>
        </p:blipFill>
        <p:spPr bwMode="auto">
          <a:xfrm>
            <a:off x="381000" y="1049337"/>
            <a:ext cx="8382000" cy="4589463"/>
          </a:xfrm>
          <a:prstGeom prst="rect">
            <a:avLst/>
          </a:prstGeom>
          <a:noFill/>
        </p:spPr>
      </p:pic>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The UI design process</a:t>
            </a:r>
          </a:p>
        </p:txBody>
      </p:sp>
      <p:sp>
        <p:nvSpPr>
          <p:cNvPr id="8" name="Rectangle 7"/>
          <p:cNvSpPr/>
          <p:nvPr/>
        </p:nvSpPr>
        <p:spPr>
          <a:xfrm>
            <a:off x="685800" y="4963180"/>
            <a:ext cx="2627322" cy="523220"/>
          </a:xfrm>
          <a:prstGeom prst="rect">
            <a:avLst/>
          </a:prstGeom>
        </p:spPr>
        <p:txBody>
          <a:bodyPr wrap="none">
            <a:spAutoFit/>
          </a:bodyPr>
          <a:lstStyle/>
          <a:p>
            <a:pPr algn="ctr">
              <a:defRPr/>
            </a:pPr>
            <a:r>
              <a:rPr lang="en-US" sz="2800" dirty="0" smtClean="0"/>
              <a:t>The design </a:t>
            </a:r>
            <a:r>
              <a:rPr lang="en-US" sz="2800" dirty="0"/>
              <a:t>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990600"/>
            <a:ext cx="7696200" cy="5029200"/>
          </a:xfrm>
          <a:noFill/>
          <a:ln/>
        </p:spPr>
        <p:txBody>
          <a:bodyPr lIns="90840" tIns="44623" rIns="90840" bIns="44623">
            <a:normAutofit/>
          </a:bodyPr>
          <a:lstStyle/>
          <a:p>
            <a:r>
              <a:rPr lang="en-GB" sz="2800" dirty="0" smtClean="0"/>
              <a:t>Introduction</a:t>
            </a:r>
          </a:p>
          <a:p>
            <a:r>
              <a:rPr lang="en-GB" sz="2800" dirty="0" smtClean="0"/>
              <a:t>Human factors in interface design</a:t>
            </a:r>
            <a:endParaRPr lang="en-US" sz="2800" dirty="0" smtClean="0"/>
          </a:p>
          <a:p>
            <a:r>
              <a:rPr lang="en-GB" sz="2800" dirty="0" smtClean="0"/>
              <a:t>UI design principles</a:t>
            </a:r>
          </a:p>
          <a:p>
            <a:r>
              <a:rPr lang="en-GB" sz="2800" dirty="0" smtClean="0"/>
              <a:t>Design issues</a:t>
            </a:r>
          </a:p>
          <a:p>
            <a:pPr lvl="1"/>
            <a:r>
              <a:rPr lang="en-GB" sz="2800" dirty="0" smtClean="0"/>
              <a:t>Interaction styles</a:t>
            </a:r>
          </a:p>
          <a:p>
            <a:pPr lvl="1"/>
            <a:r>
              <a:rPr lang="en-GB" sz="2800" dirty="0" smtClean="0"/>
              <a:t>Information presentation</a:t>
            </a:r>
          </a:p>
          <a:p>
            <a:r>
              <a:rPr lang="en-GB" sz="2800" dirty="0" smtClean="0"/>
              <a:t>The user interface design process</a:t>
            </a:r>
          </a:p>
          <a:p>
            <a:r>
              <a:rPr lang="en-GB" sz="2800" dirty="0" smtClean="0"/>
              <a:t>User analysis</a:t>
            </a:r>
          </a:p>
          <a:p>
            <a:r>
              <a:rPr lang="en-GB" sz="2800" dirty="0" smtClean="0"/>
              <a:t>User interface prototyping</a:t>
            </a:r>
          </a:p>
          <a:p>
            <a:r>
              <a:rPr lang="en-GB" sz="2800" dirty="0" smtClean="0"/>
              <a:t>Interface evaluation</a:t>
            </a:r>
            <a:endParaRPr lang="en-GB" sz="2800"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t>Contents</a:t>
            </a:r>
            <a:endParaRPr lang="en-US" sz="4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1" name="Rectangle 3"/>
          <p:cNvSpPr>
            <a:spLocks noGrp="1" noChangeArrowheads="1"/>
          </p:cNvSpPr>
          <p:nvPr>
            <p:ph type="body" idx="1"/>
          </p:nvPr>
        </p:nvSpPr>
        <p:spPr>
          <a:xfrm>
            <a:off x="304800" y="1066800"/>
            <a:ext cx="8534400" cy="4953000"/>
          </a:xfrm>
        </p:spPr>
        <p:txBody>
          <a:bodyPr>
            <a:normAutofit lnSpcReduction="10000"/>
          </a:bodyPr>
          <a:lstStyle/>
          <a:p>
            <a:r>
              <a:rPr lang="en-US" sz="2800" dirty="0"/>
              <a:t>If you don’t understand what the users want to do with a system, you have no realistic prospect of designing an effective interface.</a:t>
            </a:r>
          </a:p>
          <a:p>
            <a:r>
              <a:rPr lang="en-US" sz="2800" dirty="0"/>
              <a:t>User analyses have to be described in terms that users and other designers can understand.</a:t>
            </a:r>
          </a:p>
          <a:p>
            <a:r>
              <a:rPr lang="en-US" sz="2800" dirty="0"/>
              <a:t>Scenarios where you describe typical episodes of use, are one way of describing these analyses</a:t>
            </a:r>
            <a:r>
              <a:rPr lang="en-US" sz="2800" dirty="0" smtClean="0"/>
              <a:t>.</a:t>
            </a:r>
          </a:p>
          <a:p>
            <a:r>
              <a:rPr lang="en-US" sz="2800" dirty="0" smtClean="0"/>
              <a:t>Example:  </a:t>
            </a:r>
          </a:p>
          <a:p>
            <a:pPr lvl="1"/>
            <a:r>
              <a:rPr lang="en-US" sz="2800" dirty="0" smtClean="0"/>
              <a:t>The following natural language scenario  is developed during the specification and design process for a library system</a:t>
            </a:r>
            <a:endParaRPr lang="en-US" sz="2800"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User analysis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62" name="Rectangle 6"/>
          <p:cNvSpPr>
            <a:spLocks noChangeArrowheads="1"/>
          </p:cNvSpPr>
          <p:nvPr/>
        </p:nvSpPr>
        <p:spPr bwMode="auto">
          <a:xfrm>
            <a:off x="533400" y="1384786"/>
            <a:ext cx="8382000" cy="4939814"/>
          </a:xfrm>
          <a:prstGeom prst="rect">
            <a:avLst/>
          </a:prstGeom>
          <a:noFill/>
          <a:ln w="12700">
            <a:noFill/>
            <a:miter lim="800000"/>
            <a:headEnd/>
            <a:tailEnd/>
          </a:ln>
          <a:effectLst/>
        </p:spPr>
        <p:txBody>
          <a:bodyPr wrap="square">
            <a:spAutoFit/>
          </a:bodyPr>
          <a:lstStyle/>
          <a:p>
            <a:pPr>
              <a:lnSpc>
                <a:spcPct val="150000"/>
              </a:lnSpc>
            </a:pPr>
            <a:r>
              <a:rPr lang="en-US" sz="2200" dirty="0">
                <a:solidFill>
                  <a:srgbClr val="000000"/>
                </a:solidFill>
                <a:cs typeface="Calibri" pitchFamily="34" charset="0"/>
              </a:rPr>
              <a:t>Jane is a student of Religious Studies and is working on an essay on Indian architecture and how it has been influenced by religious practices. To help her understand this, she would like to access some pictures of details on notable buildings but can’t find anything in her local library</a:t>
            </a:r>
            <a:r>
              <a:rPr lang="en-US" sz="2200" dirty="0" smtClean="0">
                <a:solidFill>
                  <a:srgbClr val="000000"/>
                </a:solidFill>
                <a:cs typeface="Calibri" pitchFamily="34" charset="0"/>
              </a:rPr>
              <a:t>. </a:t>
            </a:r>
            <a:r>
              <a:rPr lang="en-US" sz="2200" dirty="0">
                <a:solidFill>
                  <a:srgbClr val="000000"/>
                </a:solidFill>
                <a:cs typeface="Calibri" pitchFamily="34" charset="0"/>
              </a:rPr>
              <a:t>She approaches the subject librarian to discuss her needs and he suggests some search terms that might be used. He also suggests some libraries in New Delhi and London that might have this material so they log on to the library catalogues and do some searching using these terms.  They find some source material and place a request for photocopies of the pictures with architectural detail to be posted directly to Jane.</a:t>
            </a:r>
            <a:endParaRPr lang="en-US" sz="2200" dirty="0">
              <a:cs typeface="Calibri" pitchFamily="34" charset="0"/>
            </a:endParaRPr>
          </a:p>
          <a:p>
            <a:endParaRPr lang="en-US" dirty="0">
              <a:cs typeface="Calibri" pitchFamily="34" charset="0"/>
            </a:endParaRPr>
          </a:p>
        </p:txBody>
      </p:sp>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User </a:t>
            </a:r>
            <a:r>
              <a:rPr lang="en-US" sz="4000" dirty="0" smtClean="0"/>
              <a:t>analysis…</a:t>
            </a:r>
            <a:endParaRPr lang="en-US" sz="4000" dirty="0"/>
          </a:p>
        </p:txBody>
      </p:sp>
      <p:sp>
        <p:nvSpPr>
          <p:cNvPr id="6" name="Rectangle 5"/>
          <p:cNvSpPr/>
          <p:nvPr/>
        </p:nvSpPr>
        <p:spPr>
          <a:xfrm>
            <a:off x="228600" y="924580"/>
            <a:ext cx="3441135" cy="523220"/>
          </a:xfrm>
          <a:prstGeom prst="rect">
            <a:avLst/>
          </a:prstGeom>
        </p:spPr>
        <p:txBody>
          <a:bodyPr wrap="none">
            <a:spAutoFit/>
          </a:bodyPr>
          <a:lstStyle/>
          <a:p>
            <a:r>
              <a:rPr lang="en-US" sz="2800" dirty="0" smtClean="0"/>
              <a:t>User interaction scenario</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User </a:t>
            </a:r>
            <a:r>
              <a:rPr lang="en-US" sz="4000" dirty="0" smtClean="0"/>
              <a:t>analysis…</a:t>
            </a:r>
            <a:endParaRPr lang="en-US" sz="4000" dirty="0"/>
          </a:p>
        </p:txBody>
      </p:sp>
      <p:sp>
        <p:nvSpPr>
          <p:cNvPr id="8" name="Rectangle 3"/>
          <p:cNvSpPr txBox="1">
            <a:spLocks noChangeArrowheads="1"/>
          </p:cNvSpPr>
          <p:nvPr/>
        </p:nvSpPr>
        <p:spPr>
          <a:xfrm>
            <a:off x="381000" y="914400"/>
            <a:ext cx="8382000" cy="5486400"/>
          </a:xfrm>
          <a:prstGeom prst="rect">
            <a:avLst/>
          </a:prstGeom>
        </p:spPr>
        <p:txBody>
          <a:bodyPr vert="horz">
            <a:normAutofit/>
          </a:bodyPr>
          <a:lstStyle/>
          <a:p>
            <a:pPr marL="274320" indent="-274320">
              <a:spcBef>
                <a:spcPts val="580"/>
              </a:spcBef>
              <a:buClr>
                <a:schemeClr val="accent1"/>
              </a:buClr>
              <a:buSzPct val="85000"/>
              <a:buFont typeface="Wingdings 2"/>
              <a:buChar char=""/>
            </a:pPr>
            <a:r>
              <a:rPr lang="en-US" sz="2400" dirty="0" smtClean="0"/>
              <a:t>Requirements from the scenario</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ts val="580"/>
              </a:spcBef>
              <a:buClr>
                <a:schemeClr val="accent1"/>
              </a:buClr>
              <a:buSzPct val="85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Users may not be aware of appropriate search terms so need a way of helping them choose terms.</a:t>
            </a:r>
          </a:p>
          <a:p>
            <a:pPr marL="731520" lvl="1" indent="-274320">
              <a:spcBef>
                <a:spcPts val="580"/>
              </a:spcBef>
              <a:buClr>
                <a:schemeClr val="accent1"/>
              </a:buClr>
              <a:buSzPct val="85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Users have to be able to select collections to search.</a:t>
            </a:r>
          </a:p>
          <a:p>
            <a:pPr marL="731520" lvl="1" indent="-274320">
              <a:spcBef>
                <a:spcPts val="580"/>
              </a:spcBef>
              <a:buClr>
                <a:schemeClr val="accent1"/>
              </a:buClr>
              <a:buSzPct val="85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Users need to be able to carry out searches and request copies of relevant material.</a:t>
            </a:r>
          </a:p>
          <a:p>
            <a:pPr marL="274320" lvl="0" indent="-274320">
              <a:spcBef>
                <a:spcPts val="580"/>
              </a:spcBef>
              <a:buClr>
                <a:schemeClr val="accent1"/>
              </a:buClr>
              <a:buSzPct val="85000"/>
              <a:buFont typeface="Wingdings 2"/>
              <a:buChar char=""/>
              <a:defRPr/>
            </a:pPr>
            <a:r>
              <a:rPr lang="en-US" sz="2600" dirty="0" smtClean="0"/>
              <a:t>Analysis techniques</a:t>
            </a:r>
          </a:p>
          <a:p>
            <a:pPr marL="548640" lvl="1" indent="-228600">
              <a:spcBef>
                <a:spcPts val="370"/>
              </a:spcBef>
              <a:buClr>
                <a:schemeClr val="accent2"/>
              </a:buClr>
              <a:buSzPct val="85000"/>
              <a:buFont typeface="Wingdings 2"/>
              <a:buChar char=""/>
              <a:defRPr/>
            </a:pPr>
            <a:r>
              <a:rPr lang="en-US" sz="2400" dirty="0" smtClean="0"/>
              <a:t>Task analysis</a:t>
            </a:r>
          </a:p>
          <a:p>
            <a:pPr marL="822960" lvl="2" indent="-228600">
              <a:spcBef>
                <a:spcPts val="370"/>
              </a:spcBef>
              <a:buClr>
                <a:schemeClr val="accent1">
                  <a:tint val="60000"/>
                </a:schemeClr>
              </a:buClr>
              <a:buSzPct val="85000"/>
              <a:buFont typeface="Wingdings 2"/>
              <a:buChar char=""/>
              <a:defRPr/>
            </a:pPr>
            <a:r>
              <a:rPr lang="en-US" sz="2400" dirty="0" smtClean="0"/>
              <a:t>Models the steps involved in completing a task.</a:t>
            </a:r>
          </a:p>
          <a:p>
            <a:pPr marL="548640" lvl="1" indent="-228600">
              <a:spcBef>
                <a:spcPts val="370"/>
              </a:spcBef>
              <a:buClr>
                <a:schemeClr val="accent2"/>
              </a:buClr>
              <a:buSzPct val="85000"/>
              <a:buFont typeface="Wingdings 2"/>
              <a:buChar char=""/>
              <a:defRPr/>
            </a:pPr>
            <a:r>
              <a:rPr lang="en-US" sz="2400" dirty="0" smtClean="0"/>
              <a:t>Interviewing and questionnaires</a:t>
            </a:r>
          </a:p>
          <a:p>
            <a:pPr marL="822960" lvl="2" indent="-228600">
              <a:spcBef>
                <a:spcPts val="370"/>
              </a:spcBef>
              <a:buClr>
                <a:schemeClr val="accent1">
                  <a:tint val="60000"/>
                </a:schemeClr>
              </a:buClr>
              <a:buSzPct val="85000"/>
              <a:buFont typeface="Wingdings 2"/>
              <a:buChar char=""/>
              <a:defRPr/>
            </a:pPr>
            <a:r>
              <a:rPr lang="en-US" sz="2400" dirty="0" smtClean="0"/>
              <a:t>Asks the users about the work they do.</a:t>
            </a:r>
          </a:p>
          <a:p>
            <a:pPr marL="548640" lvl="1" indent="-228600">
              <a:spcBef>
                <a:spcPts val="370"/>
              </a:spcBef>
              <a:buClr>
                <a:schemeClr val="accent2"/>
              </a:buClr>
              <a:buSzPct val="85000"/>
              <a:buFont typeface="Wingdings 2"/>
              <a:buChar char=""/>
              <a:defRPr/>
            </a:pPr>
            <a:r>
              <a:rPr lang="en-US" sz="2400" dirty="0" smtClean="0"/>
              <a:t>Ethnography</a:t>
            </a:r>
          </a:p>
          <a:p>
            <a:pPr marL="822960" lvl="2" indent="-228600">
              <a:spcBef>
                <a:spcPts val="370"/>
              </a:spcBef>
              <a:buClr>
                <a:schemeClr val="accent1">
                  <a:tint val="60000"/>
                </a:schemeClr>
              </a:buClr>
              <a:buSzPct val="85000"/>
              <a:buFont typeface="Wingdings 2"/>
              <a:buChar char=""/>
              <a:defRPr/>
            </a:pPr>
            <a:r>
              <a:rPr lang="en-US" sz="2400" dirty="0" smtClean="0"/>
              <a:t>Observes the user at 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Rectangle 3"/>
          <p:cNvSpPr>
            <a:spLocks noGrp="1" noChangeArrowheads="1"/>
          </p:cNvSpPr>
          <p:nvPr>
            <p:ph type="body" idx="1"/>
          </p:nvPr>
        </p:nvSpPr>
        <p:spPr>
          <a:xfrm>
            <a:off x="228600" y="914400"/>
            <a:ext cx="8534400" cy="5334000"/>
          </a:xfrm>
        </p:spPr>
        <p:txBody>
          <a:bodyPr>
            <a:normAutofit lnSpcReduction="10000"/>
          </a:bodyPr>
          <a:lstStyle/>
          <a:p>
            <a:r>
              <a:rPr lang="en-US" dirty="0" smtClean="0"/>
              <a:t>There are various forms of task analysis, but the most commonly used is Hierarchical Task Analysis (HTA). </a:t>
            </a:r>
          </a:p>
          <a:p>
            <a:r>
              <a:rPr lang="en-US" dirty="0" smtClean="0"/>
              <a:t>HTA was originally developed to help with writing user manuals, but it can also be used to identify what users do to achieve some goal.</a:t>
            </a:r>
          </a:p>
          <a:p>
            <a:r>
              <a:rPr lang="en-US" dirty="0" smtClean="0"/>
              <a:t>In HTA, a high-level  task is broken down into subtasks, and plans are identified that specify what might happen in a specific situation. </a:t>
            </a:r>
          </a:p>
          <a:p>
            <a:r>
              <a:rPr lang="en-US" dirty="0" smtClean="0"/>
              <a:t>Starting with a user goal, you draw a hierarchy showing what has to be done to achieve that goal</a:t>
            </a:r>
          </a:p>
          <a:p>
            <a:r>
              <a:rPr lang="en-US" dirty="0" smtClean="0"/>
              <a:t>In the HTA notation, a line under a box normally indicates that it will not be decomposed into more detailed subtasks. </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Task analysis</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4837" name="Picture 5" descr="16.15 Task analysis.eps                                        0007B830Macintosh HD                   B8AA5F2E:"/>
          <p:cNvPicPr>
            <a:picLocks noChangeAspect="1" noChangeArrowheads="1"/>
          </p:cNvPicPr>
          <p:nvPr/>
        </p:nvPicPr>
        <p:blipFill>
          <a:blip r:embed="rId2"/>
          <a:srcRect/>
          <a:stretch>
            <a:fillRect/>
          </a:stretch>
        </p:blipFill>
        <p:spPr bwMode="auto">
          <a:xfrm>
            <a:off x="228600" y="838200"/>
            <a:ext cx="8686800" cy="5410199"/>
          </a:xfrm>
          <a:prstGeom prst="rect">
            <a:avLst/>
          </a:prstGeom>
          <a:noFill/>
        </p:spPr>
      </p:pic>
      <p:sp>
        <p:nvSpPr>
          <p:cNvPr id="6" name="Round Diagonal Corner Rectangle 5"/>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Task analysis…</a:t>
            </a:r>
          </a:p>
        </p:txBody>
      </p:sp>
      <p:sp>
        <p:nvSpPr>
          <p:cNvPr id="8" name="Rectangle 7"/>
          <p:cNvSpPr/>
          <p:nvPr/>
        </p:nvSpPr>
        <p:spPr>
          <a:xfrm>
            <a:off x="228600" y="6305490"/>
            <a:ext cx="3429000" cy="400110"/>
          </a:xfrm>
          <a:prstGeom prst="rect">
            <a:avLst/>
          </a:prstGeom>
        </p:spPr>
        <p:txBody>
          <a:bodyPr wrap="square">
            <a:spAutoFit/>
          </a:bodyPr>
          <a:lstStyle/>
          <a:p>
            <a:pPr lvl="1"/>
            <a:r>
              <a:rPr lang="en-US" sz="2000" dirty="0" smtClean="0"/>
              <a:t>Hierarchical task analysis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Rectangle 3"/>
          <p:cNvSpPr>
            <a:spLocks noGrp="1" noChangeArrowheads="1"/>
          </p:cNvSpPr>
          <p:nvPr>
            <p:ph type="body" idx="1"/>
          </p:nvPr>
        </p:nvSpPr>
        <p:spPr>
          <a:xfrm>
            <a:off x="228600" y="914400"/>
            <a:ext cx="8534400" cy="5638800"/>
          </a:xfrm>
        </p:spPr>
        <p:txBody>
          <a:bodyPr>
            <a:normAutofit/>
          </a:bodyPr>
          <a:lstStyle/>
          <a:p>
            <a:r>
              <a:rPr lang="en-US" sz="2800" b="1" dirty="0" smtClean="0"/>
              <a:t>Advantages</a:t>
            </a:r>
            <a:r>
              <a:rPr lang="en-US" sz="2800" dirty="0" smtClean="0"/>
              <a:t> ( over  natural language scenario )</a:t>
            </a:r>
          </a:p>
          <a:p>
            <a:pPr lvl="1"/>
            <a:r>
              <a:rPr lang="en-US" sz="2600" dirty="0" smtClean="0"/>
              <a:t> forces a designer to consider each of the tasks and to decide whether these should be decomposed</a:t>
            </a:r>
          </a:p>
          <a:p>
            <a:pPr lvl="1"/>
            <a:r>
              <a:rPr lang="en-US" sz="2600" dirty="0" smtClean="0"/>
              <a:t>Scenarios are long &amp; boring to read if you want to add a lot of detail to them</a:t>
            </a:r>
          </a:p>
          <a:p>
            <a:r>
              <a:rPr lang="en-US" sz="2800" b="1" dirty="0" smtClean="0"/>
              <a:t>Advantages</a:t>
            </a:r>
          </a:p>
          <a:p>
            <a:pPr lvl="1"/>
            <a:r>
              <a:rPr lang="en-US" sz="2600" dirty="0" smtClean="0"/>
              <a:t>Awkward to model interleaved or concurrent activities or that involve a very large number of subtasks</a:t>
            </a:r>
          </a:p>
          <a:p>
            <a:pPr lvl="1"/>
            <a:r>
              <a:rPr lang="en-US" sz="2600" dirty="0" smtClean="0"/>
              <a:t>It doesn’t record why tasks are done in a particular way or constraints on the user process -  needs additional information to develop a fuller understanding of the UI design requirements</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Task analysis…</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3" name="Rectangle 3"/>
          <p:cNvSpPr>
            <a:spLocks noGrp="1" noChangeArrowheads="1"/>
          </p:cNvSpPr>
          <p:nvPr>
            <p:ph type="body" idx="1"/>
          </p:nvPr>
        </p:nvSpPr>
        <p:spPr>
          <a:xfrm>
            <a:off x="381000" y="1066800"/>
            <a:ext cx="7848600" cy="5486400"/>
          </a:xfrm>
        </p:spPr>
        <p:txBody>
          <a:bodyPr>
            <a:normAutofit/>
          </a:bodyPr>
          <a:lstStyle/>
          <a:p>
            <a:r>
              <a:rPr lang="en-US" sz="2800" dirty="0" smtClean="0"/>
              <a:t>Interviewing is not just a way of gathering information for task analysis – it is a general information-gathering technique.</a:t>
            </a:r>
          </a:p>
          <a:p>
            <a:endParaRPr lang="en-US" sz="2800" dirty="0" smtClean="0"/>
          </a:p>
          <a:p>
            <a:r>
              <a:rPr lang="en-US" sz="2800" dirty="0" smtClean="0"/>
              <a:t>Design </a:t>
            </a:r>
            <a:r>
              <a:rPr lang="en-US" sz="2800" dirty="0"/>
              <a:t>semi-structured interviews based on open-ended questions.</a:t>
            </a:r>
          </a:p>
          <a:p>
            <a:r>
              <a:rPr lang="en-US" sz="2800" dirty="0"/>
              <a:t>Users can then provide information that they think is essential; not just information that you have thought of collecting.</a:t>
            </a:r>
          </a:p>
          <a:p>
            <a:r>
              <a:rPr lang="en-US" sz="2800" dirty="0"/>
              <a:t>Group interviews or focus groups allow users to discuss with each other what they do.</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Interviewing</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7" name="Rectangle 3"/>
          <p:cNvSpPr>
            <a:spLocks noGrp="1" noChangeArrowheads="1"/>
          </p:cNvSpPr>
          <p:nvPr>
            <p:ph type="body" idx="1"/>
          </p:nvPr>
        </p:nvSpPr>
        <p:spPr>
          <a:xfrm>
            <a:off x="304800" y="990600"/>
            <a:ext cx="8686800" cy="5562600"/>
          </a:xfrm>
        </p:spPr>
        <p:txBody>
          <a:bodyPr>
            <a:normAutofit lnSpcReduction="10000"/>
          </a:bodyPr>
          <a:lstStyle/>
          <a:p>
            <a:r>
              <a:rPr lang="en-US" sz="2800" dirty="0" smtClean="0"/>
              <a:t>Task analysis and interviewing focus on the individual’s work, whereas ethnography takes a broader perspective and looks at how people interact with each other, how they arrange their working environment and how they cooperate to solve problems </a:t>
            </a:r>
          </a:p>
          <a:p>
            <a:r>
              <a:rPr lang="en-US" sz="2800" dirty="0" smtClean="0"/>
              <a:t>That is ethnography  involves </a:t>
            </a:r>
            <a:r>
              <a:rPr lang="en-US" sz="2800" dirty="0"/>
              <a:t>an external observer watching users at work and questioning them in an unscripted way about their work.</a:t>
            </a:r>
          </a:p>
          <a:p>
            <a:r>
              <a:rPr lang="en-US" sz="2800" dirty="0"/>
              <a:t>Valuable because many user tasks are intuitive and they find these very difficult to describe and explain.</a:t>
            </a:r>
          </a:p>
          <a:p>
            <a:r>
              <a:rPr lang="en-US" sz="2800" dirty="0"/>
              <a:t>Also helps understand the role of social and </a:t>
            </a:r>
            <a:r>
              <a:rPr lang="en-US" sz="2800" dirty="0" smtClean="0"/>
              <a:t>organizational </a:t>
            </a:r>
            <a:r>
              <a:rPr lang="en-US" sz="2800" dirty="0"/>
              <a:t>influences on work.</a:t>
            </a:r>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Ethnography</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11" name="Text Box 7"/>
          <p:cNvSpPr txBox="1">
            <a:spLocks noChangeArrowheads="1"/>
          </p:cNvSpPr>
          <p:nvPr/>
        </p:nvSpPr>
        <p:spPr bwMode="auto">
          <a:xfrm>
            <a:off x="304800" y="1371600"/>
            <a:ext cx="8610600" cy="5165517"/>
          </a:xfrm>
          <a:prstGeom prst="rect">
            <a:avLst/>
          </a:prstGeom>
          <a:noFill/>
          <a:ln w="12700">
            <a:noFill/>
            <a:miter lim="800000"/>
            <a:headEnd/>
            <a:tailEnd/>
          </a:ln>
          <a:effectLst/>
        </p:spPr>
        <p:txBody>
          <a:bodyPr wrap="square">
            <a:spAutoFit/>
          </a:bodyPr>
          <a:lstStyle/>
          <a:p>
            <a:pPr>
              <a:lnSpc>
                <a:spcPct val="150000"/>
              </a:lnSpc>
              <a:spcBef>
                <a:spcPct val="50000"/>
              </a:spcBef>
            </a:pPr>
            <a:r>
              <a:rPr lang="en-US" sz="1800" dirty="0">
                <a:solidFill>
                  <a:srgbClr val="000000"/>
                </a:solidFill>
                <a:latin typeface="Arial" pitchFamily="34" charset="0"/>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endParaRPr lang="en-US" sz="1800" dirty="0" smtClean="0">
              <a:solidFill>
                <a:srgbClr val="000000"/>
              </a:solidFill>
              <a:latin typeface="Arial" pitchFamily="34" charset="0"/>
            </a:endParaRPr>
          </a:p>
          <a:p>
            <a:pPr>
              <a:lnSpc>
                <a:spcPct val="150000"/>
              </a:lnSpc>
              <a:spcBef>
                <a:spcPct val="50000"/>
              </a:spcBef>
            </a:pPr>
            <a:r>
              <a:rPr lang="en-US" sz="1800" dirty="0" smtClean="0">
                <a:solidFill>
                  <a:srgbClr val="000000"/>
                </a:solidFill>
                <a:latin typeface="Arial" pitchFamily="34" charset="0"/>
              </a:rPr>
              <a:t>When </a:t>
            </a:r>
            <a:r>
              <a:rPr lang="en-US" sz="1800" dirty="0">
                <a:solidFill>
                  <a:srgbClr val="000000"/>
                </a:solidFill>
                <a:latin typeface="Arial" pitchFamily="34" charset="0"/>
              </a:rPr>
              <a:t>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5" name="Round Diagonal Corner Rectangle 4"/>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Ethnography…</a:t>
            </a:r>
          </a:p>
        </p:txBody>
      </p:sp>
      <p:sp>
        <p:nvSpPr>
          <p:cNvPr id="7" name="Rectangle 6"/>
          <p:cNvSpPr/>
          <p:nvPr/>
        </p:nvSpPr>
        <p:spPr>
          <a:xfrm>
            <a:off x="1600200" y="914400"/>
            <a:ext cx="5316455" cy="584775"/>
          </a:xfrm>
          <a:prstGeom prst="rect">
            <a:avLst/>
          </a:prstGeom>
        </p:spPr>
        <p:txBody>
          <a:bodyPr wrap="none">
            <a:spAutoFit/>
          </a:bodyPr>
          <a:lstStyle/>
          <a:p>
            <a:pPr lvl="1" algn="ctr"/>
            <a:r>
              <a:rPr lang="en-US" sz="3200" dirty="0" smtClean="0"/>
              <a:t>Example: Ethnographic records</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1" name="Rectangle 3"/>
          <p:cNvSpPr>
            <a:spLocks noGrp="1" noChangeArrowheads="1"/>
          </p:cNvSpPr>
          <p:nvPr>
            <p:ph type="body" idx="1"/>
          </p:nvPr>
        </p:nvSpPr>
        <p:spPr>
          <a:xfrm>
            <a:off x="228600" y="990600"/>
            <a:ext cx="8305800" cy="5638800"/>
          </a:xfrm>
        </p:spPr>
        <p:txBody>
          <a:bodyPr>
            <a:normAutofit lnSpcReduction="10000"/>
          </a:bodyPr>
          <a:lstStyle/>
          <a:p>
            <a:r>
              <a:rPr lang="en-US" dirty="0" smtClean="0"/>
              <a:t>Insights from ethnography</a:t>
            </a:r>
          </a:p>
          <a:p>
            <a:pPr lvl="1"/>
            <a:r>
              <a:rPr lang="en-US" dirty="0" smtClean="0"/>
              <a:t>Controllers </a:t>
            </a:r>
            <a:r>
              <a:rPr lang="en-US" dirty="0"/>
              <a:t>had to see all flights in a sector. Therefore, scrolling displays where flights disappeared off the top or bottom of the display should be avoided.</a:t>
            </a:r>
          </a:p>
          <a:p>
            <a:pPr lvl="1"/>
            <a:r>
              <a:rPr lang="en-US" dirty="0"/>
              <a:t>The interface had to have some way of telling controllers how many flights were in adjacent sectors so that they could plan their workload</a:t>
            </a:r>
            <a:r>
              <a:rPr lang="en-US" dirty="0" smtClean="0"/>
              <a:t>.</a:t>
            </a:r>
          </a:p>
          <a:p>
            <a:r>
              <a:rPr lang="en-US" dirty="0" smtClean="0"/>
              <a:t>Checking adjacent sectors was an automatic controller action and it is very likely that they would not be have mentioned</a:t>
            </a:r>
          </a:p>
          <a:p>
            <a:pPr>
              <a:buNone/>
            </a:pPr>
            <a:r>
              <a:rPr lang="en-US" dirty="0" smtClean="0"/>
              <a:t>………………………..</a:t>
            </a:r>
          </a:p>
          <a:p>
            <a:r>
              <a:rPr lang="en-US" dirty="0" smtClean="0"/>
              <a:t>None of these user analysis techniques, on their own, give you a complete picture of what users actually do – they are just complementary approaches</a:t>
            </a:r>
            <a:endParaRPr lang="en-US"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Ethnography…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990600"/>
            <a:ext cx="8534400" cy="5410200"/>
          </a:xfrm>
          <a:prstGeom prst="rect">
            <a:avLst/>
          </a:prstGeom>
        </p:spPr>
        <p:txBody>
          <a:bodyPr vert="horz">
            <a:normAutofit fontScale="92500" lnSpcReduction="10000"/>
          </a:bodyPr>
          <a:lstStyle/>
          <a:p>
            <a:pPr marL="91440" indent="-228600">
              <a:spcBef>
                <a:spcPts val="370"/>
              </a:spcBef>
              <a:buClr>
                <a:schemeClr val="accent2"/>
              </a:buClr>
              <a:buSzPct val="85000"/>
              <a:buFont typeface="Wingdings 2"/>
              <a:buChar char=""/>
            </a:pPr>
            <a:r>
              <a:rPr lang="en-GB" sz="2800" dirty="0" smtClean="0"/>
              <a:t>S</a:t>
            </a:r>
            <a:r>
              <a:rPr lang="en-GB" sz="2800" dirty="0" smtClean="0">
                <a:cs typeface="Times" charset="0"/>
              </a:rPr>
              <a:t>ystem users often judge a system by its interface rather than its functionality.</a:t>
            </a:r>
          </a:p>
          <a:p>
            <a:pPr marL="91440" indent="-228600">
              <a:spcBef>
                <a:spcPts val="370"/>
              </a:spcBef>
              <a:buClr>
                <a:schemeClr val="accent2"/>
              </a:buClr>
              <a:buSzPct val="85000"/>
              <a:buFont typeface="Wingdings 2"/>
              <a:buChar char=""/>
            </a:pPr>
            <a:r>
              <a:rPr lang="en-GB" sz="2800" dirty="0" smtClean="0">
                <a:cs typeface="Times" charset="0"/>
              </a:rPr>
              <a:t>A poorly designed interface can cause a user to make catastrophic errors.</a:t>
            </a:r>
          </a:p>
          <a:p>
            <a:pPr marL="91440" indent="-228600">
              <a:spcBef>
                <a:spcPts val="370"/>
              </a:spcBef>
              <a:buClr>
                <a:schemeClr val="accent2"/>
              </a:buClr>
              <a:buSzPct val="85000"/>
              <a:buFont typeface="Wingdings 2"/>
              <a:buChar char=""/>
            </a:pPr>
            <a:r>
              <a:rPr lang="en-GB" sz="2800" dirty="0" smtClean="0">
                <a:cs typeface="Times" charset="0"/>
              </a:rPr>
              <a:t>Poor user interface design is the reason why so many software systems are never used.</a:t>
            </a:r>
          </a:p>
          <a:p>
            <a:pPr marL="91440" indent="-228600">
              <a:spcBef>
                <a:spcPts val="370"/>
              </a:spcBef>
              <a:buClr>
                <a:schemeClr val="accent2"/>
              </a:buClr>
              <a:buSzPct val="85000"/>
              <a:buFont typeface="Wingdings 2"/>
              <a:buChar char=""/>
              <a:defRPr/>
            </a:pPr>
            <a:r>
              <a:rPr lang="en-GB" sz="2800" dirty="0" smtClean="0">
                <a:cs typeface="Times" charset="0"/>
              </a:rPr>
              <a:t>User interface design should be done in conjunction with other software engineering activities. </a:t>
            </a:r>
          </a:p>
          <a:p>
            <a:pPr marL="91440" indent="-228600">
              <a:spcBef>
                <a:spcPts val="370"/>
              </a:spcBef>
              <a:buClr>
                <a:schemeClr val="accent2"/>
              </a:buClr>
              <a:buSzPct val="85000"/>
              <a:buFont typeface="Wingdings 2"/>
              <a:buChar char=""/>
              <a:defRPr/>
            </a:pPr>
            <a:r>
              <a:rPr lang="en-GB" sz="2800" dirty="0" smtClean="0"/>
              <a:t>User interfaces should be designed to match the skills, experience and expectations of its anticipated users.</a:t>
            </a:r>
          </a:p>
          <a:p>
            <a:pPr marL="548640" lvl="1" indent="-228600">
              <a:spcBef>
                <a:spcPts val="370"/>
              </a:spcBef>
              <a:buClr>
                <a:schemeClr val="accent2"/>
              </a:buClr>
              <a:buSzPct val="85000"/>
              <a:buFont typeface="Wingdings 2"/>
              <a:buChar char=""/>
              <a:defRPr/>
            </a:pPr>
            <a:r>
              <a:rPr lang="en-GB" sz="2800" dirty="0" smtClean="0">
                <a:cs typeface="Times" charset="0"/>
              </a:rPr>
              <a:t>Many user errors are caused by the fact that user interfaces do not consider the capabilities of real users and their working environment</a:t>
            </a:r>
          </a:p>
        </p:txBody>
      </p:sp>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smtClean="0"/>
              <a:t>Introduction</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3" name="Rectangle 3"/>
          <p:cNvSpPr>
            <a:spLocks noGrp="1" noChangeArrowheads="1"/>
          </p:cNvSpPr>
          <p:nvPr>
            <p:ph type="body" idx="1"/>
          </p:nvPr>
        </p:nvSpPr>
        <p:spPr>
          <a:xfrm>
            <a:off x="228600" y="914400"/>
            <a:ext cx="8534400" cy="5562600"/>
          </a:xfrm>
        </p:spPr>
        <p:txBody>
          <a:bodyPr>
            <a:normAutofit lnSpcReduction="10000"/>
          </a:bodyPr>
          <a:lstStyle/>
          <a:p>
            <a:pPr>
              <a:lnSpc>
                <a:spcPct val="90000"/>
              </a:lnSpc>
            </a:pPr>
            <a:r>
              <a:rPr lang="en-US" dirty="0"/>
              <a:t>The aim of prototyping is to allow users to gain direct experience with the interface.</a:t>
            </a:r>
          </a:p>
          <a:p>
            <a:pPr>
              <a:lnSpc>
                <a:spcPct val="90000"/>
              </a:lnSpc>
            </a:pPr>
            <a:r>
              <a:rPr lang="en-US" dirty="0"/>
              <a:t>Without such direct experience, it is impossible to judge the usability of an interface.</a:t>
            </a:r>
          </a:p>
          <a:p>
            <a:pPr>
              <a:lnSpc>
                <a:spcPct val="90000"/>
              </a:lnSpc>
            </a:pPr>
            <a:r>
              <a:rPr lang="en-US" dirty="0"/>
              <a:t>Prototyping may be a two-stage process:</a:t>
            </a:r>
          </a:p>
          <a:p>
            <a:pPr lvl="1">
              <a:lnSpc>
                <a:spcPct val="90000"/>
              </a:lnSpc>
            </a:pPr>
            <a:r>
              <a:rPr lang="en-US" dirty="0"/>
              <a:t>Early in the process, paper prototypes may be used;</a:t>
            </a:r>
          </a:p>
          <a:p>
            <a:pPr lvl="1">
              <a:lnSpc>
                <a:spcPct val="90000"/>
              </a:lnSpc>
            </a:pPr>
            <a:r>
              <a:rPr lang="en-US" dirty="0"/>
              <a:t>The design is then refined and increasingly sophisticated automated prototypes are then developed</a:t>
            </a:r>
            <a:r>
              <a:rPr lang="en-US" dirty="0" smtClean="0"/>
              <a:t>.</a:t>
            </a:r>
          </a:p>
          <a:p>
            <a:pPr marL="274320" lvl="1" indent="-274320">
              <a:spcBef>
                <a:spcPts val="580"/>
              </a:spcBef>
              <a:buClr>
                <a:schemeClr val="accent1"/>
              </a:buClr>
            </a:pPr>
            <a:r>
              <a:rPr lang="en-US" sz="2800" b="1" i="1" dirty="0" smtClean="0"/>
              <a:t>Paper prototyping</a:t>
            </a:r>
          </a:p>
          <a:p>
            <a:pPr lvl="1"/>
            <a:r>
              <a:rPr lang="en-US" dirty="0" smtClean="0"/>
              <a:t>Work through scenarios using sketches of the interface.</a:t>
            </a:r>
          </a:p>
          <a:p>
            <a:pPr lvl="1"/>
            <a:r>
              <a:rPr lang="en-US" dirty="0" smtClean="0"/>
              <a:t>Use a storyboard to present a series of interactions with the system.</a:t>
            </a:r>
          </a:p>
          <a:p>
            <a:pPr lvl="1"/>
            <a:r>
              <a:rPr lang="en-US" dirty="0" smtClean="0"/>
              <a:t>Paper prototyping is an effective  and cheap way of getting user reactions to a design proposal.</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User interface prototyping</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5" name="Rectangle 3"/>
          <p:cNvSpPr>
            <a:spLocks noGrp="1" noChangeArrowheads="1"/>
          </p:cNvSpPr>
          <p:nvPr>
            <p:ph type="body" idx="1"/>
          </p:nvPr>
        </p:nvSpPr>
        <p:spPr>
          <a:xfrm>
            <a:off x="228600" y="990600"/>
            <a:ext cx="8686800" cy="5638800"/>
          </a:xfrm>
        </p:spPr>
        <p:txBody>
          <a:bodyPr>
            <a:normAutofit lnSpcReduction="10000"/>
          </a:bodyPr>
          <a:lstStyle/>
          <a:p>
            <a:pPr marL="274320" lvl="1" indent="-274320">
              <a:spcBef>
                <a:spcPts val="580"/>
              </a:spcBef>
              <a:buClr>
                <a:schemeClr val="accent1"/>
              </a:buClr>
            </a:pPr>
            <a:r>
              <a:rPr lang="en-US" sz="2800" b="1" i="1" dirty="0" smtClean="0"/>
              <a:t>Prototyping techniques</a:t>
            </a:r>
          </a:p>
          <a:p>
            <a:pPr lvl="1">
              <a:lnSpc>
                <a:spcPct val="90000"/>
              </a:lnSpc>
            </a:pPr>
            <a:r>
              <a:rPr lang="en-US" sz="2600" dirty="0" smtClean="0"/>
              <a:t>After initial experiment with a paper prototype, you should implement a software prototype of the interface design using either evolutionary or throw-away approaches</a:t>
            </a:r>
          </a:p>
          <a:p>
            <a:pPr lvl="1">
              <a:lnSpc>
                <a:spcPct val="90000"/>
              </a:lnSpc>
            </a:pPr>
            <a:r>
              <a:rPr lang="en-US" sz="2600" dirty="0" smtClean="0"/>
              <a:t>Different types of prototyping </a:t>
            </a:r>
          </a:p>
          <a:p>
            <a:pPr lvl="2">
              <a:lnSpc>
                <a:spcPct val="90000"/>
              </a:lnSpc>
            </a:pPr>
            <a:r>
              <a:rPr lang="en-US" sz="2200" b="1" i="1" dirty="0" smtClean="0"/>
              <a:t>Script-driven prototyping</a:t>
            </a:r>
          </a:p>
          <a:p>
            <a:pPr lvl="3">
              <a:lnSpc>
                <a:spcPct val="90000"/>
              </a:lnSpc>
            </a:pPr>
            <a:r>
              <a:rPr lang="en-US" sz="2400" dirty="0" smtClean="0"/>
              <a:t>Develop a set of scripts and screens using a tool such as Macromedia Director. </a:t>
            </a:r>
          </a:p>
          <a:p>
            <a:pPr lvl="3">
              <a:lnSpc>
                <a:spcPct val="90000"/>
              </a:lnSpc>
            </a:pPr>
            <a:r>
              <a:rPr lang="en-US" sz="2400" dirty="0" smtClean="0"/>
              <a:t>When the user interacts with these, the screen changes to the next display.</a:t>
            </a:r>
          </a:p>
          <a:p>
            <a:pPr lvl="2">
              <a:lnSpc>
                <a:spcPct val="90000"/>
              </a:lnSpc>
            </a:pPr>
            <a:r>
              <a:rPr lang="en-US" sz="2200" b="1" i="1" dirty="0" smtClean="0"/>
              <a:t>Visual programming</a:t>
            </a:r>
          </a:p>
          <a:p>
            <a:pPr lvl="3">
              <a:lnSpc>
                <a:spcPct val="90000"/>
              </a:lnSpc>
            </a:pPr>
            <a:r>
              <a:rPr lang="en-US" sz="2400" dirty="0" smtClean="0"/>
              <a:t>Use a language designed for rapid development such as Visual Basic. </a:t>
            </a:r>
          </a:p>
          <a:p>
            <a:pPr lvl="2">
              <a:lnSpc>
                <a:spcPct val="90000"/>
              </a:lnSpc>
            </a:pPr>
            <a:r>
              <a:rPr lang="en-US" sz="2200" b="1" i="1" dirty="0" smtClean="0"/>
              <a:t>Internet-based prototyping</a:t>
            </a:r>
          </a:p>
          <a:p>
            <a:pPr lvl="3">
              <a:lnSpc>
                <a:spcPct val="90000"/>
              </a:lnSpc>
            </a:pPr>
            <a:r>
              <a:rPr lang="en-US" sz="2400" dirty="0" smtClean="0"/>
              <a:t>Use a web browser and associated scripts</a:t>
            </a:r>
            <a:r>
              <a:rPr lang="en-US" dirty="0" smtClean="0"/>
              <a:t>.</a:t>
            </a:r>
          </a:p>
        </p:txBody>
      </p:sp>
      <p:sp>
        <p:nvSpPr>
          <p:cNvPr id="4" name="Round Diagonal Corner Rectangle 3"/>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4000" dirty="0" smtClean="0"/>
              <a:t>User interface prototyping…</a:t>
            </a:r>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228600" y="914400"/>
            <a:ext cx="8686800" cy="5486400"/>
          </a:xfrm>
          <a:noFill/>
          <a:ln/>
        </p:spPr>
        <p:txBody>
          <a:bodyPr lIns="90840" tIns="44623" rIns="90840" bIns="44623">
            <a:normAutofit/>
          </a:bodyPr>
          <a:lstStyle/>
          <a:p>
            <a:r>
              <a:rPr lang="en-GB" sz="2500" dirty="0"/>
              <a:t>Some evaluation of a user interface design </a:t>
            </a:r>
            <a:r>
              <a:rPr lang="en-GB" sz="2500" dirty="0" smtClean="0"/>
              <a:t>should </a:t>
            </a:r>
            <a:r>
              <a:rPr lang="en-GB" sz="2500" dirty="0"/>
              <a:t>be carried out to assess its suitability.</a:t>
            </a:r>
          </a:p>
          <a:p>
            <a:r>
              <a:rPr lang="en-GB" sz="2500" dirty="0"/>
              <a:t>Full scale evaluation is very expensive and </a:t>
            </a:r>
            <a:r>
              <a:rPr lang="en-GB" sz="2500" dirty="0" smtClean="0"/>
              <a:t>impractical </a:t>
            </a:r>
            <a:r>
              <a:rPr lang="en-GB" sz="2500" dirty="0"/>
              <a:t>for most systems.</a:t>
            </a:r>
          </a:p>
          <a:p>
            <a:r>
              <a:rPr lang="en-GB" sz="2500" dirty="0" smtClean="0"/>
              <a:t>Ideally, an interface should be evaluated against a usability specification. </a:t>
            </a:r>
          </a:p>
          <a:p>
            <a:r>
              <a:rPr lang="en-GB" sz="2500" dirty="0" smtClean="0"/>
              <a:t>However, it is rare for such specifications to be produced.</a:t>
            </a:r>
            <a:endParaRPr lang="en-GB" sz="2500"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GB" sz="4000" dirty="0" smtClean="0"/>
              <a:t>User interface evaluation</a:t>
            </a:r>
            <a:endParaRPr lang="en-US" sz="4000" dirty="0"/>
          </a:p>
        </p:txBody>
      </p:sp>
      <p:graphicFrame>
        <p:nvGraphicFramePr>
          <p:cNvPr id="20482" name="Object 2"/>
          <p:cNvGraphicFramePr>
            <a:graphicFrameLocks noChangeAspect="1"/>
          </p:cNvGraphicFramePr>
          <p:nvPr/>
        </p:nvGraphicFramePr>
        <p:xfrm>
          <a:off x="434975" y="4267200"/>
          <a:ext cx="8709025" cy="2819400"/>
        </p:xfrm>
        <a:graphic>
          <a:graphicData uri="http://schemas.openxmlformats.org/presentationml/2006/ole">
            <p:oleObj spid="_x0000_s20482" name="Document" r:id="rId4" imgW="5850170" imgH="1867834" progId="Word.Document.8">
              <p:embed/>
            </p:oleObj>
          </a:graphicData>
        </a:graphic>
      </p:graphicFrame>
      <p:sp>
        <p:nvSpPr>
          <p:cNvPr id="6" name="Rectangle 5"/>
          <p:cNvSpPr/>
          <p:nvPr/>
        </p:nvSpPr>
        <p:spPr>
          <a:xfrm>
            <a:off x="2286000" y="3733800"/>
            <a:ext cx="3105466" cy="523220"/>
          </a:xfrm>
          <a:prstGeom prst="rect">
            <a:avLst/>
          </a:prstGeom>
        </p:spPr>
        <p:txBody>
          <a:bodyPr wrap="none">
            <a:spAutoFit/>
          </a:bodyPr>
          <a:lstStyle/>
          <a:p>
            <a:pPr lvl="1" algn="ctr"/>
            <a:r>
              <a:rPr lang="en-GB" sz="2800" dirty="0" smtClean="0"/>
              <a:t>Usability attributes</a:t>
            </a:r>
            <a:endParaRPr lang="en-US" sz="28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228600" y="1066800"/>
            <a:ext cx="8686800" cy="5410200"/>
          </a:xfrm>
          <a:noFill/>
          <a:ln/>
        </p:spPr>
        <p:txBody>
          <a:bodyPr lIns="90840" tIns="44623" rIns="90840" bIns="44623">
            <a:normAutofit/>
          </a:bodyPr>
          <a:lstStyle/>
          <a:p>
            <a:r>
              <a:rPr lang="en-GB" dirty="0" smtClean="0"/>
              <a:t>There are a number of simpler, less expensive techniques of user interface evaluation that can identify particular user interface design deficiencies</a:t>
            </a:r>
          </a:p>
          <a:p>
            <a:r>
              <a:rPr lang="en-GB" sz="2800" dirty="0" smtClean="0"/>
              <a:t>Two different UI evaluation techniques are</a:t>
            </a:r>
          </a:p>
          <a:p>
            <a:pPr marL="91440" indent="-228600">
              <a:lnSpc>
                <a:spcPct val="90000"/>
              </a:lnSpc>
              <a:spcBef>
                <a:spcPts val="370"/>
              </a:spcBef>
              <a:buClr>
                <a:schemeClr val="accent2"/>
              </a:buClr>
              <a:buNone/>
            </a:pPr>
            <a:r>
              <a:rPr lang="en-GB" sz="2800" b="1" i="1" dirty="0" smtClean="0">
                <a:cs typeface="Times" charset="0"/>
              </a:rPr>
              <a:t>1. Heuristic evaluation</a:t>
            </a:r>
            <a:r>
              <a:rPr lang="en-US" sz="2800" b="1" i="1" dirty="0" smtClean="0"/>
              <a:t> </a:t>
            </a:r>
          </a:p>
          <a:p>
            <a:pPr lvl="1">
              <a:lnSpc>
                <a:spcPct val="90000"/>
              </a:lnSpc>
              <a:buFont typeface="Arial" pitchFamily="34" charset="0"/>
              <a:buChar char="•"/>
              <a:defRPr/>
            </a:pPr>
            <a:r>
              <a:rPr lang="en-GB" sz="2600" dirty="0" smtClean="0">
                <a:cs typeface="Times" charset="0"/>
              </a:rPr>
              <a:t>1. Pick some use cases to evaluate</a:t>
            </a:r>
            <a:r>
              <a:rPr lang="en-US" sz="2600" dirty="0" smtClean="0"/>
              <a:t>.</a:t>
            </a:r>
          </a:p>
          <a:p>
            <a:pPr lvl="1">
              <a:lnSpc>
                <a:spcPct val="90000"/>
              </a:lnSpc>
              <a:buFont typeface="Arial" pitchFamily="34" charset="0"/>
              <a:buChar char="•"/>
              <a:defRPr/>
            </a:pPr>
            <a:r>
              <a:rPr lang="en-GB" sz="2600" dirty="0" smtClean="0">
                <a:cs typeface="Times" charset="0"/>
              </a:rPr>
              <a:t>2. For each window, page or dialog that appears during the execution of the use case</a:t>
            </a:r>
          </a:p>
          <a:p>
            <a:pPr lvl="2">
              <a:lnSpc>
                <a:spcPct val="90000"/>
              </a:lnSpc>
              <a:defRPr/>
            </a:pPr>
            <a:r>
              <a:rPr lang="en-GB" sz="2400" dirty="0" smtClean="0">
                <a:cs typeface="Times" charset="0"/>
              </a:rPr>
              <a:t>Study it in detail to look for possible usability defects</a:t>
            </a:r>
            <a:r>
              <a:rPr lang="en-US" sz="2400" dirty="0" smtClean="0"/>
              <a:t>.</a:t>
            </a:r>
            <a:endParaRPr lang="en-GB" sz="2400" dirty="0" smtClean="0">
              <a:cs typeface="Times New Roman" pitchFamily="18" charset="0"/>
            </a:endParaRPr>
          </a:p>
          <a:p>
            <a:pPr lvl="1">
              <a:lnSpc>
                <a:spcPct val="90000"/>
              </a:lnSpc>
              <a:buFont typeface="Arial" pitchFamily="34" charset="0"/>
              <a:buChar char="•"/>
            </a:pPr>
            <a:r>
              <a:rPr lang="en-GB" sz="2600" dirty="0" smtClean="0">
                <a:cs typeface="Times" charset="0"/>
              </a:rPr>
              <a:t>3. When you discover a usability defect write down the following information:</a:t>
            </a:r>
          </a:p>
          <a:p>
            <a:pPr lvl="2" algn="just">
              <a:lnSpc>
                <a:spcPct val="90000"/>
              </a:lnSpc>
              <a:defRPr/>
            </a:pPr>
            <a:r>
              <a:rPr lang="en-GB" sz="2400" dirty="0" smtClean="0">
                <a:cs typeface="Times New Roman" pitchFamily="18" charset="0"/>
              </a:rPr>
              <a:t>A short description of the defect. </a:t>
            </a:r>
          </a:p>
          <a:p>
            <a:pPr lvl="2" algn="just">
              <a:lnSpc>
                <a:spcPct val="90000"/>
              </a:lnSpc>
              <a:defRPr/>
            </a:pPr>
            <a:r>
              <a:rPr lang="en-GB" sz="2400" dirty="0" smtClean="0">
                <a:cs typeface="Times" charset="0"/>
              </a:rPr>
              <a:t>Your ideas for how the defect might be fixed.</a:t>
            </a:r>
            <a:r>
              <a:rPr lang="en-US" sz="2400" dirty="0" smtClean="0"/>
              <a:t> </a:t>
            </a:r>
            <a:endParaRPr lang="en-US" sz="2400" dirty="0"/>
          </a:p>
        </p:txBody>
      </p:sp>
      <p:sp>
        <p:nvSpPr>
          <p:cNvPr id="5" name="Round Diagonal Corner Rectangle 4"/>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GB" sz="4000" dirty="0" smtClean="0"/>
              <a:t>Simple UI evaluation techniques</a:t>
            </a:r>
            <a:endParaRPr lang="en-US" sz="40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GB" sz="3600" dirty="0" smtClean="0"/>
              <a:t>Simple UI evaluation techniques...</a:t>
            </a:r>
            <a:endParaRPr lang="en-US" sz="3600" dirty="0"/>
          </a:p>
        </p:txBody>
      </p:sp>
      <p:sp>
        <p:nvSpPr>
          <p:cNvPr id="6" name="Rectangle 3"/>
          <p:cNvSpPr txBox="1">
            <a:spLocks noChangeArrowheads="1"/>
          </p:cNvSpPr>
          <p:nvPr/>
        </p:nvSpPr>
        <p:spPr>
          <a:xfrm>
            <a:off x="304800" y="1143000"/>
            <a:ext cx="8382000" cy="5410200"/>
          </a:xfrm>
          <a:prstGeom prst="rect">
            <a:avLst/>
          </a:prstGeom>
        </p:spPr>
        <p:txBody>
          <a:bodyPr vert="horz">
            <a:normAutofit fontScale="92500"/>
          </a:bodyPr>
          <a:lstStyle/>
          <a:p>
            <a:pPr marL="91440" indent="-228600" algn="just">
              <a:spcBef>
                <a:spcPts val="370"/>
              </a:spcBef>
              <a:buClr>
                <a:schemeClr val="accent2"/>
              </a:buClr>
              <a:buSzPct val="85000"/>
            </a:pPr>
            <a:r>
              <a:rPr lang="en-GB" sz="2800" b="1" i="1" dirty="0" smtClean="0">
                <a:cs typeface="Times" charset="0"/>
              </a:rPr>
              <a:t>2. Evaluation by observation of users</a:t>
            </a:r>
            <a:r>
              <a:rPr lang="en-US" sz="2800" b="1" i="1" dirty="0" smtClean="0"/>
              <a:t> </a:t>
            </a:r>
            <a:endParaRPr kumimoji="0" lang="en-GB" sz="2800" b="1" i="1" u="none" strike="noStrike" kern="1200" cap="none" spc="0" normalizeH="0" baseline="0" noProof="0" dirty="0" smtClean="0">
              <a:ln>
                <a:noFill/>
              </a:ln>
              <a:solidFill>
                <a:schemeClr val="tx1"/>
              </a:solidFill>
              <a:effectLst/>
              <a:uLnTx/>
              <a:uFillTx/>
              <a:latin typeface="+mn-lt"/>
              <a:ea typeface="+mn-ea"/>
              <a:cs typeface="Times" charset="0"/>
            </a:endParaRPr>
          </a:p>
          <a:p>
            <a:pPr marL="548640" lvl="1" indent="-228600" algn="just">
              <a:spcBef>
                <a:spcPts val="370"/>
              </a:spcBef>
              <a:buClr>
                <a:schemeClr val="accent2"/>
              </a:buClr>
              <a:buSzPct val="85000"/>
              <a:buFont typeface="Wingdings 2"/>
              <a:buChar char=""/>
            </a:pPr>
            <a:r>
              <a:rPr kumimoji="0" lang="en-GB" sz="2600" b="0" i="0" u="none" strike="noStrike" kern="1200" cap="none" spc="0" normalizeH="0" baseline="0" noProof="0" dirty="0" smtClean="0">
                <a:ln>
                  <a:noFill/>
                </a:ln>
                <a:solidFill>
                  <a:schemeClr val="tx1"/>
                </a:solidFill>
                <a:effectLst/>
                <a:uLnTx/>
                <a:uFillTx/>
                <a:latin typeface="+mn-lt"/>
                <a:ea typeface="+mn-ea"/>
                <a:cs typeface="Times" charset="0"/>
              </a:rPr>
              <a:t>Select users corresponding to each of the most important actors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548640" lvl="2" indent="-228600" algn="just">
              <a:spcBef>
                <a:spcPts val="370"/>
              </a:spcBef>
              <a:buClr>
                <a:schemeClr val="accent2"/>
              </a:buClr>
              <a:buSzPct val="85000"/>
              <a:buFont typeface="Wingdings 2"/>
              <a:buChar char=""/>
            </a:pPr>
            <a:r>
              <a:rPr lang="en-GB" sz="2600" dirty="0">
                <a:cs typeface="Times" charset="0"/>
              </a:rPr>
              <a:t>Select the most important use cases</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Write sufficient instructions about each of the scenarios</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Arrange evaluation sessions with users</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Explain the purpose of the evaluation</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Preferably videotape each session</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Converse with the users as they are performing the tasks</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When the users finish all the tasks, de-brief them</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Take note of any difficulties experienced by the users</a:t>
            </a:r>
            <a:r>
              <a:rPr lang="en-US" sz="2600" dirty="0">
                <a:cs typeface="Times" charset="0"/>
              </a:rPr>
              <a:t> </a:t>
            </a:r>
          </a:p>
          <a:p>
            <a:pPr marL="548640" lvl="2" indent="-228600" algn="just">
              <a:spcBef>
                <a:spcPts val="370"/>
              </a:spcBef>
              <a:buClr>
                <a:schemeClr val="accent2"/>
              </a:buClr>
              <a:buSzPct val="85000"/>
              <a:buFont typeface="Wingdings 2"/>
              <a:buChar char=""/>
            </a:pPr>
            <a:r>
              <a:rPr lang="en-GB" sz="2600" dirty="0">
                <a:cs typeface="Times" charset="0"/>
              </a:rPr>
              <a:t>Formulate recommended changes</a:t>
            </a:r>
            <a:r>
              <a:rPr lang="en-US" sz="2600" dirty="0">
                <a:cs typeface="Times"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533400" y="1905000"/>
            <a:ext cx="8153400" cy="25146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smtClean="0"/>
              <a:t>Thank you...</a:t>
            </a:r>
            <a:endParaRPr lang="en-US" sz="4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28600" y="990600"/>
            <a:ext cx="8610600" cy="5638800"/>
          </a:xfrm>
          <a:noFill/>
          <a:ln/>
        </p:spPr>
        <p:txBody>
          <a:bodyPr lIns="90840" tIns="44623" rIns="90840" bIns="44623">
            <a:normAutofit fontScale="92500" lnSpcReduction="10000"/>
          </a:bodyPr>
          <a:lstStyle/>
          <a:p>
            <a:pPr>
              <a:lnSpc>
                <a:spcPct val="90000"/>
              </a:lnSpc>
            </a:pPr>
            <a:r>
              <a:rPr lang="en-GB" dirty="0" smtClean="0"/>
              <a:t>When making user interface design decisions, you should take into account the physical and mental capabilities of the people who use software.   </a:t>
            </a:r>
          </a:p>
          <a:p>
            <a:pPr>
              <a:lnSpc>
                <a:spcPct val="90000"/>
              </a:lnSpc>
            </a:pPr>
            <a:r>
              <a:rPr lang="en-GB" dirty="0" smtClean="0"/>
              <a:t>Important factors that you should consider are</a:t>
            </a:r>
          </a:p>
          <a:p>
            <a:pPr lvl="1">
              <a:lnSpc>
                <a:spcPct val="90000"/>
              </a:lnSpc>
            </a:pPr>
            <a:r>
              <a:rPr lang="en-GB" dirty="0" smtClean="0"/>
              <a:t>Limited </a:t>
            </a:r>
            <a:r>
              <a:rPr lang="en-GB" dirty="0"/>
              <a:t>short-term memory</a:t>
            </a:r>
          </a:p>
          <a:p>
            <a:pPr lvl="2"/>
            <a:r>
              <a:rPr lang="en-GB" sz="2200" dirty="0" smtClean="0"/>
              <a:t>People can instantaneously remember about 7 items of information. </a:t>
            </a:r>
          </a:p>
          <a:p>
            <a:pPr lvl="2"/>
            <a:r>
              <a:rPr lang="en-GB" sz="2200" dirty="0" smtClean="0"/>
              <a:t>If you present more than this, they are more liable to make mistakes.</a:t>
            </a:r>
          </a:p>
          <a:p>
            <a:pPr lvl="1">
              <a:lnSpc>
                <a:spcPct val="90000"/>
              </a:lnSpc>
            </a:pPr>
            <a:r>
              <a:rPr lang="en-GB" dirty="0"/>
              <a:t>People make </a:t>
            </a:r>
            <a:r>
              <a:rPr lang="en-GB" dirty="0" smtClean="0"/>
              <a:t>mistakes</a:t>
            </a:r>
          </a:p>
          <a:p>
            <a:pPr lvl="2">
              <a:lnSpc>
                <a:spcPct val="90000"/>
              </a:lnSpc>
            </a:pPr>
            <a:r>
              <a:rPr lang="en-GB" sz="2200" dirty="0" smtClean="0"/>
              <a:t>When people make mistakes and systems go wrong, inappropriate alarms and messages can increase stress and hence the likelihood of more mistakes.</a:t>
            </a:r>
          </a:p>
          <a:p>
            <a:pPr lvl="1">
              <a:lnSpc>
                <a:spcPct val="90000"/>
              </a:lnSpc>
            </a:pPr>
            <a:r>
              <a:rPr lang="en-GB" dirty="0" smtClean="0"/>
              <a:t>People </a:t>
            </a:r>
            <a:r>
              <a:rPr lang="en-GB" dirty="0"/>
              <a:t>are </a:t>
            </a:r>
            <a:r>
              <a:rPr lang="en-GB" dirty="0" smtClean="0"/>
              <a:t>different</a:t>
            </a:r>
            <a:endParaRPr lang="en-GB" dirty="0"/>
          </a:p>
          <a:p>
            <a:pPr lvl="2"/>
            <a:r>
              <a:rPr lang="en-GB" sz="2200" dirty="0" smtClean="0"/>
              <a:t>People have a wide range of physical capabilities. </a:t>
            </a:r>
          </a:p>
          <a:p>
            <a:pPr lvl="2"/>
            <a:r>
              <a:rPr lang="en-GB" sz="2200" dirty="0" smtClean="0"/>
              <a:t>Designers should not just design for their own capabilities.</a:t>
            </a:r>
          </a:p>
          <a:p>
            <a:pPr lvl="1">
              <a:lnSpc>
                <a:spcPct val="90000"/>
              </a:lnSpc>
            </a:pPr>
            <a:r>
              <a:rPr lang="en-GB" dirty="0"/>
              <a:t>People have different interaction </a:t>
            </a:r>
            <a:r>
              <a:rPr lang="en-GB" dirty="0" smtClean="0"/>
              <a:t>preferences</a:t>
            </a:r>
          </a:p>
          <a:p>
            <a:pPr lvl="2">
              <a:lnSpc>
                <a:spcPct val="90000"/>
              </a:lnSpc>
            </a:pPr>
            <a:r>
              <a:rPr lang="en-GB" sz="2200" dirty="0" smtClean="0"/>
              <a:t>Some like pictures, some like text.</a:t>
            </a:r>
            <a:endParaRPr lang="en-GB" sz="2200"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Human factors in interface design</a:t>
            </a:r>
            <a:endParaRPr lang="en-US" sz="4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228600" y="914400"/>
            <a:ext cx="8686800" cy="5638800"/>
          </a:xfrm>
          <a:noFill/>
          <a:ln/>
        </p:spPr>
        <p:txBody>
          <a:bodyPr lIns="90840" tIns="44623" rIns="90840" bIns="44623">
            <a:normAutofit fontScale="92500"/>
          </a:bodyPr>
          <a:lstStyle/>
          <a:p>
            <a:pPr>
              <a:lnSpc>
                <a:spcPct val="90000"/>
              </a:lnSpc>
            </a:pPr>
            <a:r>
              <a:rPr lang="en-US" dirty="0" smtClean="0"/>
              <a:t>An interface must really be just an extension of a person.</a:t>
            </a:r>
            <a:endParaRPr lang="en-GB" dirty="0" smtClean="0"/>
          </a:p>
          <a:p>
            <a:pPr>
              <a:lnSpc>
                <a:spcPct val="90000"/>
              </a:lnSpc>
            </a:pPr>
            <a:r>
              <a:rPr lang="en-GB" dirty="0" smtClean="0"/>
              <a:t>That is the human factors should be the basis for the design principles. </a:t>
            </a:r>
          </a:p>
          <a:p>
            <a:pPr>
              <a:lnSpc>
                <a:spcPct val="90000"/>
              </a:lnSpc>
            </a:pPr>
            <a:r>
              <a:rPr lang="en-GB" dirty="0" smtClean="0"/>
              <a:t>The principles are applicable to all user interface designs and should normally be instantiated as more detailed design guidelines for specific organizations or types of system.</a:t>
            </a:r>
          </a:p>
          <a:p>
            <a:r>
              <a:rPr lang="en-US" dirty="0" smtClean="0"/>
              <a:t>Throughout the history of the human-computer interface, various researchers and writers have attempted to define a set of general principles of interface design. </a:t>
            </a:r>
          </a:p>
          <a:p>
            <a:r>
              <a:rPr lang="en-US" dirty="0" smtClean="0"/>
              <a:t>What follows is a compilation of these principles. </a:t>
            </a:r>
          </a:p>
          <a:p>
            <a:r>
              <a:rPr lang="en-US" dirty="0" smtClean="0"/>
              <a:t>They reflect not only what we know today, but also what we think we know today.</a:t>
            </a:r>
          </a:p>
          <a:p>
            <a:r>
              <a:rPr lang="en-US" dirty="0" smtClean="0"/>
              <a:t>Some user interface design principles may conflict each other</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smtClean="0"/>
              <a:t>User Interface design principles...</a:t>
            </a:r>
            <a:endParaRPr lang="en-US" sz="4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28600" y="1066800"/>
            <a:ext cx="8686800" cy="5334000"/>
          </a:xfrm>
          <a:noFill/>
          <a:ln/>
        </p:spPr>
        <p:txBody>
          <a:bodyPr lIns="90840" tIns="44623" rIns="90840" bIns="44623">
            <a:normAutofit fontScale="92500" lnSpcReduction="10000"/>
          </a:bodyPr>
          <a:lstStyle/>
          <a:p>
            <a:pPr>
              <a:lnSpc>
                <a:spcPct val="90000"/>
              </a:lnSpc>
            </a:pPr>
            <a:r>
              <a:rPr lang="en-GB" b="1" i="1" dirty="0"/>
              <a:t>User familiarity</a:t>
            </a:r>
          </a:p>
          <a:p>
            <a:pPr lvl="1">
              <a:lnSpc>
                <a:spcPct val="90000"/>
              </a:lnSpc>
            </a:pPr>
            <a:r>
              <a:rPr lang="en-GB" dirty="0"/>
              <a:t>The interface should be based on user-oriented </a:t>
            </a:r>
            <a:r>
              <a:rPr lang="en-GB" dirty="0" smtClean="0"/>
              <a:t> terms </a:t>
            </a:r>
            <a:r>
              <a:rPr lang="en-GB" dirty="0"/>
              <a:t>and concepts rather than computer </a:t>
            </a:r>
            <a:r>
              <a:rPr lang="en-GB" dirty="0" smtClean="0"/>
              <a:t>concepts and objects manipulated by the system should be directly related to the users environment . </a:t>
            </a:r>
          </a:p>
          <a:p>
            <a:pPr lvl="1">
              <a:lnSpc>
                <a:spcPct val="90000"/>
              </a:lnSpc>
            </a:pPr>
            <a:r>
              <a:rPr lang="en-GB" dirty="0" smtClean="0"/>
              <a:t>For </a:t>
            </a:r>
            <a:r>
              <a:rPr lang="en-GB" dirty="0"/>
              <a:t>example, an office system should use concepts such as letters, documents, folders etc. rather than directories, file identifiers, etc.</a:t>
            </a:r>
          </a:p>
          <a:p>
            <a:pPr>
              <a:lnSpc>
                <a:spcPct val="90000"/>
              </a:lnSpc>
            </a:pPr>
            <a:r>
              <a:rPr lang="en-GB" b="1" i="1" dirty="0"/>
              <a:t>Consistency</a:t>
            </a:r>
          </a:p>
          <a:p>
            <a:pPr lvl="1">
              <a:lnSpc>
                <a:spcPct val="90000"/>
              </a:lnSpc>
            </a:pPr>
            <a:r>
              <a:rPr lang="en-GB" dirty="0"/>
              <a:t>The system should display an appropriate level </a:t>
            </a:r>
            <a:r>
              <a:rPr lang="en-GB" dirty="0" smtClean="0"/>
              <a:t> of </a:t>
            </a:r>
            <a:r>
              <a:rPr lang="en-GB" dirty="0"/>
              <a:t>consistency. </a:t>
            </a:r>
            <a:endParaRPr lang="en-GB" dirty="0" smtClean="0"/>
          </a:p>
          <a:p>
            <a:pPr lvl="1">
              <a:lnSpc>
                <a:spcPct val="90000"/>
              </a:lnSpc>
            </a:pPr>
            <a:r>
              <a:rPr lang="en-GB" dirty="0" smtClean="0"/>
              <a:t>Commands </a:t>
            </a:r>
            <a:r>
              <a:rPr lang="en-GB" dirty="0"/>
              <a:t>and menus should have the same format, command punctuation should be similar, </a:t>
            </a:r>
            <a:r>
              <a:rPr lang="en-GB" dirty="0" smtClean="0"/>
              <a:t>etc </a:t>
            </a:r>
          </a:p>
          <a:p>
            <a:pPr lvl="1">
              <a:lnSpc>
                <a:spcPct val="90000"/>
              </a:lnSpc>
            </a:pPr>
            <a:r>
              <a:rPr lang="en-GB" dirty="0" smtClean="0"/>
              <a:t>Consistent interface reduces the user learning time</a:t>
            </a:r>
            <a:endParaRPr lang="en-GB" dirty="0"/>
          </a:p>
          <a:p>
            <a:pPr>
              <a:lnSpc>
                <a:spcPct val="90000"/>
              </a:lnSpc>
            </a:pPr>
            <a:r>
              <a:rPr lang="en-GB" b="1" i="1" dirty="0"/>
              <a:t>Minimal surprise</a:t>
            </a:r>
          </a:p>
          <a:p>
            <a:pPr lvl="1">
              <a:lnSpc>
                <a:spcPct val="90000"/>
              </a:lnSpc>
            </a:pPr>
            <a:r>
              <a:rPr lang="en-GB" dirty="0"/>
              <a:t>If a command operates in a known way, the user should be </a:t>
            </a:r>
            <a:r>
              <a:rPr lang="en-GB" dirty="0" smtClean="0"/>
              <a:t>able </a:t>
            </a:r>
            <a:r>
              <a:rPr lang="en-GB" dirty="0"/>
              <a:t>to predict the operation of comparable commands</a:t>
            </a:r>
          </a:p>
        </p:txBody>
      </p:sp>
      <p:sp>
        <p:nvSpPr>
          <p:cNvPr id="5" name="Round Diagonal Corner Rectangle 4"/>
          <p:cNvSpPr/>
          <p:nvPr/>
        </p:nvSpPr>
        <p:spPr>
          <a:xfrm>
            <a:off x="457200" y="2286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User Interface design </a:t>
            </a:r>
            <a:r>
              <a:rPr lang="en-GB" sz="4000" dirty="0" smtClean="0"/>
              <a:t>principles...</a:t>
            </a:r>
            <a:endParaRPr lang="en-US" sz="40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7"/>
          <p:cNvSpPr>
            <a:spLocks noGrp="1" noChangeArrowheads="1"/>
          </p:cNvSpPr>
          <p:nvPr>
            <p:ph type="body" idx="1"/>
          </p:nvPr>
        </p:nvSpPr>
        <p:spPr>
          <a:xfrm>
            <a:off x="228600" y="838200"/>
            <a:ext cx="8686800" cy="5715000"/>
          </a:xfrm>
          <a:noFill/>
          <a:ln/>
        </p:spPr>
        <p:txBody>
          <a:bodyPr lIns="90840" tIns="44623" rIns="90840" bIns="44623">
            <a:normAutofit fontScale="92500" lnSpcReduction="10000"/>
          </a:bodyPr>
          <a:lstStyle/>
          <a:p>
            <a:pPr>
              <a:lnSpc>
                <a:spcPct val="90000"/>
              </a:lnSpc>
            </a:pPr>
            <a:r>
              <a:rPr lang="en-GB" b="1" i="1" dirty="0"/>
              <a:t>Recoverability</a:t>
            </a:r>
          </a:p>
          <a:p>
            <a:pPr lvl="1">
              <a:lnSpc>
                <a:spcPct val="90000"/>
              </a:lnSpc>
            </a:pPr>
            <a:r>
              <a:rPr lang="en-GB" dirty="0" smtClean="0"/>
              <a:t>Users  inevitably make mistakes  when using a system -  the user interface can minimise these mistakes.</a:t>
            </a:r>
          </a:p>
          <a:p>
            <a:pPr lvl="1">
              <a:lnSpc>
                <a:spcPct val="90000"/>
              </a:lnSpc>
            </a:pPr>
            <a:r>
              <a:rPr lang="en-GB" dirty="0" smtClean="0"/>
              <a:t>Hence the </a:t>
            </a:r>
            <a:r>
              <a:rPr lang="en-GB" dirty="0"/>
              <a:t>system should provide some resilience to </a:t>
            </a:r>
            <a:r>
              <a:rPr lang="en-GB" dirty="0" smtClean="0"/>
              <a:t>user </a:t>
            </a:r>
            <a:r>
              <a:rPr lang="en-GB" dirty="0"/>
              <a:t>errors and allow the user to recover from errors. </a:t>
            </a:r>
            <a:endParaRPr lang="en-GB" dirty="0" smtClean="0"/>
          </a:p>
          <a:p>
            <a:pPr lvl="1">
              <a:lnSpc>
                <a:spcPct val="90000"/>
              </a:lnSpc>
            </a:pPr>
            <a:r>
              <a:rPr lang="en-GB" dirty="0" smtClean="0"/>
              <a:t>This </a:t>
            </a:r>
            <a:r>
              <a:rPr lang="en-GB" dirty="0"/>
              <a:t>might include </a:t>
            </a:r>
            <a:r>
              <a:rPr lang="en-GB" dirty="0" smtClean="0"/>
              <a:t>multiple level undo </a:t>
            </a:r>
            <a:r>
              <a:rPr lang="en-GB" dirty="0"/>
              <a:t>facility, confirmation of  destructive actions, </a:t>
            </a:r>
            <a:r>
              <a:rPr lang="en-GB" dirty="0" err="1" smtClean="0"/>
              <a:t>checkpointing</a:t>
            </a:r>
            <a:r>
              <a:rPr lang="en-GB" dirty="0" smtClean="0"/>
              <a:t>, </a:t>
            </a:r>
            <a:r>
              <a:rPr lang="en-GB" dirty="0"/>
              <a:t>etc.</a:t>
            </a:r>
          </a:p>
          <a:p>
            <a:pPr>
              <a:lnSpc>
                <a:spcPct val="90000"/>
              </a:lnSpc>
            </a:pPr>
            <a:r>
              <a:rPr lang="en-GB" b="1" i="1" dirty="0"/>
              <a:t>User </a:t>
            </a:r>
            <a:r>
              <a:rPr lang="en-GB" b="1" i="1" dirty="0" smtClean="0"/>
              <a:t>guidance/assistance</a:t>
            </a:r>
            <a:endParaRPr lang="en-GB" b="1" i="1" dirty="0"/>
          </a:p>
          <a:p>
            <a:pPr lvl="1">
              <a:lnSpc>
                <a:spcPct val="90000"/>
              </a:lnSpc>
            </a:pPr>
            <a:r>
              <a:rPr lang="en-GB" dirty="0"/>
              <a:t>Some user guidance such as help systems, on-line manuals, etc. should be supplied</a:t>
            </a:r>
          </a:p>
          <a:p>
            <a:pPr>
              <a:lnSpc>
                <a:spcPct val="90000"/>
              </a:lnSpc>
            </a:pPr>
            <a:r>
              <a:rPr lang="en-GB" b="1" i="1" dirty="0"/>
              <a:t>User diversity</a:t>
            </a:r>
          </a:p>
          <a:p>
            <a:pPr lvl="1">
              <a:lnSpc>
                <a:spcPct val="90000"/>
              </a:lnSpc>
            </a:pPr>
            <a:r>
              <a:rPr lang="en-GB" dirty="0"/>
              <a:t>Interaction facilities for different types of user should be supported</a:t>
            </a:r>
            <a:r>
              <a:rPr lang="en-GB" dirty="0" smtClean="0"/>
              <a:t>.</a:t>
            </a:r>
          </a:p>
          <a:p>
            <a:pPr lvl="2">
              <a:lnSpc>
                <a:spcPct val="90000"/>
              </a:lnSpc>
            </a:pPr>
            <a:r>
              <a:rPr lang="en-GB" dirty="0" smtClean="0"/>
              <a:t> </a:t>
            </a:r>
            <a:r>
              <a:rPr lang="en-GB" sz="2200" dirty="0" smtClean="0"/>
              <a:t>Interfaces for casual users and power Users</a:t>
            </a:r>
          </a:p>
          <a:p>
            <a:pPr lvl="2">
              <a:lnSpc>
                <a:spcPct val="90000"/>
              </a:lnSpc>
            </a:pPr>
            <a:r>
              <a:rPr lang="en-GB" sz="2200" dirty="0" smtClean="0"/>
              <a:t>Some </a:t>
            </a:r>
            <a:r>
              <a:rPr lang="en-GB" sz="2200" dirty="0"/>
              <a:t>users have seeing difficulties and so larger text should be </a:t>
            </a:r>
            <a:r>
              <a:rPr lang="en-GB" sz="2200" dirty="0" smtClean="0"/>
              <a:t>available.</a:t>
            </a:r>
          </a:p>
          <a:p>
            <a:pPr>
              <a:lnSpc>
                <a:spcPct val="90000"/>
              </a:lnSpc>
            </a:pPr>
            <a:r>
              <a:rPr lang="en-GB" dirty="0" smtClean="0"/>
              <a:t>Can you think of other user interface design principles? (refer R18)</a:t>
            </a:r>
            <a:endParaRPr lang="en-GB" dirty="0"/>
          </a:p>
        </p:txBody>
      </p:sp>
      <p:sp>
        <p:nvSpPr>
          <p:cNvPr id="5" name="Round Diagonal Corner Rectangle 4"/>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User Interface design </a:t>
            </a:r>
            <a:r>
              <a:rPr lang="en-GB" sz="4000" dirty="0" smtClean="0"/>
              <a:t>principles...</a:t>
            </a:r>
            <a:endParaRPr lang="en-US" sz="40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914400"/>
            <a:ext cx="8382000" cy="5638800"/>
          </a:xfrm>
          <a:noFill/>
          <a:ln/>
        </p:spPr>
        <p:txBody>
          <a:bodyPr lIns="90840" tIns="44623" rIns="90840" bIns="44623">
            <a:normAutofit fontScale="92500"/>
          </a:bodyPr>
          <a:lstStyle/>
          <a:p>
            <a:r>
              <a:rPr lang="en-GB" sz="2800" dirty="0"/>
              <a:t>Two problems must be addressed in interactive systems </a:t>
            </a:r>
            <a:r>
              <a:rPr lang="en-GB" sz="2800" dirty="0" smtClean="0"/>
              <a:t>design </a:t>
            </a:r>
            <a:endParaRPr lang="en-GB" sz="2800" dirty="0"/>
          </a:p>
          <a:p>
            <a:pPr lvl="1"/>
            <a:r>
              <a:rPr lang="en-GB" dirty="0"/>
              <a:t>How should information from the user be provided to the computer system?</a:t>
            </a:r>
          </a:p>
          <a:p>
            <a:pPr lvl="1"/>
            <a:r>
              <a:rPr lang="en-GB" dirty="0"/>
              <a:t>How should information from the computer system be presented to the user?</a:t>
            </a:r>
          </a:p>
          <a:p>
            <a:r>
              <a:rPr lang="en-GB" sz="2800" dirty="0" smtClean="0"/>
              <a:t>A coherent user interface must integrate user interaction and information.</a:t>
            </a:r>
          </a:p>
          <a:p>
            <a:r>
              <a:rPr lang="en-GB" sz="2800" dirty="0" smtClean="0"/>
              <a:t>This can be difficult because the designer has to find a compromise between </a:t>
            </a:r>
          </a:p>
          <a:p>
            <a:pPr lvl="1"/>
            <a:r>
              <a:rPr lang="en-GB" dirty="0" smtClean="0"/>
              <a:t>the most appropriate styles of interaction and presentation for the application, </a:t>
            </a:r>
          </a:p>
          <a:p>
            <a:pPr lvl="1"/>
            <a:r>
              <a:rPr lang="en-GB" dirty="0" smtClean="0"/>
              <a:t>the background and experience of the system users, and </a:t>
            </a:r>
          </a:p>
          <a:p>
            <a:pPr lvl="1"/>
            <a:r>
              <a:rPr lang="en-GB" dirty="0" smtClean="0"/>
              <a:t>the equipment that is available </a:t>
            </a:r>
            <a:endParaRPr lang="en-GB" dirty="0"/>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Design issues in UIs</a:t>
            </a:r>
            <a:endParaRPr lang="en-US" sz="4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7"/>
          <p:cNvSpPr>
            <a:spLocks noGrp="1" noChangeArrowheads="1"/>
          </p:cNvSpPr>
          <p:nvPr>
            <p:ph type="body" idx="1"/>
          </p:nvPr>
        </p:nvSpPr>
        <p:spPr>
          <a:xfrm>
            <a:off x="381000" y="914400"/>
            <a:ext cx="8382000" cy="5638800"/>
          </a:xfrm>
          <a:noFill/>
          <a:ln/>
        </p:spPr>
        <p:txBody>
          <a:bodyPr lIns="90840" tIns="44623" rIns="90840" bIns="44623">
            <a:normAutofit fontScale="92500"/>
          </a:bodyPr>
          <a:lstStyle/>
          <a:p>
            <a:r>
              <a:rPr lang="en-GB" sz="2800" dirty="0" smtClean="0"/>
              <a:t>User  interaction means issuing commands and associated data to the computer systems. </a:t>
            </a:r>
          </a:p>
          <a:p>
            <a:r>
              <a:rPr lang="en-GB" sz="2800" dirty="0" smtClean="0"/>
              <a:t>Some user interaction styles are</a:t>
            </a:r>
          </a:p>
          <a:p>
            <a:pPr lvl="1"/>
            <a:r>
              <a:rPr lang="en-GB" b="1" i="1" dirty="0" smtClean="0"/>
              <a:t>Direct manipulation </a:t>
            </a:r>
            <a:r>
              <a:rPr lang="en-GB" i="1" dirty="0" smtClean="0"/>
              <a:t>- </a:t>
            </a:r>
            <a:r>
              <a:rPr lang="en-GB" dirty="0" smtClean="0"/>
              <a:t>The user interacts directly with objects on the screen</a:t>
            </a:r>
            <a:endParaRPr lang="en-GB" dirty="0"/>
          </a:p>
          <a:p>
            <a:pPr lvl="1"/>
            <a:r>
              <a:rPr lang="en-GB" b="1" i="1" dirty="0" smtClean="0"/>
              <a:t>Menu selection </a:t>
            </a:r>
            <a:r>
              <a:rPr lang="en-GB" i="1" dirty="0" smtClean="0"/>
              <a:t>- </a:t>
            </a:r>
            <a:r>
              <a:rPr lang="en-GB" dirty="0" smtClean="0"/>
              <a:t>The user selects a command from a list of possibilities ( a menu)</a:t>
            </a:r>
            <a:endParaRPr lang="en-GB" dirty="0"/>
          </a:p>
          <a:p>
            <a:pPr lvl="1"/>
            <a:r>
              <a:rPr lang="en-GB" b="1" i="1" dirty="0" smtClean="0"/>
              <a:t>Form fill-in </a:t>
            </a:r>
            <a:r>
              <a:rPr lang="en-GB" i="1" dirty="0" smtClean="0"/>
              <a:t>- </a:t>
            </a:r>
            <a:r>
              <a:rPr lang="en-GB" dirty="0" smtClean="0"/>
              <a:t>The user fills in the fields of a form</a:t>
            </a:r>
            <a:endParaRPr lang="en-GB" dirty="0"/>
          </a:p>
          <a:p>
            <a:pPr lvl="1"/>
            <a:r>
              <a:rPr lang="en-GB" b="1" i="1" dirty="0" smtClean="0"/>
              <a:t>Command language- </a:t>
            </a:r>
            <a:r>
              <a:rPr lang="en-GB" dirty="0" smtClean="0"/>
              <a:t>The user issues a special command and associated parameters to instruct the system what to do</a:t>
            </a:r>
            <a:endParaRPr lang="en-GB" dirty="0"/>
          </a:p>
          <a:p>
            <a:pPr lvl="1"/>
            <a:r>
              <a:rPr lang="en-GB" b="1" i="1" dirty="0" smtClean="0"/>
              <a:t>Natural language- </a:t>
            </a:r>
            <a:r>
              <a:rPr lang="en-GB" dirty="0" smtClean="0"/>
              <a:t>The user issues a command in natural language</a:t>
            </a:r>
          </a:p>
          <a:p>
            <a:r>
              <a:rPr lang="en-GB" dirty="0" smtClean="0"/>
              <a:t>These interaction styles may be mixed with several styles used in the same application</a:t>
            </a:r>
          </a:p>
        </p:txBody>
      </p:sp>
      <p:sp>
        <p:nvSpPr>
          <p:cNvPr id="4" name="Round Diagonal Corner Rectangle 3"/>
          <p:cNvSpPr/>
          <p:nvPr/>
        </p:nvSpPr>
        <p:spPr>
          <a:xfrm>
            <a:off x="457200" y="152400"/>
            <a:ext cx="81534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t>Interaction styles</a:t>
            </a:r>
            <a:endParaRPr lang="en-US" sz="4000"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672</TotalTime>
  <Words>2846</Words>
  <Application>Microsoft Office PowerPoint</Application>
  <PresentationFormat>On-screen Show (4:3)</PresentationFormat>
  <Paragraphs>252</Paragraphs>
  <Slides>35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Equity</vt:lpstr>
      <vt:lpstr>Document</vt:lpstr>
      <vt:lpstr>User Interface Design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Interface Design</dc:title>
  <dc:creator>esubalew</dc:creator>
  <cp:lastModifiedBy>PRLAB</cp:lastModifiedBy>
  <cp:revision>74</cp:revision>
  <dcterms:created xsi:type="dcterms:W3CDTF">2011-02-26T05:02:38Z</dcterms:created>
  <dcterms:modified xsi:type="dcterms:W3CDTF">2011-05-06T02:49:14Z</dcterms:modified>
</cp:coreProperties>
</file>