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sldIdLst>
    <p:sldId id="256" r:id="rId2"/>
    <p:sldId id="264" r:id="rId3"/>
    <p:sldId id="289" r:id="rId4"/>
    <p:sldId id="290" r:id="rId5"/>
    <p:sldId id="291" r:id="rId6"/>
    <p:sldId id="292" r:id="rId7"/>
    <p:sldId id="265" r:id="rId8"/>
    <p:sldId id="293" r:id="rId9"/>
    <p:sldId id="266" r:id="rId10"/>
    <p:sldId id="319" r:id="rId11"/>
    <p:sldId id="295" r:id="rId12"/>
    <p:sldId id="298" r:id="rId13"/>
    <p:sldId id="337" r:id="rId14"/>
    <p:sldId id="299" r:id="rId15"/>
    <p:sldId id="300" r:id="rId16"/>
    <p:sldId id="301" r:id="rId17"/>
    <p:sldId id="302" r:id="rId18"/>
    <p:sldId id="303" r:id="rId19"/>
    <p:sldId id="304" r:id="rId20"/>
    <p:sldId id="305" r:id="rId21"/>
    <p:sldId id="306" r:id="rId22"/>
    <p:sldId id="320" r:id="rId23"/>
    <p:sldId id="321" r:id="rId24"/>
    <p:sldId id="338" r:id="rId25"/>
    <p:sldId id="307" r:id="rId26"/>
    <p:sldId id="308" r:id="rId27"/>
    <p:sldId id="309" r:id="rId28"/>
    <p:sldId id="310" r:id="rId29"/>
    <p:sldId id="311" r:id="rId30"/>
    <p:sldId id="312" r:id="rId31"/>
    <p:sldId id="313" r:id="rId32"/>
    <p:sldId id="314" r:id="rId33"/>
    <p:sldId id="315" r:id="rId34"/>
    <p:sldId id="316" r:id="rId35"/>
    <p:sldId id="317" r:id="rId36"/>
    <p:sldId id="274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0143E-E393-447C-9C36-392219CD2A19}" type="datetimeFigureOut">
              <a:rPr lang="en-US" smtClean="0"/>
              <a:pPr/>
              <a:t>3/17/2011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E06E19-5F53-49FB-BC29-BA5DAC3D2A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814C28-105C-442F-9220-090A4253B30F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D23610-EF65-48F7-AB12-2F64B5E93985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9D2278-5F89-4E9A-85CC-067A89B0B8C4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59E76B-47CD-4730-A7A9-B153FD284CF5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98CBB8-C53A-4609-AD12-AC94488835CC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E9A13D-7D57-4AEC-AC1B-877AA74ADF68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CA8049-ADA3-4BDC-9006-A5295F1E10C4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CFFCEF-7C15-481C-826D-38B421F6A0B6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7644B8-5423-4337-9767-89D623B5B1AD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562D71-BF10-4E84-B23D-229445EAC331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DAA361-8D53-418A-BB92-566892FF4C87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3B2291-150F-4315-BAEE-1D334E638D99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55F995-8F5D-4905-994E-025E0F214595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131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690802-4420-4FEE-8607-183F532810D0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93D59F-67E5-4B4F-B788-2E9D2425BCDE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34C332-59F4-48C4-BFC9-264DCC3A8A87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19CAAA-1475-44C7-8004-D00C6EC3018A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894A7A-F3BF-4949-812B-9FA10BF22A92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614FF0-2424-44EA-8AFA-5B6462749D65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614FF0-2424-44EA-8AFA-5B6462749D65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D222-DAEC-4D72-885A-1BEC91F85D17}" type="datetime1">
              <a:rPr lang="en-US" smtClean="0"/>
              <a:pPr/>
              <a:t>3/17/2011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D4FE957-E8E2-47CE-9FE3-2575477448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EF500-C63F-4270-ACD7-A0BB097A7361}" type="datetime1">
              <a:rPr lang="en-US" smtClean="0"/>
              <a:pPr/>
              <a:t>3/17/2011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7473-538C-4114-A68F-4A2D743126F4}" type="datetime1">
              <a:rPr lang="en-US" smtClean="0"/>
              <a:pPr/>
              <a:t>3/17/2011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371DB-C6C8-4602-9320-55ACBCD7FDB7}" type="datetime1">
              <a:rPr lang="en-US" smtClean="0"/>
              <a:pPr/>
              <a:t>3/17/2011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EFFA-3F21-46F1-9A00-93BD36893587}" type="datetime1">
              <a:rPr lang="en-US" smtClean="0"/>
              <a:pPr/>
              <a:t>3/17/2011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D4FE957-E8E2-47CE-9FE3-2575477448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61E7-3851-467F-850A-F2CA3708EFBA}" type="datetime1">
              <a:rPr lang="en-US" smtClean="0"/>
              <a:pPr/>
              <a:t>3/17/2011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400E-0420-4BDA-88BA-A7F1ECA1232B}" type="datetime1">
              <a:rPr lang="en-US" smtClean="0"/>
              <a:pPr/>
              <a:t>3/17/2011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CB15F-B9CB-4895-99AB-2C93E8145DE7}" type="datetime1">
              <a:rPr lang="en-US" smtClean="0"/>
              <a:pPr/>
              <a:t>3/17/2011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9653-3A2F-4A7F-8D76-C42D81669306}" type="datetime1">
              <a:rPr lang="en-US" smtClean="0"/>
              <a:pPr/>
              <a:t>3/17/2011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AEBA-FA8E-420C-8713-0ED7FB48F96C}" type="datetime1">
              <a:rPr lang="en-US" smtClean="0"/>
              <a:pPr/>
              <a:t>3/17/2011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7C31-4A0D-420C-9A0B-6AED5AECE4C1}" type="datetime1">
              <a:rPr lang="en-US" smtClean="0"/>
              <a:pPr/>
              <a:t>3/17/2011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D4FE957-E8E2-47CE-9FE3-2575477448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9F13895-1112-4E19-9E3A-3D0541F329ED}" type="datetime1">
              <a:rPr lang="en-US" smtClean="0"/>
              <a:pPr/>
              <a:t>3/17/2011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D4FE957-E8E2-47CE-9FE3-2575477448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r"/>
            <a:r>
              <a:rPr lang="en-US" dirty="0" smtClean="0"/>
              <a:t>By Esubalew 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Introduction </a:t>
            </a:r>
            <a:r>
              <a:rPr lang="en-US" dirty="0" smtClean="0"/>
              <a:t>to software design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990600"/>
            <a:ext cx="8610600" cy="5029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This is a general model of the design process and real, practical processes may adapt it in different ways. </a:t>
            </a:r>
          </a:p>
          <a:p>
            <a:r>
              <a:rPr lang="en-US" sz="2800" dirty="0" smtClean="0"/>
              <a:t>Possible adaptations are:</a:t>
            </a:r>
          </a:p>
          <a:p>
            <a:pPr lvl="1"/>
            <a:r>
              <a:rPr lang="en-US" sz="2800" dirty="0" smtClean="0"/>
              <a:t>The last two stages of design-data structure and algorithm design-may be delayed until the implementation process.</a:t>
            </a:r>
          </a:p>
          <a:p>
            <a:pPr lvl="1"/>
            <a:r>
              <a:rPr lang="en-US" sz="2800" dirty="0" smtClean="0"/>
              <a:t>If an explorer approach to design is used, the system interfaces may be designed after the data structures have been specified.</a:t>
            </a:r>
          </a:p>
          <a:p>
            <a:pPr lvl="1"/>
            <a:r>
              <a:rPr lang="en-US" sz="2800" dirty="0" smtClean="0"/>
              <a:t>The abstract specification stage may be skipped, although it is usually an essential part of critical systems design </a:t>
            </a:r>
            <a:endParaRPr lang="en-US" sz="2800" dirty="0"/>
          </a:p>
        </p:txBody>
      </p:sp>
      <p:sp>
        <p:nvSpPr>
          <p:cNvPr id="5" name="Round Diagonal Corner Rectangle 4"/>
          <p:cNvSpPr/>
          <p:nvPr/>
        </p:nvSpPr>
        <p:spPr>
          <a:xfrm>
            <a:off x="457200" y="2286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dirty="0" smtClean="0"/>
              <a:t>Software Design Process...</a:t>
            </a:r>
            <a:endParaRPr lang="en-US" sz="4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686800" cy="5410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specific design process activities are:</a:t>
            </a:r>
          </a:p>
          <a:p>
            <a:pPr lvl="1"/>
            <a:r>
              <a:rPr lang="en-US" sz="2600" b="1" dirty="0" smtClean="0"/>
              <a:t>Architectural design</a:t>
            </a:r>
          </a:p>
          <a:p>
            <a:pPr lvl="2"/>
            <a:r>
              <a:rPr lang="en-US" sz="2400" dirty="0" smtClean="0"/>
              <a:t>The subsystems making up the system and their relationships are identified and documented</a:t>
            </a:r>
          </a:p>
          <a:p>
            <a:pPr lvl="1"/>
            <a:r>
              <a:rPr lang="en-US" sz="2600" b="1" dirty="0" smtClean="0"/>
              <a:t>Abstract specification</a:t>
            </a:r>
          </a:p>
          <a:p>
            <a:pPr lvl="2"/>
            <a:r>
              <a:rPr lang="en-US" sz="2400" dirty="0" smtClean="0"/>
              <a:t>For each sub-system an abstract specification of its services and constraints under which it must operate is produced</a:t>
            </a:r>
          </a:p>
          <a:p>
            <a:pPr lvl="1"/>
            <a:r>
              <a:rPr lang="en-US" sz="2600" b="1" dirty="0" smtClean="0"/>
              <a:t>Interface design</a:t>
            </a:r>
          </a:p>
          <a:p>
            <a:pPr lvl="2"/>
            <a:r>
              <a:rPr lang="en-US" sz="2400" dirty="0" smtClean="0"/>
              <a:t>For each subsystem, its interface with other sub-systems is designed and documented</a:t>
            </a:r>
          </a:p>
          <a:p>
            <a:pPr lvl="2"/>
            <a:r>
              <a:rPr lang="en-US" sz="2400" dirty="0" smtClean="0"/>
              <a:t>This interface specification must be unambiguous as it allows the subsystem to be used without knowledge of the sub-system operation.</a:t>
            </a:r>
          </a:p>
        </p:txBody>
      </p:sp>
      <p:sp>
        <p:nvSpPr>
          <p:cNvPr id="5" name="Round Diagonal Corner Rectangle 4"/>
          <p:cNvSpPr/>
          <p:nvPr/>
        </p:nvSpPr>
        <p:spPr>
          <a:xfrm>
            <a:off x="457200" y="2286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dirty="0" smtClean="0"/>
              <a:t>Software Design Process...</a:t>
            </a:r>
            <a:endParaRPr lang="en-US" sz="4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143000"/>
            <a:ext cx="8458200" cy="4876800"/>
          </a:xfrm>
        </p:spPr>
        <p:txBody>
          <a:bodyPr>
            <a:normAutofit/>
          </a:bodyPr>
          <a:lstStyle/>
          <a:p>
            <a:pPr lvl="1"/>
            <a:r>
              <a:rPr lang="en-US" sz="2600" b="1" dirty="0" smtClean="0"/>
              <a:t>Component design</a:t>
            </a:r>
          </a:p>
          <a:p>
            <a:pPr lvl="2"/>
            <a:r>
              <a:rPr lang="en-US" sz="2600" dirty="0" smtClean="0"/>
              <a:t>Services are allocated to components and the interfaces of these components are designed</a:t>
            </a:r>
          </a:p>
          <a:p>
            <a:pPr lvl="1"/>
            <a:r>
              <a:rPr lang="en-US" sz="2600" b="1" dirty="0" smtClean="0"/>
              <a:t> Data Structure design</a:t>
            </a:r>
          </a:p>
          <a:p>
            <a:pPr lvl="2"/>
            <a:r>
              <a:rPr lang="en-US" sz="2600" dirty="0" smtClean="0"/>
              <a:t>The data structures used in the system implementation are designed in detail and specified</a:t>
            </a:r>
          </a:p>
          <a:p>
            <a:pPr lvl="1"/>
            <a:r>
              <a:rPr lang="en-US" sz="2600" b="1" dirty="0" smtClean="0"/>
              <a:t>Algorithm Design</a:t>
            </a:r>
          </a:p>
          <a:p>
            <a:pPr lvl="2"/>
            <a:r>
              <a:rPr lang="en-US" sz="2600" dirty="0" smtClean="0"/>
              <a:t>The algorithms used to provide services are designed in detail and specified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dirty="0" smtClean="0"/>
              <a:t>Software Design Process...</a:t>
            </a:r>
            <a:endParaRPr lang="en-US" sz="4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066800"/>
            <a:ext cx="8763000" cy="5562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Principles of design are the laws of designing anything! </a:t>
            </a:r>
          </a:p>
          <a:p>
            <a:r>
              <a:rPr lang="en-US" sz="2800" dirty="0" smtClean="0"/>
              <a:t>In other words, to have a good design, you should consider these principles for the best design possible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 smtClean="0"/>
              <a:t>A design is said to be good design if</a:t>
            </a:r>
          </a:p>
          <a:p>
            <a:pPr lvl="1">
              <a:defRPr/>
            </a:pPr>
            <a:r>
              <a:rPr lang="en-GB" dirty="0" smtClean="0">
                <a:cs typeface="Times" pitchFamily="1" charset="0"/>
              </a:rPr>
              <a:t>Ensuring that we actually conform with the requirements</a:t>
            </a:r>
          </a:p>
          <a:p>
            <a:pPr lvl="1">
              <a:defRPr/>
            </a:pPr>
            <a:r>
              <a:rPr lang="en-GB" dirty="0" smtClean="0">
                <a:cs typeface="Times" pitchFamily="1" charset="0"/>
              </a:rPr>
              <a:t>Increasing qualities such as: Usability, Efficiency, Reliability, Maintainability, Reusability</a:t>
            </a:r>
            <a:r>
              <a:rPr lang="en-US" dirty="0" smtClean="0"/>
              <a:t> , etc</a:t>
            </a:r>
          </a:p>
          <a:p>
            <a:pPr lvl="1">
              <a:defRPr/>
            </a:pPr>
            <a:r>
              <a:rPr lang="en-GB" dirty="0" smtClean="0">
                <a:cs typeface="Times" pitchFamily="1" charset="0"/>
              </a:rPr>
              <a:t>Increasing profit by reducing cost and increasing revenue</a:t>
            </a:r>
            <a:r>
              <a:rPr lang="en-US" dirty="0" smtClean="0"/>
              <a:t> 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 smtClean="0">
                <a:cs typeface="Times" pitchFamily="1" charset="0"/>
              </a:rPr>
              <a:t>Accelerating development</a:t>
            </a:r>
            <a:r>
              <a:rPr lang="en-US" dirty="0" smtClean="0"/>
              <a:t> 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 smtClean="0"/>
              <a:t>In order to achieve the design goals we need to follow design principles  mentioned in the following slides</a:t>
            </a:r>
          </a:p>
          <a:p>
            <a:pPr lvl="1" indent="-274320">
              <a:spcBef>
                <a:spcPts val="580"/>
              </a:spcBef>
              <a:defRPr/>
            </a:pPr>
            <a:r>
              <a:rPr lang="en-US" dirty="0" smtClean="0"/>
              <a:t>The principles are especially applicable for object oriented systems</a:t>
            </a:r>
          </a:p>
        </p:txBody>
      </p:sp>
      <p:sp>
        <p:nvSpPr>
          <p:cNvPr id="5" name="Round Diagonal Corner Rectangle 4"/>
          <p:cNvSpPr/>
          <p:nvPr/>
        </p:nvSpPr>
        <p:spPr>
          <a:xfrm>
            <a:off x="457200" y="2286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dirty="0" smtClean="0">
                <a:cs typeface="Times" pitchFamily="1" charset="0"/>
              </a:rPr>
              <a:t>Design</a:t>
            </a:r>
            <a:r>
              <a:rPr lang="en-US" sz="4000" dirty="0" smtClean="0">
                <a:cs typeface="Times" pitchFamily="1" charset="0"/>
              </a:rPr>
              <a:t> </a:t>
            </a:r>
            <a:r>
              <a:rPr lang="en-GB" sz="4000" dirty="0" smtClean="0">
                <a:cs typeface="Times" pitchFamily="1" charset="0"/>
              </a:rPr>
              <a:t>Principles</a:t>
            </a:r>
            <a:endParaRPr lang="en-US" sz="4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52400" y="1066800"/>
            <a:ext cx="8839200" cy="5181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GB" sz="2800" dirty="0" smtClean="0">
                <a:cs typeface="Times" pitchFamily="1" charset="0"/>
              </a:rPr>
              <a:t>Trying to deal with something big all at once is normally much harder than dealing with a series of smaller things.</a:t>
            </a:r>
          </a:p>
          <a:p>
            <a:pPr eaLnBrk="1" hangingPunct="1">
              <a:lnSpc>
                <a:spcPct val="80000"/>
              </a:lnSpc>
            </a:pPr>
            <a:r>
              <a:rPr lang="en-GB" sz="2800" dirty="0" smtClean="0">
                <a:cs typeface="Times" pitchFamily="1" charset="0"/>
              </a:rPr>
              <a:t>A system </a:t>
            </a:r>
            <a:r>
              <a:rPr lang="en-US" sz="2800" dirty="0" smtClean="0"/>
              <a:t> could be subdivided in the following way</a:t>
            </a:r>
          </a:p>
          <a:p>
            <a:pPr lvl="1" eaLnBrk="1" hangingPunct="1">
              <a:lnSpc>
                <a:spcPct val="80000"/>
              </a:lnSpc>
            </a:pPr>
            <a:r>
              <a:rPr lang="en-GB" dirty="0" smtClean="0">
                <a:cs typeface="Times" pitchFamily="1" charset="0"/>
              </a:rPr>
              <a:t>A distributed system is divided up into clients and servers - a system is divided up into subsystems – a subsystem can be divided up into one or more packages - a package is divided up into classes - A class is divided up into methods</a:t>
            </a:r>
          </a:p>
          <a:p>
            <a:pPr eaLnBrk="1" hangingPunct="1">
              <a:lnSpc>
                <a:spcPct val="80000"/>
              </a:lnSpc>
            </a:pPr>
            <a:r>
              <a:rPr lang="en-GB" sz="2800" dirty="0" smtClean="0">
                <a:cs typeface="Times" pitchFamily="1" charset="0"/>
              </a:rPr>
              <a:t>Some of the </a:t>
            </a:r>
            <a:r>
              <a:rPr lang="en-GB" sz="2800" u="sng" dirty="0" smtClean="0">
                <a:cs typeface="Times" pitchFamily="1" charset="0"/>
              </a:rPr>
              <a:t>advantages </a:t>
            </a:r>
            <a:r>
              <a:rPr lang="en-GB" sz="2800" dirty="0" smtClean="0">
                <a:cs typeface="Times" pitchFamily="1" charset="0"/>
              </a:rPr>
              <a:t>of dividing and tackling a problem are:-</a:t>
            </a:r>
            <a:endParaRPr lang="en-US" sz="2800" dirty="0" smtClean="0"/>
          </a:p>
          <a:p>
            <a:pPr lvl="1" eaLnBrk="1" hangingPunct="1">
              <a:lnSpc>
                <a:spcPct val="80000"/>
              </a:lnSpc>
            </a:pPr>
            <a:r>
              <a:rPr lang="en-GB" dirty="0" smtClean="0">
                <a:cs typeface="Times" pitchFamily="1" charset="0"/>
              </a:rPr>
              <a:t>Separate people can work on each part</a:t>
            </a:r>
            <a:r>
              <a:rPr lang="en-US" dirty="0" smtClean="0"/>
              <a:t>.</a:t>
            </a:r>
          </a:p>
          <a:p>
            <a:pPr lvl="1" eaLnBrk="1" hangingPunct="1">
              <a:lnSpc>
                <a:spcPct val="80000"/>
              </a:lnSpc>
            </a:pPr>
            <a:r>
              <a:rPr lang="en-GB" dirty="0" smtClean="0">
                <a:cs typeface="Times" pitchFamily="1" charset="0"/>
              </a:rPr>
              <a:t>An individual software engineer can specialize in his or her component, becoming expert at it.</a:t>
            </a:r>
          </a:p>
          <a:p>
            <a:pPr lvl="1" eaLnBrk="1" hangingPunct="1">
              <a:lnSpc>
                <a:spcPct val="80000"/>
              </a:lnSpc>
            </a:pPr>
            <a:r>
              <a:rPr lang="en-GB" dirty="0" smtClean="0">
                <a:cs typeface="Times" pitchFamily="1" charset="0"/>
              </a:rPr>
              <a:t>Each individual component is smaller, and therefore easier to understand</a:t>
            </a:r>
            <a:r>
              <a:rPr lang="en-US" dirty="0" smtClean="0">
                <a:cs typeface="Times" pitchFamily="1" charset="0"/>
              </a:rPr>
              <a:t>.</a:t>
            </a:r>
          </a:p>
          <a:p>
            <a:pPr lvl="1" eaLnBrk="1" hangingPunct="1">
              <a:lnSpc>
                <a:spcPct val="80000"/>
              </a:lnSpc>
            </a:pPr>
            <a:r>
              <a:rPr lang="en-GB" dirty="0" smtClean="0">
                <a:cs typeface="Times" pitchFamily="1" charset="0"/>
              </a:rPr>
              <a:t>Parts can be replaced or changed without having to replace or extensively change other parts</a:t>
            </a:r>
            <a:r>
              <a:rPr lang="en-US" dirty="0" smtClean="0">
                <a:cs typeface="Times" pitchFamily="1" charset="0"/>
              </a:rPr>
              <a:t>.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Opportunities arise for making the component reusable</a:t>
            </a:r>
          </a:p>
        </p:txBody>
      </p:sp>
      <p:sp>
        <p:nvSpPr>
          <p:cNvPr id="5" name="Round Diagonal Corner Rectangle 4"/>
          <p:cNvSpPr/>
          <p:nvPr/>
        </p:nvSpPr>
        <p:spPr>
          <a:xfrm>
            <a:off x="457200" y="2286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FF"/>
                </a:solidFill>
                <a:cs typeface="Times" pitchFamily="1" charset="0"/>
              </a:rPr>
              <a:t>1: Divide and conquer (Modularity)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990600"/>
            <a:ext cx="8382000" cy="5410200"/>
          </a:xfrm>
        </p:spPr>
        <p:txBody>
          <a:bodyPr>
            <a:normAutofit/>
          </a:bodyPr>
          <a:lstStyle/>
          <a:p>
            <a:pPr algn="just" eaLnBrk="1" hangingPunct="1">
              <a:spcBef>
                <a:spcPct val="50000"/>
              </a:spcBef>
              <a:buSzTx/>
              <a:buFontTx/>
              <a:buChar char="•"/>
            </a:pPr>
            <a:r>
              <a:rPr lang="en-US" sz="2800" dirty="0" smtClean="0"/>
              <a:t>Cohesion is a measure of the degree to which the elements of a module are functionally related.</a:t>
            </a:r>
            <a:endParaRPr lang="en-GB" sz="3600" dirty="0" smtClean="0">
              <a:cs typeface="Times" pitchFamily="1" charset="0"/>
            </a:endParaRPr>
          </a:p>
          <a:p>
            <a:pPr eaLnBrk="1" hangingPunct="1"/>
            <a:r>
              <a:rPr lang="en-GB" sz="2800" dirty="0" smtClean="0">
                <a:cs typeface="Times" pitchFamily="1" charset="0"/>
              </a:rPr>
              <a:t>A subsystem or module has high cohesion if it keeps together things that are related to each other, and keeps out other things</a:t>
            </a:r>
          </a:p>
          <a:p>
            <a:pPr lvl="1" eaLnBrk="1" hangingPunct="1"/>
            <a:r>
              <a:rPr lang="en-GB" sz="2600" dirty="0" smtClean="0">
                <a:cs typeface="Times" pitchFamily="1" charset="0"/>
              </a:rPr>
              <a:t>This makes the system as a whole easier to </a:t>
            </a:r>
            <a:r>
              <a:rPr lang="en-GB" sz="2600" b="1" i="1" dirty="0" smtClean="0">
                <a:cs typeface="Times" pitchFamily="1" charset="0"/>
              </a:rPr>
              <a:t>understand</a:t>
            </a:r>
            <a:r>
              <a:rPr lang="en-GB" sz="2600" dirty="0" smtClean="0">
                <a:cs typeface="Times" pitchFamily="1" charset="0"/>
              </a:rPr>
              <a:t> and </a:t>
            </a:r>
            <a:r>
              <a:rPr lang="en-GB" sz="2600" b="1" i="1" dirty="0" smtClean="0">
                <a:cs typeface="Times" pitchFamily="1" charset="0"/>
              </a:rPr>
              <a:t>change</a:t>
            </a:r>
            <a:r>
              <a:rPr lang="en-US" sz="2600" b="1" i="1" dirty="0" smtClean="0">
                <a:cs typeface="Times" pitchFamily="1" charset="0"/>
              </a:rPr>
              <a:t> </a:t>
            </a:r>
          </a:p>
          <a:p>
            <a:pPr lvl="1" eaLnBrk="1" hangingPunct="1"/>
            <a:r>
              <a:rPr lang="en-US" sz="2600" dirty="0" smtClean="0">
                <a:cs typeface="Times" pitchFamily="1" charset="0"/>
              </a:rPr>
              <a:t>Type of cohesion:</a:t>
            </a:r>
          </a:p>
          <a:p>
            <a:pPr lvl="2" eaLnBrk="1" hangingPunct="1"/>
            <a:r>
              <a:rPr lang="en-US" sz="2600" dirty="0" smtClean="0">
                <a:cs typeface="Times" pitchFamily="1" charset="0"/>
              </a:rPr>
              <a:t>Functional, Layer, Communicational, Sequential, Procedural, Temporal, Utility</a:t>
            </a:r>
            <a:r>
              <a:rPr lang="en-US" dirty="0" smtClean="0">
                <a:cs typeface="Times" pitchFamily="1" charset="0"/>
              </a:rPr>
              <a:t> </a:t>
            </a:r>
          </a:p>
          <a:p>
            <a:pPr lvl="1" eaLnBrk="1" hangingPunct="1">
              <a:spcBef>
                <a:spcPts val="613"/>
              </a:spcBef>
            </a:pPr>
            <a:r>
              <a:rPr lang="en-GB" dirty="0" smtClean="0">
                <a:cs typeface="Times" pitchFamily="1" charset="0"/>
              </a:rPr>
              <a:t>Classification is often subjective yet gives us some idea about cohesiveness of a module.</a:t>
            </a:r>
            <a:endParaRPr lang="en-US" dirty="0" smtClean="0">
              <a:cs typeface="Times" pitchFamily="1" charset="0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457200" y="2286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dirty="0">
                <a:cs typeface="Times" pitchFamily="1" charset="0"/>
              </a:rPr>
              <a:t>2: Increase cohesion where possible</a:t>
            </a:r>
            <a:r>
              <a:rPr lang="en-US" sz="4000" dirty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914400"/>
            <a:ext cx="8382000" cy="56388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2800" smtClean="0">
                <a:cs typeface="Times" pitchFamily="1" charset="0"/>
              </a:rPr>
              <a:t>This is achieved when all the code that computes a particular result is kept together - and everything else is kept out</a:t>
            </a:r>
            <a:r>
              <a:rPr lang="en-US" sz="2800" smtClean="0"/>
              <a:t> </a:t>
            </a:r>
          </a:p>
          <a:p>
            <a:pPr lvl="1" algn="just" eaLnBrk="1" hangingPunct="1"/>
            <a:r>
              <a:rPr lang="en-GB" sz="2600" smtClean="0">
                <a:cs typeface="Times" pitchFamily="1" charset="0"/>
              </a:rPr>
              <a:t>i.e. when a module only performs a </a:t>
            </a:r>
            <a:r>
              <a:rPr lang="en-GB" sz="2600" i="1" smtClean="0">
                <a:cs typeface="Times" pitchFamily="1" charset="0"/>
              </a:rPr>
              <a:t>single</a:t>
            </a:r>
            <a:r>
              <a:rPr lang="en-GB" sz="2600" smtClean="0">
                <a:cs typeface="Times" pitchFamily="1" charset="0"/>
              </a:rPr>
              <a:t> computation, and returns a result, </a:t>
            </a:r>
            <a:r>
              <a:rPr lang="en-GB" sz="2600" i="1" smtClean="0">
                <a:cs typeface="Times" pitchFamily="1" charset="0"/>
              </a:rPr>
              <a:t>without having side-effects</a:t>
            </a:r>
            <a:r>
              <a:rPr lang="en-GB" sz="2600" smtClean="0">
                <a:cs typeface="Times" pitchFamily="1" charset="0"/>
              </a:rPr>
              <a:t>.</a:t>
            </a:r>
          </a:p>
          <a:p>
            <a:pPr lvl="1" eaLnBrk="1" hangingPunct="1"/>
            <a:r>
              <a:rPr lang="en-US" sz="2600" smtClean="0">
                <a:cs typeface="Times" pitchFamily="1" charset="0"/>
              </a:rPr>
              <a:t>Modules that computes a mathematical function such as sine and cosine, a module that takes a set of equation and solves for  the unknowns are examples of  functionally cohesive modules.</a:t>
            </a:r>
            <a:r>
              <a:rPr lang="en-US" sz="2600" smtClean="0"/>
              <a:t> </a:t>
            </a:r>
            <a:endParaRPr lang="en-GB" sz="2600" smtClean="0">
              <a:cs typeface="Times" pitchFamily="1" charset="0"/>
            </a:endParaRPr>
          </a:p>
          <a:p>
            <a:pPr lvl="1" eaLnBrk="1" hangingPunct="1"/>
            <a:r>
              <a:rPr lang="en-GB" sz="2600" smtClean="0">
                <a:cs typeface="Times" pitchFamily="1" charset="0"/>
              </a:rPr>
              <a:t>Modules that update a database, create a new file or interact with the user</a:t>
            </a:r>
            <a:r>
              <a:rPr lang="en-US" sz="2600" smtClean="0">
                <a:cs typeface="Times" pitchFamily="1" charset="0"/>
              </a:rPr>
              <a:t> are not functionally cohesive</a:t>
            </a:r>
          </a:p>
          <a:p>
            <a:pPr lvl="1" eaLnBrk="1" hangingPunct="1"/>
            <a:r>
              <a:rPr lang="en-GB" sz="2600" smtClean="0">
                <a:cs typeface="Times" pitchFamily="1" charset="0"/>
              </a:rPr>
              <a:t>Benefits to the system:</a:t>
            </a:r>
          </a:p>
          <a:p>
            <a:pPr lvl="2" eaLnBrk="1" hangingPunct="1"/>
            <a:r>
              <a:rPr lang="en-GB" sz="2400" smtClean="0">
                <a:cs typeface="Times" pitchFamily="1" charset="0"/>
              </a:rPr>
              <a:t>Easier to understand</a:t>
            </a:r>
          </a:p>
          <a:p>
            <a:pPr lvl="2" eaLnBrk="1" hangingPunct="1"/>
            <a:r>
              <a:rPr lang="en-GB" sz="2400" smtClean="0">
                <a:cs typeface="Times" pitchFamily="1" charset="0"/>
              </a:rPr>
              <a:t>More reusable</a:t>
            </a:r>
          </a:p>
          <a:p>
            <a:pPr lvl="2" eaLnBrk="1" hangingPunct="1"/>
            <a:r>
              <a:rPr lang="en-GB" sz="2400" smtClean="0">
                <a:cs typeface="Times" pitchFamily="1" charset="0"/>
              </a:rPr>
              <a:t>Easier to replace</a:t>
            </a:r>
          </a:p>
          <a:p>
            <a:pPr lvl="2"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US" sz="2400" smtClean="0"/>
          </a:p>
        </p:txBody>
      </p:sp>
      <p:sp>
        <p:nvSpPr>
          <p:cNvPr id="5" name="Round Diagonal Corner Rectangle 4"/>
          <p:cNvSpPr/>
          <p:nvPr/>
        </p:nvSpPr>
        <p:spPr>
          <a:xfrm>
            <a:off x="457200" y="1524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>
                <a:solidFill>
                  <a:srgbClr val="FFFFFF"/>
                </a:solidFill>
                <a:cs typeface="Times" pitchFamily="1" charset="0"/>
              </a:rPr>
              <a:t>Functional cohesion</a:t>
            </a:r>
            <a:endParaRPr lang="en-US" sz="4000">
              <a:solidFill>
                <a:srgbClr val="FFFFFF"/>
              </a:solidFill>
              <a:cs typeface="Times" pitchFamily="1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066800"/>
            <a:ext cx="8534400" cy="54102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GB" sz="2800" dirty="0" smtClean="0">
                <a:cs typeface="Times" pitchFamily="1" charset="0"/>
              </a:rPr>
              <a:t>All the facilities for providing or accessing a set of related services are kept together, and everything else is kept out</a:t>
            </a:r>
            <a:r>
              <a:rPr lang="en-US" sz="2800" dirty="0" smtClean="0"/>
              <a:t> </a:t>
            </a:r>
          </a:p>
          <a:p>
            <a:pPr lvl="1" eaLnBrk="1" hangingPunct="1"/>
            <a:r>
              <a:rPr lang="en-GB" sz="2600" dirty="0" smtClean="0">
                <a:cs typeface="Times" pitchFamily="1" charset="0"/>
              </a:rPr>
              <a:t>The layers should form a hierarchy</a:t>
            </a:r>
          </a:p>
          <a:p>
            <a:pPr lvl="2" eaLnBrk="1" hangingPunct="1"/>
            <a:r>
              <a:rPr lang="en-GB" sz="2400" dirty="0" smtClean="0">
                <a:cs typeface="Times" pitchFamily="1" charset="0"/>
              </a:rPr>
              <a:t>Higher layers can access services of lower layers, </a:t>
            </a:r>
          </a:p>
          <a:p>
            <a:pPr lvl="2" eaLnBrk="1" hangingPunct="1"/>
            <a:r>
              <a:rPr lang="en-GB" sz="2400" dirty="0" smtClean="0">
                <a:cs typeface="Times" pitchFamily="1" charset="0"/>
              </a:rPr>
              <a:t>Lower layers do not access higher layers</a:t>
            </a:r>
          </a:p>
          <a:p>
            <a:pPr lvl="1" eaLnBrk="1" hangingPunct="1"/>
            <a:r>
              <a:rPr lang="en-GB" sz="2600" dirty="0" smtClean="0">
                <a:cs typeface="Times" pitchFamily="1" charset="0"/>
              </a:rPr>
              <a:t>The set of procedures through which a layer provides its services is the </a:t>
            </a:r>
            <a:r>
              <a:rPr lang="en-GB" sz="2600" i="1" dirty="0" smtClean="0">
                <a:cs typeface="Times" pitchFamily="1" charset="0"/>
              </a:rPr>
              <a:t>application programming interface (API)</a:t>
            </a:r>
          </a:p>
          <a:p>
            <a:pPr lvl="1" eaLnBrk="1" hangingPunct="1"/>
            <a:r>
              <a:rPr lang="en-GB" sz="2600" dirty="0" smtClean="0">
                <a:cs typeface="Times" pitchFamily="1" charset="0"/>
              </a:rPr>
              <a:t>You can replace a layer without having any impact on the other layers</a:t>
            </a:r>
          </a:p>
          <a:p>
            <a:pPr lvl="2" eaLnBrk="1" hangingPunct="1"/>
            <a:r>
              <a:rPr lang="en-US" sz="2400" dirty="0" smtClean="0">
                <a:cs typeface="Times" pitchFamily="1" charset="0"/>
              </a:rPr>
              <a:t>You just replicate the API</a:t>
            </a:r>
            <a:r>
              <a:rPr lang="en-US" dirty="0" smtClean="0">
                <a:cs typeface="Times" pitchFamily="1" charset="0"/>
              </a:rPr>
              <a:t> </a:t>
            </a:r>
            <a:r>
              <a:rPr lang="en-GB" dirty="0" smtClean="0">
                <a:cs typeface="Times" pitchFamily="1" charset="0"/>
              </a:rPr>
              <a:t> </a:t>
            </a:r>
            <a:r>
              <a:rPr lang="en-US" dirty="0" smtClean="0"/>
              <a:t> </a:t>
            </a:r>
          </a:p>
          <a:p>
            <a:pPr lvl="2" eaLnBrk="1" hangingPunct="1"/>
            <a:endParaRPr lang="en-US" dirty="0" smtClean="0"/>
          </a:p>
          <a:p>
            <a:r>
              <a:rPr lang="en-US" dirty="0" smtClean="0"/>
              <a:t>We will revisit  the notion of layers when we discuss architectural patterns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5" name="Round Diagonal Corner Rectangle 4"/>
          <p:cNvSpPr/>
          <p:nvPr/>
        </p:nvSpPr>
        <p:spPr>
          <a:xfrm>
            <a:off x="457200" y="1524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>
                <a:solidFill>
                  <a:srgbClr val="FFFFFF"/>
                </a:solidFill>
                <a:cs typeface="Times" pitchFamily="1" charset="0"/>
              </a:rPr>
              <a:t>Layer cohesion</a:t>
            </a:r>
            <a:endParaRPr lang="en-US" sz="4000">
              <a:solidFill>
                <a:srgbClr val="FFFFFF"/>
              </a:solidFill>
              <a:cs typeface="Times" pitchFamily="1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52400" y="914400"/>
            <a:ext cx="8763000" cy="5257800"/>
          </a:xfrm>
          <a:noFill/>
        </p:spPr>
      </p:pic>
      <p:sp>
        <p:nvSpPr>
          <p:cNvPr id="5" name="Round Diagonal Corner Rectangle 4"/>
          <p:cNvSpPr/>
          <p:nvPr/>
        </p:nvSpPr>
        <p:spPr>
          <a:xfrm>
            <a:off x="457200" y="1524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>
                <a:solidFill>
                  <a:srgbClr val="FFFFFF"/>
                </a:solidFill>
                <a:cs typeface="Times" pitchFamily="1" charset="0"/>
              </a:rPr>
              <a:t>Example of the use of layers</a:t>
            </a:r>
            <a:endParaRPr lang="en-US" sz="4000">
              <a:solidFill>
                <a:srgbClr val="FFFFFF"/>
              </a:solidFill>
              <a:cs typeface="Times" pitchFamily="1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914400"/>
            <a:ext cx="8686800" cy="57150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2800" i="1" dirty="0" smtClean="0">
                <a:cs typeface="Times" pitchFamily="1" charset="0"/>
              </a:rPr>
              <a:t>Communicational Cohesion</a:t>
            </a:r>
            <a:r>
              <a:rPr lang="en-GB" sz="2800" dirty="0" smtClean="0">
                <a:cs typeface="Times" pitchFamily="1" charset="0"/>
              </a:rPr>
              <a:t> : all the modules that access or manipulate certain data are kept together (e.g. in the same class) and everything else is kept out</a:t>
            </a:r>
            <a:r>
              <a:rPr lang="en-US" sz="2800" dirty="0" smtClean="0"/>
              <a:t> </a:t>
            </a:r>
          </a:p>
          <a:p>
            <a:pPr lvl="1" algn="just" eaLnBrk="1" hangingPunct="1"/>
            <a:r>
              <a:rPr lang="en-GB" sz="2600" dirty="0" smtClean="0">
                <a:cs typeface="Times" pitchFamily="1" charset="0"/>
              </a:rPr>
              <a:t>A class would have good communicational cohesion </a:t>
            </a:r>
          </a:p>
          <a:p>
            <a:pPr lvl="2" eaLnBrk="1" hangingPunct="1"/>
            <a:r>
              <a:rPr lang="en-GB" sz="2400" dirty="0" smtClean="0">
                <a:cs typeface="Times" pitchFamily="1" charset="0"/>
              </a:rPr>
              <a:t>if all the system’s facilities for storing and manipulating its data are contained in this class and if the class does not do anything other than manage its data.</a:t>
            </a:r>
            <a:endParaRPr lang="en-US" sz="2400" dirty="0" smtClean="0"/>
          </a:p>
          <a:p>
            <a:pPr lvl="1" eaLnBrk="1" hangingPunct="1"/>
            <a:r>
              <a:rPr lang="en-US" sz="2600" b="1" i="1" dirty="0" smtClean="0"/>
              <a:t>Main advantage: </a:t>
            </a:r>
            <a:r>
              <a:rPr lang="en-GB" sz="2600" dirty="0" smtClean="0">
                <a:cs typeface="Times" pitchFamily="1" charset="0"/>
              </a:rPr>
              <a:t>When you need to make changes to the data, you  find all the code in one place.</a:t>
            </a:r>
          </a:p>
          <a:p>
            <a:pPr eaLnBrk="1" hangingPunct="1"/>
            <a:r>
              <a:rPr lang="en-GB" sz="2800" i="1" dirty="0" smtClean="0">
                <a:cs typeface="Times" pitchFamily="1" charset="0"/>
              </a:rPr>
              <a:t>Sequential Cohesion: </a:t>
            </a:r>
            <a:r>
              <a:rPr lang="en-GB" sz="2800" dirty="0" smtClean="0">
                <a:cs typeface="Times" pitchFamily="1" charset="0"/>
              </a:rPr>
              <a:t>Procedures, in which one procedure provides input to the next, are kept together and everything else is kept out</a:t>
            </a:r>
          </a:p>
          <a:p>
            <a:pPr lvl="1"/>
            <a:r>
              <a:rPr lang="en-GB" b="1" i="1" dirty="0" smtClean="0"/>
              <a:t>Example: </a:t>
            </a:r>
            <a:r>
              <a:rPr lang="en-GB" dirty="0" smtClean="0"/>
              <a:t>a text recognition system</a:t>
            </a:r>
            <a:endParaRPr lang="en-US" sz="2800" dirty="0" smtClean="0"/>
          </a:p>
        </p:txBody>
      </p:sp>
      <p:sp>
        <p:nvSpPr>
          <p:cNvPr id="5" name="Round Diagonal Corner Rectangle 4"/>
          <p:cNvSpPr/>
          <p:nvPr/>
        </p:nvSpPr>
        <p:spPr>
          <a:xfrm>
            <a:off x="457200" y="1524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FF"/>
                </a:solidFill>
                <a:cs typeface="Times" pitchFamily="1" charset="0"/>
              </a:rPr>
              <a:t>Communicational &amp; Sequential Cohesions</a:t>
            </a:r>
            <a:endParaRPr lang="en-US" sz="4000" dirty="0">
              <a:solidFill>
                <a:srgbClr val="FFFFFF"/>
              </a:solidFill>
              <a:cs typeface="Times" pitchFamily="1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382000" cy="5334000"/>
          </a:xfrm>
        </p:spPr>
        <p:txBody>
          <a:bodyPr>
            <a:normAutofit/>
          </a:bodyPr>
          <a:lstStyle/>
          <a:p>
            <a:pPr lvl="0"/>
            <a:r>
              <a:rPr lang="en-GB" dirty="0" smtClean="0"/>
              <a:t>What is software design?</a:t>
            </a:r>
            <a:endParaRPr lang="en-US" dirty="0" smtClean="0"/>
          </a:p>
          <a:p>
            <a:pPr lvl="0"/>
            <a:r>
              <a:rPr lang="en-GB" dirty="0" smtClean="0"/>
              <a:t>Objective of software design</a:t>
            </a:r>
            <a:endParaRPr lang="en-US" dirty="0" smtClean="0"/>
          </a:p>
          <a:p>
            <a:pPr lvl="0"/>
            <a:r>
              <a:rPr lang="en-GB" dirty="0" smtClean="0"/>
              <a:t>Software Design Process</a:t>
            </a:r>
            <a:endParaRPr lang="en-US" dirty="0" smtClean="0"/>
          </a:p>
          <a:p>
            <a:pPr lvl="0"/>
            <a:r>
              <a:rPr lang="en-GB" dirty="0" smtClean="0"/>
              <a:t>Design principles </a:t>
            </a:r>
            <a:endParaRPr lang="en-US" dirty="0" smtClean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 smtClean="0"/>
              <a:t>Content</a:t>
            </a:r>
            <a:endParaRPr lang="en-US" sz="4000" dirty="0"/>
          </a:p>
        </p:txBody>
      </p:sp>
      <p:sp useBgFill="1">
        <p:nvSpPr>
          <p:cNvPr id="5" name="Rectangle 4"/>
          <p:cNvSpPr/>
          <p:nvPr/>
        </p:nvSpPr>
        <p:spPr>
          <a:xfrm>
            <a:off x="533400" y="3124200"/>
            <a:ext cx="4495800" cy="263366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marL="548640" lvl="1" indent="-228600" eaLnBrk="1" hangingPunct="1">
              <a:lnSpc>
                <a:spcPct val="90000"/>
              </a:lnSpc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/>
            </a:pPr>
            <a:r>
              <a:rPr lang="en-US" sz="2400" dirty="0">
                <a:latin typeface="+mn-lt"/>
                <a:cs typeface="Times" pitchFamily="1" charset="0"/>
              </a:rPr>
              <a:t>Divide and conquer</a:t>
            </a:r>
          </a:p>
          <a:p>
            <a:pPr marL="548640" lvl="1" indent="-228600" eaLnBrk="1" hangingPunct="1">
              <a:lnSpc>
                <a:spcPct val="90000"/>
              </a:lnSpc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/>
            </a:pPr>
            <a:r>
              <a:rPr lang="en-GB" sz="2400" dirty="0">
                <a:latin typeface="+mn-lt"/>
                <a:cs typeface="Times" pitchFamily="1" charset="0"/>
              </a:rPr>
              <a:t>Increase cohesion where possible</a:t>
            </a:r>
          </a:p>
          <a:p>
            <a:pPr marL="548640" lvl="1" indent="-228600" eaLnBrk="1" hangingPunct="1">
              <a:lnSpc>
                <a:spcPct val="90000"/>
              </a:lnSpc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/>
            </a:pPr>
            <a:r>
              <a:rPr lang="en-GB" sz="2400" dirty="0">
                <a:latin typeface="+mn-lt"/>
                <a:cs typeface="Times" pitchFamily="1" charset="0"/>
              </a:rPr>
              <a:t>Decrease coupling where possible</a:t>
            </a:r>
          </a:p>
          <a:p>
            <a:pPr marL="548640" lvl="1" indent="-228600" eaLnBrk="1" hangingPunct="1">
              <a:lnSpc>
                <a:spcPct val="90000"/>
              </a:lnSpc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/>
            </a:pPr>
            <a:r>
              <a:rPr lang="en-GB" sz="2400" dirty="0">
                <a:latin typeface="+mn-lt"/>
                <a:cs typeface="Times" pitchFamily="1" charset="0"/>
              </a:rPr>
              <a:t>Keep the level of abstraction as high as possible</a:t>
            </a:r>
          </a:p>
          <a:p>
            <a:pPr marL="548640" lvl="1" indent="-228600" eaLnBrk="1" hangingPunct="1">
              <a:lnSpc>
                <a:spcPct val="90000"/>
              </a:lnSpc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/>
            </a:pPr>
            <a:r>
              <a:rPr lang="en-GB" sz="2400" dirty="0">
                <a:latin typeface="+mn-lt"/>
                <a:cs typeface="Times" pitchFamily="1" charset="0"/>
              </a:rPr>
              <a:t>Increase reusability where possible</a:t>
            </a:r>
            <a:endParaRPr lang="en-US" sz="2400" dirty="0">
              <a:latin typeface="+mn-lt"/>
              <a:cs typeface="Times" pitchFamily="1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29200" y="3200400"/>
            <a:ext cx="3810000" cy="24812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548640" lvl="1" indent="-228600" eaLnBrk="1" hangingPunct="1">
              <a:lnSpc>
                <a:spcPct val="90000"/>
              </a:lnSpc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/>
            </a:pPr>
            <a:r>
              <a:rPr lang="en-GB" sz="2200" dirty="0">
                <a:latin typeface="+mn-lt"/>
                <a:cs typeface="Times" pitchFamily="1" charset="0"/>
              </a:rPr>
              <a:t>Reuse existing designs and code where possible</a:t>
            </a:r>
          </a:p>
          <a:p>
            <a:pPr marL="548640" lvl="1" indent="-228600" eaLnBrk="1" hangingPunct="1">
              <a:lnSpc>
                <a:spcPct val="90000"/>
              </a:lnSpc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/>
            </a:pPr>
            <a:r>
              <a:rPr lang="en-GB" sz="2200" dirty="0">
                <a:latin typeface="+mn-lt"/>
                <a:cs typeface="Times" pitchFamily="1" charset="0"/>
              </a:rPr>
              <a:t>Design for flexibility</a:t>
            </a:r>
          </a:p>
          <a:p>
            <a:pPr marL="548640" lvl="1" indent="-228600" eaLnBrk="1" hangingPunct="1">
              <a:lnSpc>
                <a:spcPct val="90000"/>
              </a:lnSpc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/>
            </a:pPr>
            <a:r>
              <a:rPr lang="en-GB" sz="2200" dirty="0">
                <a:latin typeface="+mn-lt"/>
                <a:cs typeface="Times" pitchFamily="1" charset="0"/>
              </a:rPr>
              <a:t>Anticipate obsolesce </a:t>
            </a:r>
          </a:p>
          <a:p>
            <a:pPr marL="548640" lvl="1" indent="-228600" eaLnBrk="1" hangingPunct="1">
              <a:lnSpc>
                <a:spcPct val="90000"/>
              </a:lnSpc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/>
            </a:pPr>
            <a:r>
              <a:rPr lang="en-GB" sz="2200" dirty="0">
                <a:latin typeface="+mn-lt"/>
                <a:cs typeface="Times" pitchFamily="1" charset="0"/>
              </a:rPr>
              <a:t>Design for Portability</a:t>
            </a:r>
            <a:r>
              <a:rPr lang="en-US" sz="2200" dirty="0">
                <a:latin typeface="+mn-lt"/>
                <a:cs typeface="Times" pitchFamily="1" charset="0"/>
              </a:rPr>
              <a:t> </a:t>
            </a:r>
          </a:p>
          <a:p>
            <a:pPr marL="548640" lvl="1" indent="-228600" eaLnBrk="1" hangingPunct="1">
              <a:lnSpc>
                <a:spcPct val="90000"/>
              </a:lnSpc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/>
            </a:pPr>
            <a:r>
              <a:rPr lang="en-GB" sz="2200" dirty="0">
                <a:latin typeface="+mn-lt"/>
                <a:cs typeface="Times" pitchFamily="1" charset="0"/>
              </a:rPr>
              <a:t>Design for Testability</a:t>
            </a:r>
          </a:p>
          <a:p>
            <a:pPr marL="548640" lvl="1" indent="-228600" eaLnBrk="1" hangingPunct="1">
              <a:lnSpc>
                <a:spcPct val="90000"/>
              </a:lnSpc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/>
            </a:pPr>
            <a:r>
              <a:rPr lang="en-GB" sz="2200" dirty="0">
                <a:latin typeface="+mn-lt"/>
                <a:cs typeface="Times" pitchFamily="1" charset="0"/>
              </a:rPr>
              <a:t>Design defensively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914400"/>
            <a:ext cx="8763000" cy="5715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i="1" dirty="0" smtClean="0"/>
              <a:t>Procedural</a:t>
            </a:r>
            <a:r>
              <a:rPr lang="en-GB" sz="2800" i="1" dirty="0" smtClean="0">
                <a:cs typeface="Times" pitchFamily="1" charset="0"/>
              </a:rPr>
              <a:t> Cohesion</a:t>
            </a:r>
            <a:r>
              <a:rPr lang="en-US" sz="2800" i="1" dirty="0" smtClean="0"/>
              <a:t> :</a:t>
            </a:r>
            <a:r>
              <a:rPr lang="en-US" dirty="0" smtClean="0"/>
              <a:t> </a:t>
            </a:r>
            <a:r>
              <a:rPr lang="en-GB" sz="2800" dirty="0" smtClean="0">
                <a:cs typeface="Times" pitchFamily="1" charset="0"/>
              </a:rPr>
              <a:t>Procedures that are used one after another are kept together, even if one does not necessarily provide input to the next. 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i="1" dirty="0" smtClean="0">
                <a:cs typeface="Times" pitchFamily="1" charset="0"/>
              </a:rPr>
              <a:t>Temporal Cohesion :</a:t>
            </a:r>
            <a:r>
              <a:rPr lang="en-GB" sz="2800" dirty="0" smtClean="0">
                <a:cs typeface="Times" pitchFamily="1" charset="0"/>
              </a:rPr>
              <a:t> operations that are performed during the same phase of the execution of the program are kept together, and everything else is kept out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>
                <a:cs typeface="Times" pitchFamily="1" charset="0"/>
              </a:rPr>
              <a:t>For example, placing together the code used during system start-up or initialization</a:t>
            </a:r>
            <a:r>
              <a:rPr lang="en-US" dirty="0" smtClean="0">
                <a:cs typeface="Times" pitchFamily="1" charset="0"/>
              </a:rPr>
              <a:t>.</a:t>
            </a:r>
            <a:endParaRPr lang="en-GB" dirty="0" smtClean="0">
              <a:cs typeface="Times" pitchFamily="1" charset="0"/>
            </a:endParaRPr>
          </a:p>
          <a:p>
            <a:pPr>
              <a:lnSpc>
                <a:spcPct val="90000"/>
              </a:lnSpc>
            </a:pPr>
            <a:r>
              <a:rPr lang="en-GB" sz="2800" i="1" dirty="0" smtClean="0">
                <a:cs typeface="Times" pitchFamily="1" charset="0"/>
              </a:rPr>
              <a:t>Utility/</a:t>
            </a:r>
            <a:r>
              <a:rPr lang="en-US" sz="2800" i="1" dirty="0" smtClean="0"/>
              <a:t>Coincidental</a:t>
            </a:r>
            <a:r>
              <a:rPr lang="en-GB" sz="2800" i="1" dirty="0" smtClean="0">
                <a:cs typeface="Times" pitchFamily="1" charset="0"/>
              </a:rPr>
              <a:t>:</a:t>
            </a:r>
            <a:r>
              <a:rPr lang="en-GB" sz="2800" dirty="0" smtClean="0">
                <a:cs typeface="Times" pitchFamily="1" charset="0"/>
              </a:rPr>
              <a:t> </a:t>
            </a:r>
            <a:r>
              <a:rPr lang="en-GB" sz="2800" dirty="0" smtClean="0">
                <a:cs typeface="Times" pitchFamily="1" charset="0"/>
              </a:rPr>
              <a:t>When related utilities which cannot be logically placed in other cohesive units are kept together</a:t>
            </a:r>
            <a:r>
              <a:rPr lang="en-US" sz="2800" dirty="0" smtClean="0">
                <a:cs typeface="Times" pitchFamily="1" charset="0"/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>
                <a:cs typeface="Times" pitchFamily="1" charset="0"/>
              </a:rPr>
              <a:t>A utility is a procedure or class that has wide applicability to many different subsystems and is designed to be reusable</a:t>
            </a:r>
            <a:r>
              <a:rPr lang="en-US" dirty="0" smtClean="0">
                <a:cs typeface="Times" pitchFamily="1" charset="0"/>
              </a:rPr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>
                <a:cs typeface="Times" pitchFamily="1" charset="0"/>
              </a:rPr>
              <a:t>For example, the</a:t>
            </a:r>
            <a:r>
              <a:rPr lang="en-GB" i="1" dirty="0" smtClean="0">
                <a:cs typeface="Times" pitchFamily="1" charset="0"/>
              </a:rPr>
              <a:t> </a:t>
            </a:r>
            <a:r>
              <a:rPr lang="en-GB" i="1" dirty="0" err="1" smtClean="0">
                <a:cs typeface="Times" pitchFamily="1" charset="0"/>
              </a:rPr>
              <a:t>java.lang.Math</a:t>
            </a:r>
            <a:r>
              <a:rPr lang="en-GB" i="1" dirty="0" smtClean="0">
                <a:cs typeface="Times" pitchFamily="1" charset="0"/>
              </a:rPr>
              <a:t> </a:t>
            </a:r>
            <a:r>
              <a:rPr lang="en-GB" dirty="0" smtClean="0">
                <a:cs typeface="Times" pitchFamily="1" charset="0"/>
              </a:rPr>
              <a:t>class.</a:t>
            </a:r>
            <a:endParaRPr lang="en-US" dirty="0" smtClean="0">
              <a:cs typeface="Times" pitchFamily="1" charset="0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457200" y="1524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>
                <a:solidFill>
                  <a:srgbClr val="FFFFFF"/>
                </a:solidFill>
                <a:cs typeface="Times" pitchFamily="1" charset="0"/>
              </a:rPr>
              <a:t>Procedural, Temporal &amp; Utility Cohesion</a:t>
            </a:r>
            <a:endParaRPr lang="en-US" sz="4000">
              <a:solidFill>
                <a:srgbClr val="FFFFFF"/>
              </a:solidFill>
              <a:cs typeface="Times" pitchFamily="1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990600"/>
            <a:ext cx="8686800" cy="5257800"/>
          </a:xfrm>
        </p:spPr>
        <p:txBody>
          <a:bodyPr/>
          <a:lstStyle/>
          <a:p>
            <a:pPr eaLnBrk="1" hangingPunct="1"/>
            <a:r>
              <a:rPr lang="en-GB" sz="2800" i="1" dirty="0" smtClean="0">
                <a:cs typeface="Times" pitchFamily="1" charset="0"/>
              </a:rPr>
              <a:t>Coupling</a:t>
            </a:r>
            <a:r>
              <a:rPr lang="en-GB" sz="2800" dirty="0" smtClean="0">
                <a:cs typeface="Times" pitchFamily="1" charset="0"/>
              </a:rPr>
              <a:t> occurs when there are </a:t>
            </a:r>
            <a:r>
              <a:rPr lang="en-GB" sz="2800" i="1" dirty="0" smtClean="0">
                <a:cs typeface="Times" pitchFamily="1" charset="0"/>
              </a:rPr>
              <a:t>interdependencies</a:t>
            </a:r>
            <a:r>
              <a:rPr lang="en-GB" sz="2800" dirty="0" smtClean="0">
                <a:cs typeface="Times" pitchFamily="1" charset="0"/>
              </a:rPr>
              <a:t> between one module and another</a:t>
            </a:r>
            <a:r>
              <a:rPr lang="en-US" dirty="0" smtClean="0">
                <a:cs typeface="Times" pitchFamily="1" charset="0"/>
              </a:rPr>
              <a:t> </a:t>
            </a:r>
          </a:p>
          <a:p>
            <a:pPr lvl="1"/>
            <a:r>
              <a:rPr lang="en-GB" sz="2200" dirty="0" smtClean="0">
                <a:cs typeface="Times" pitchFamily="1" charset="0"/>
              </a:rPr>
              <a:t>When interdependencies exist, changes in one place will require changes somewhere else</a:t>
            </a:r>
            <a:r>
              <a:rPr lang="en-US" sz="2200" dirty="0" smtClean="0">
                <a:cs typeface="Times" pitchFamily="1" charset="0"/>
              </a:rPr>
              <a:t> - </a:t>
            </a:r>
            <a:r>
              <a:rPr lang="en-US" sz="2000" i="1" dirty="0" smtClean="0"/>
              <a:t>ripple effect</a:t>
            </a:r>
            <a:endParaRPr lang="en-US" sz="2200" dirty="0" smtClean="0">
              <a:cs typeface="Times" pitchFamily="1" charset="0"/>
            </a:endParaRPr>
          </a:p>
          <a:p>
            <a:pPr lvl="1" eaLnBrk="1" hangingPunct="1"/>
            <a:r>
              <a:rPr lang="en-GB" sz="2200" dirty="0" smtClean="0">
                <a:cs typeface="Times" pitchFamily="1" charset="0"/>
              </a:rPr>
              <a:t>A network of interdependencies makes it hard to see at a glance how some component works.</a:t>
            </a:r>
          </a:p>
        </p:txBody>
      </p:sp>
      <p:sp>
        <p:nvSpPr>
          <p:cNvPr id="5" name="Round Diagonal Corner Rectangle 4"/>
          <p:cNvSpPr/>
          <p:nvPr/>
        </p:nvSpPr>
        <p:spPr>
          <a:xfrm>
            <a:off x="457200" y="1524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>
                <a:solidFill>
                  <a:srgbClr val="FFFFFF"/>
                </a:solidFill>
                <a:cs typeface="Times" pitchFamily="1" charset="0"/>
              </a:rPr>
              <a:t>3:Reduce Coupling where possible</a:t>
            </a:r>
            <a:endParaRPr lang="en-US" sz="4000">
              <a:solidFill>
                <a:srgbClr val="FFFFFF"/>
              </a:solidFill>
              <a:cs typeface="Times" pitchFamily="1" charset="0"/>
            </a:endParaRPr>
          </a:p>
        </p:txBody>
      </p:sp>
      <p:pic>
        <p:nvPicPr>
          <p:cNvPr id="24581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3429000"/>
            <a:ext cx="7239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914400"/>
            <a:ext cx="8611644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ound Diagonal Corner Rectangle 4"/>
          <p:cNvSpPr/>
          <p:nvPr/>
        </p:nvSpPr>
        <p:spPr>
          <a:xfrm>
            <a:off x="457200" y="1524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dirty="0" smtClean="0">
                <a:solidFill>
                  <a:srgbClr val="FFFFFF"/>
                </a:solidFill>
                <a:cs typeface="Times" pitchFamily="1" charset="0"/>
              </a:rPr>
              <a:t>Example</a:t>
            </a:r>
            <a:endParaRPr lang="en-US" sz="4000" dirty="0">
              <a:solidFill>
                <a:srgbClr val="FFFFFF"/>
              </a:solidFill>
              <a:cs typeface="Times" pitchFamily="1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990600"/>
            <a:ext cx="85344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ound Diagonal Corner Rectangle 4"/>
          <p:cNvSpPr/>
          <p:nvPr/>
        </p:nvSpPr>
        <p:spPr>
          <a:xfrm>
            <a:off x="457200" y="1524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dirty="0" smtClean="0">
                <a:solidFill>
                  <a:srgbClr val="FFFFFF"/>
                </a:solidFill>
                <a:cs typeface="Times" pitchFamily="1" charset="0"/>
              </a:rPr>
              <a:t>Example...</a:t>
            </a:r>
            <a:endParaRPr lang="en-US" sz="4000" dirty="0">
              <a:solidFill>
                <a:srgbClr val="FFFFFF"/>
              </a:solidFill>
              <a:cs typeface="Times" pitchFamily="1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990600"/>
            <a:ext cx="8686800" cy="5638800"/>
          </a:xfrm>
        </p:spPr>
        <p:txBody>
          <a:bodyPr>
            <a:normAutofit/>
          </a:bodyPr>
          <a:lstStyle/>
          <a:p>
            <a:pPr lvl="1"/>
            <a:r>
              <a:rPr lang="en-GB" sz="3200" dirty="0" smtClean="0">
                <a:cs typeface="Times" pitchFamily="1" charset="0"/>
              </a:rPr>
              <a:t>Type of coupling: </a:t>
            </a:r>
          </a:p>
          <a:p>
            <a:pPr lvl="2"/>
            <a:r>
              <a:rPr lang="en-US" sz="2800" dirty="0" smtClean="0">
                <a:cs typeface="Times" pitchFamily="1" charset="0"/>
              </a:rPr>
              <a:t>Content            Bad/unacceptable</a:t>
            </a:r>
          </a:p>
          <a:p>
            <a:pPr lvl="2"/>
            <a:r>
              <a:rPr lang="en-US" sz="2800" dirty="0" smtClean="0">
                <a:cs typeface="Times" pitchFamily="1" charset="0"/>
              </a:rPr>
              <a:t>Common</a:t>
            </a:r>
          </a:p>
          <a:p>
            <a:pPr lvl="2"/>
            <a:r>
              <a:rPr lang="en-US" sz="2800" dirty="0" smtClean="0">
                <a:cs typeface="Times" pitchFamily="1" charset="0"/>
              </a:rPr>
              <a:t>Control</a:t>
            </a:r>
          </a:p>
          <a:p>
            <a:pPr lvl="2"/>
            <a:r>
              <a:rPr lang="en-US" sz="2800" dirty="0" smtClean="0">
                <a:cs typeface="Times" pitchFamily="1" charset="0"/>
              </a:rPr>
              <a:t>Stamp</a:t>
            </a:r>
          </a:p>
          <a:p>
            <a:pPr lvl="2"/>
            <a:r>
              <a:rPr lang="en-US" sz="2800" dirty="0" smtClean="0">
                <a:cs typeface="Times" pitchFamily="1" charset="0"/>
              </a:rPr>
              <a:t>Data</a:t>
            </a:r>
          </a:p>
          <a:p>
            <a:pPr lvl="2"/>
            <a:r>
              <a:rPr lang="en-US" sz="2800" dirty="0" smtClean="0">
                <a:cs typeface="Times" pitchFamily="1" charset="0"/>
              </a:rPr>
              <a:t>Routine Call</a:t>
            </a:r>
          </a:p>
          <a:p>
            <a:pPr lvl="2"/>
            <a:r>
              <a:rPr lang="en-US" sz="2800" dirty="0" smtClean="0">
                <a:cs typeface="Times" pitchFamily="1" charset="0"/>
              </a:rPr>
              <a:t>Type use</a:t>
            </a:r>
          </a:p>
          <a:p>
            <a:pPr lvl="2"/>
            <a:r>
              <a:rPr lang="en-US" sz="2800" dirty="0" smtClean="0">
                <a:cs typeface="Times" pitchFamily="1" charset="0"/>
              </a:rPr>
              <a:t>Inclusion/Import</a:t>
            </a:r>
          </a:p>
          <a:p>
            <a:pPr lvl="2"/>
            <a:r>
              <a:rPr lang="en-US" sz="2800" dirty="0" smtClean="0">
                <a:cs typeface="Times" pitchFamily="1" charset="0"/>
              </a:rPr>
              <a:t>External           good/acceptable</a:t>
            </a:r>
          </a:p>
        </p:txBody>
      </p:sp>
      <p:sp>
        <p:nvSpPr>
          <p:cNvPr id="5" name="Round Diagonal Corner Rectangle 4"/>
          <p:cNvSpPr/>
          <p:nvPr/>
        </p:nvSpPr>
        <p:spPr>
          <a:xfrm>
            <a:off x="457200" y="1524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FF"/>
                </a:solidFill>
                <a:cs typeface="Times" pitchFamily="1" charset="0"/>
              </a:rPr>
              <a:t>3:Reduce Coupling where </a:t>
            </a:r>
            <a:r>
              <a:rPr lang="en-GB" sz="4000" dirty="0" smtClean="0">
                <a:solidFill>
                  <a:srgbClr val="FFFFFF"/>
                </a:solidFill>
                <a:cs typeface="Times" pitchFamily="1" charset="0"/>
              </a:rPr>
              <a:t>possible...</a:t>
            </a:r>
            <a:endParaRPr lang="en-US" sz="4000" dirty="0">
              <a:solidFill>
                <a:srgbClr val="FFFFFF"/>
              </a:solidFill>
              <a:cs typeface="Times" pitchFamily="1" charset="0"/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3581400" y="1905000"/>
            <a:ext cx="7620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267200" y="2122944"/>
            <a:ext cx="4572000" cy="267765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800" b="1" dirty="0" smtClean="0"/>
              <a:t>Coupling Principle</a:t>
            </a:r>
          </a:p>
          <a:p>
            <a:pPr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800" dirty="0" smtClean="0"/>
              <a:t>Create narrow connections</a:t>
            </a:r>
          </a:p>
          <a:p>
            <a:pPr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800" dirty="0" smtClean="0"/>
              <a:t>Create direct Connections</a:t>
            </a:r>
          </a:p>
          <a:p>
            <a:pPr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800" dirty="0" smtClean="0"/>
              <a:t>Create local connections</a:t>
            </a:r>
          </a:p>
          <a:p>
            <a:pPr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800" dirty="0" smtClean="0"/>
              <a:t>Create obvious connections</a:t>
            </a:r>
          </a:p>
          <a:p>
            <a:pPr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800" dirty="0" smtClean="0"/>
              <a:t>Create flexible connections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914400"/>
            <a:ext cx="8763000" cy="26670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GB" sz="2800" dirty="0" smtClean="0">
                <a:cs typeface="Times" pitchFamily="1" charset="0"/>
              </a:rPr>
              <a:t>Occurs when one component </a:t>
            </a:r>
            <a:r>
              <a:rPr lang="en-GB" sz="2800" i="1" dirty="0" smtClean="0">
                <a:cs typeface="Times" pitchFamily="1" charset="0"/>
              </a:rPr>
              <a:t>surreptitiously</a:t>
            </a:r>
            <a:r>
              <a:rPr lang="en-GB" sz="2800" dirty="0" smtClean="0">
                <a:cs typeface="Times" pitchFamily="1" charset="0"/>
              </a:rPr>
              <a:t> modifies data that is </a:t>
            </a:r>
            <a:r>
              <a:rPr lang="en-GB" sz="2800" i="1" dirty="0" smtClean="0">
                <a:cs typeface="Times" pitchFamily="1" charset="0"/>
              </a:rPr>
              <a:t>internal</a:t>
            </a:r>
            <a:r>
              <a:rPr lang="en-GB" sz="2800" dirty="0" smtClean="0">
                <a:cs typeface="Times" pitchFamily="1" charset="0"/>
              </a:rPr>
              <a:t> to another component</a:t>
            </a:r>
            <a:r>
              <a:rPr lang="en-US" dirty="0" smtClean="0">
                <a:cs typeface="Times" pitchFamily="1" charset="0"/>
              </a:rPr>
              <a:t> </a:t>
            </a:r>
          </a:p>
          <a:p>
            <a:pPr lvl="1" eaLnBrk="1" hangingPunct="1"/>
            <a:r>
              <a:rPr lang="en-GB" b="1" i="1" dirty="0" smtClean="0">
                <a:cs typeface="Times" pitchFamily="1" charset="0"/>
              </a:rPr>
              <a:t>To reduce </a:t>
            </a:r>
            <a:r>
              <a:rPr lang="en-GB" dirty="0" smtClean="0">
                <a:cs typeface="Times" pitchFamily="1" charset="0"/>
              </a:rPr>
              <a:t>content coupling you should therefore </a:t>
            </a:r>
            <a:r>
              <a:rPr lang="en-GB" i="1" dirty="0" smtClean="0">
                <a:cs typeface="Times" pitchFamily="1" charset="0"/>
              </a:rPr>
              <a:t>encapsulate</a:t>
            </a:r>
            <a:r>
              <a:rPr lang="en-GB" dirty="0" smtClean="0">
                <a:cs typeface="Times" pitchFamily="1" charset="0"/>
              </a:rPr>
              <a:t> all instance variables: declare them </a:t>
            </a:r>
            <a:r>
              <a:rPr lang="en-GB" i="1" dirty="0" smtClean="0">
                <a:cs typeface="Times" pitchFamily="1" charset="0"/>
              </a:rPr>
              <a:t>private, </a:t>
            </a:r>
            <a:r>
              <a:rPr lang="en-GB" dirty="0" smtClean="0">
                <a:cs typeface="Times" pitchFamily="1" charset="0"/>
              </a:rPr>
              <a:t>and provide get and set methods</a:t>
            </a:r>
            <a:r>
              <a:rPr lang="en-US" dirty="0" smtClean="0">
                <a:cs typeface="Times" pitchFamily="1" charset="0"/>
              </a:rPr>
              <a:t> </a:t>
            </a:r>
            <a:endParaRPr lang="en-GB" dirty="0" smtClean="0">
              <a:cs typeface="Times" pitchFamily="1" charset="0"/>
            </a:endParaRPr>
          </a:p>
          <a:p>
            <a:pPr lvl="1" eaLnBrk="1" hangingPunct="1"/>
            <a:r>
              <a:rPr lang="en-GB" dirty="0" smtClean="0">
                <a:cs typeface="Times" pitchFamily="1" charset="0"/>
              </a:rPr>
              <a:t>A worse form of content coupling occurs when you directly modify an instance variable </a:t>
            </a:r>
            <a:r>
              <a:rPr lang="en-GB" i="1" dirty="0" smtClean="0">
                <a:cs typeface="Times" pitchFamily="1" charset="0"/>
              </a:rPr>
              <a:t>of</a:t>
            </a:r>
            <a:r>
              <a:rPr lang="en-GB" dirty="0" smtClean="0">
                <a:cs typeface="Times" pitchFamily="1" charset="0"/>
              </a:rPr>
              <a:t> an instance variable</a:t>
            </a:r>
          </a:p>
          <a:p>
            <a:pPr lvl="1" eaLnBrk="1" hangingPunct="1"/>
            <a:r>
              <a:rPr lang="en-GB" b="1" i="1" dirty="0" smtClean="0">
                <a:cs typeface="Times" pitchFamily="1" charset="0"/>
              </a:rPr>
              <a:t>Example</a:t>
            </a:r>
            <a:r>
              <a:rPr lang="en-US" b="1" i="1" dirty="0" smtClean="0">
                <a:cs typeface="Times" pitchFamily="1" charset="0"/>
              </a:rPr>
              <a:t> </a:t>
            </a:r>
            <a:endParaRPr lang="en-GB" b="1" i="1" dirty="0" smtClean="0">
              <a:cs typeface="Times" pitchFamily="1" charset="0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457200" y="1524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>
                <a:solidFill>
                  <a:srgbClr val="FFFFFF"/>
                </a:solidFill>
                <a:cs typeface="Times" pitchFamily="1" charset="0"/>
              </a:rPr>
              <a:t>Content coupling</a:t>
            </a:r>
            <a:endParaRPr lang="en-US" sz="4000">
              <a:solidFill>
                <a:srgbClr val="FFFFFF"/>
              </a:solidFill>
              <a:cs typeface="Times" pitchFamily="1" charset="0"/>
            </a:endParaRPr>
          </a:p>
        </p:txBody>
      </p:sp>
      <p:sp>
        <p:nvSpPr>
          <p:cNvPr id="25605" name="Rectangle 9"/>
          <p:cNvSpPr>
            <a:spLocks noChangeArrowheads="1"/>
          </p:cNvSpPr>
          <p:nvPr/>
        </p:nvSpPr>
        <p:spPr bwMode="auto">
          <a:xfrm>
            <a:off x="457200" y="3505200"/>
            <a:ext cx="3048000" cy="3170099"/>
          </a:xfrm>
          <a:prstGeom prst="rect">
            <a:avLst/>
          </a:prstGeom>
          <a:noFill/>
          <a:ln w="9525" algn="ctr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cs typeface="Times" pitchFamily="1" charset="0"/>
              </a:rPr>
              <a:t>public class Line{</a:t>
            </a:r>
          </a:p>
          <a:p>
            <a:r>
              <a:rPr lang="en-GB" sz="2000" dirty="0">
                <a:cs typeface="Times" pitchFamily="1" charset="0"/>
              </a:rPr>
              <a:t>  private Point start, end;</a:t>
            </a:r>
          </a:p>
          <a:p>
            <a:r>
              <a:rPr lang="en-GB" sz="2000" dirty="0">
                <a:cs typeface="Times" pitchFamily="1" charset="0"/>
              </a:rPr>
              <a:t>  ...</a:t>
            </a:r>
          </a:p>
          <a:p>
            <a:r>
              <a:rPr lang="en-GB" sz="2000" dirty="0">
                <a:cs typeface="Times" pitchFamily="1" charset="0"/>
              </a:rPr>
              <a:t>  public Point </a:t>
            </a:r>
            <a:r>
              <a:rPr lang="en-GB" sz="2000" dirty="0" err="1">
                <a:cs typeface="Times" pitchFamily="1" charset="0"/>
              </a:rPr>
              <a:t>getStart</a:t>
            </a:r>
            <a:r>
              <a:rPr lang="en-GB" sz="2000" dirty="0">
                <a:cs typeface="Times" pitchFamily="1" charset="0"/>
              </a:rPr>
              <a:t>() {</a:t>
            </a:r>
          </a:p>
          <a:p>
            <a:r>
              <a:rPr lang="en-GB" sz="2000" dirty="0">
                <a:cs typeface="Times" pitchFamily="1" charset="0"/>
              </a:rPr>
              <a:t>	 return start; </a:t>
            </a:r>
          </a:p>
          <a:p>
            <a:r>
              <a:rPr lang="en-GB" sz="2000" dirty="0">
                <a:cs typeface="Times" pitchFamily="1" charset="0"/>
              </a:rPr>
              <a:t>   }</a:t>
            </a:r>
          </a:p>
          <a:p>
            <a:r>
              <a:rPr lang="en-GB" sz="2000" dirty="0">
                <a:cs typeface="Times" pitchFamily="1" charset="0"/>
              </a:rPr>
              <a:t>  public Point </a:t>
            </a:r>
            <a:r>
              <a:rPr lang="en-GB" sz="2000" dirty="0" err="1">
                <a:cs typeface="Times" pitchFamily="1" charset="0"/>
              </a:rPr>
              <a:t>getEnd</a:t>
            </a:r>
            <a:r>
              <a:rPr lang="en-GB" sz="2000" dirty="0">
                <a:cs typeface="Times" pitchFamily="1" charset="0"/>
              </a:rPr>
              <a:t>()  {</a:t>
            </a:r>
          </a:p>
          <a:p>
            <a:r>
              <a:rPr lang="en-GB" sz="2000" dirty="0">
                <a:cs typeface="Times" pitchFamily="1" charset="0"/>
              </a:rPr>
              <a:t> 	return end; </a:t>
            </a:r>
          </a:p>
          <a:p>
            <a:r>
              <a:rPr lang="en-GB" sz="2000" dirty="0">
                <a:cs typeface="Times" pitchFamily="1" charset="0"/>
              </a:rPr>
              <a:t>  }</a:t>
            </a:r>
          </a:p>
          <a:p>
            <a:r>
              <a:rPr lang="en-GB" sz="2000" dirty="0">
                <a:cs typeface="Times" pitchFamily="1" charset="0"/>
              </a:rPr>
              <a:t>}</a:t>
            </a:r>
          </a:p>
        </p:txBody>
      </p:sp>
      <p:sp>
        <p:nvSpPr>
          <p:cNvPr id="25606" name="Rectangle 3"/>
          <p:cNvSpPr>
            <a:spLocks noChangeArrowheads="1"/>
          </p:cNvSpPr>
          <p:nvPr/>
        </p:nvSpPr>
        <p:spPr bwMode="auto">
          <a:xfrm>
            <a:off x="3657600" y="3276600"/>
            <a:ext cx="4953000" cy="255454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cs typeface="Times" pitchFamily="1" charset="0"/>
              </a:rPr>
              <a:t>public class Arch{</a:t>
            </a:r>
          </a:p>
          <a:p>
            <a:r>
              <a:rPr lang="en-GB" sz="2000" dirty="0">
                <a:cs typeface="Times" pitchFamily="1" charset="0"/>
              </a:rPr>
              <a:t>  private Line baseline;</a:t>
            </a:r>
          </a:p>
          <a:p>
            <a:r>
              <a:rPr lang="en-GB" sz="2000" dirty="0">
                <a:cs typeface="Times" pitchFamily="1" charset="0"/>
              </a:rPr>
              <a:t>  ...</a:t>
            </a:r>
          </a:p>
          <a:p>
            <a:r>
              <a:rPr lang="en-GB" sz="2000" dirty="0">
                <a:cs typeface="Times" pitchFamily="1" charset="0"/>
              </a:rPr>
              <a:t>  void slant(</a:t>
            </a:r>
            <a:r>
              <a:rPr lang="en-GB" sz="2000" dirty="0" err="1">
                <a:cs typeface="Times" pitchFamily="1" charset="0"/>
              </a:rPr>
              <a:t>int</a:t>
            </a:r>
            <a:r>
              <a:rPr lang="en-GB" sz="2000" dirty="0">
                <a:cs typeface="Times" pitchFamily="1" charset="0"/>
              </a:rPr>
              <a:t> </a:t>
            </a:r>
            <a:r>
              <a:rPr lang="en-GB" sz="2000" dirty="0" err="1">
                <a:cs typeface="Times" pitchFamily="1" charset="0"/>
              </a:rPr>
              <a:t>newY</a:t>
            </a:r>
            <a:r>
              <a:rPr lang="en-GB" sz="2000" dirty="0">
                <a:cs typeface="Times" pitchFamily="1" charset="0"/>
              </a:rPr>
              <a:t>){</a:t>
            </a:r>
          </a:p>
          <a:p>
            <a:r>
              <a:rPr lang="en-GB" sz="2000" dirty="0">
                <a:cs typeface="Times" pitchFamily="1" charset="0"/>
              </a:rPr>
              <a:t>    Point </a:t>
            </a:r>
            <a:r>
              <a:rPr lang="en-GB" sz="2000" dirty="0" err="1">
                <a:cs typeface="Times" pitchFamily="1" charset="0"/>
              </a:rPr>
              <a:t>theEnd</a:t>
            </a:r>
            <a:r>
              <a:rPr lang="en-GB" sz="2000" dirty="0">
                <a:cs typeface="Times" pitchFamily="1" charset="0"/>
              </a:rPr>
              <a:t> = </a:t>
            </a:r>
            <a:r>
              <a:rPr lang="en-GB" sz="2000" dirty="0" err="1">
                <a:cs typeface="Times" pitchFamily="1" charset="0"/>
              </a:rPr>
              <a:t>baseline.getEnd</a:t>
            </a:r>
            <a:r>
              <a:rPr lang="en-GB" sz="2000" dirty="0">
                <a:cs typeface="Times" pitchFamily="1" charset="0"/>
              </a:rPr>
              <a:t>();</a:t>
            </a:r>
          </a:p>
          <a:p>
            <a:r>
              <a:rPr lang="en-GB" sz="2000" dirty="0">
                <a:cs typeface="Times" pitchFamily="1" charset="0"/>
              </a:rPr>
              <a:t> </a:t>
            </a:r>
            <a:r>
              <a:rPr lang="en-GB" sz="2000" dirty="0" err="1" smtClean="0">
                <a:cs typeface="Times" pitchFamily="1" charset="0"/>
              </a:rPr>
              <a:t>theEnd.setLocation</a:t>
            </a:r>
            <a:r>
              <a:rPr lang="en-GB" sz="2000" dirty="0" smtClean="0">
                <a:cs typeface="Times" pitchFamily="1" charset="0"/>
              </a:rPr>
              <a:t>(</a:t>
            </a:r>
            <a:r>
              <a:rPr lang="en-GB" sz="2000" dirty="0" err="1" smtClean="0">
                <a:cs typeface="Times" pitchFamily="1" charset="0"/>
              </a:rPr>
              <a:t>theEnd.getX</a:t>
            </a:r>
            <a:r>
              <a:rPr lang="en-GB" sz="2000" dirty="0">
                <a:cs typeface="Times" pitchFamily="1" charset="0"/>
              </a:rPr>
              <a:t>(),</a:t>
            </a:r>
            <a:r>
              <a:rPr lang="en-GB" sz="2000" dirty="0" err="1">
                <a:cs typeface="Times" pitchFamily="1" charset="0"/>
              </a:rPr>
              <a:t>newY</a:t>
            </a:r>
            <a:r>
              <a:rPr lang="en-GB" sz="2000" dirty="0">
                <a:cs typeface="Times" pitchFamily="1" charset="0"/>
              </a:rPr>
              <a:t>);</a:t>
            </a:r>
          </a:p>
          <a:p>
            <a:r>
              <a:rPr lang="en-GB" sz="2000" dirty="0">
                <a:cs typeface="Times" pitchFamily="1" charset="0"/>
              </a:rPr>
              <a:t>  }</a:t>
            </a:r>
          </a:p>
          <a:p>
            <a:r>
              <a:rPr lang="en-GB" sz="2000" dirty="0">
                <a:cs typeface="Times" pitchFamily="1" charset="0"/>
              </a:rPr>
              <a:t>}</a:t>
            </a:r>
            <a:endParaRPr lang="en-GB" sz="2400" dirty="0">
              <a:cs typeface="Times" pitchFamily="1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657600" y="5791200"/>
            <a:ext cx="5029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cs typeface="Times" pitchFamily="1" charset="0"/>
              </a:rPr>
              <a:t>*Make the Line class truly immutable </a:t>
            </a:r>
          </a:p>
          <a:p>
            <a:r>
              <a:rPr lang="en-GB" sz="2400" dirty="0" smtClean="0">
                <a:cs typeface="Times" pitchFamily="1" charset="0"/>
              </a:rPr>
              <a:t>to avoid the coupling</a:t>
            </a:r>
            <a:endParaRPr lang="en-US" sz="24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914400"/>
            <a:ext cx="8763000" cy="5715000"/>
          </a:xfrm>
        </p:spPr>
        <p:txBody>
          <a:bodyPr/>
          <a:lstStyle/>
          <a:p>
            <a:pPr eaLnBrk="1" hangingPunct="1"/>
            <a:r>
              <a:rPr lang="en-GB" sz="2800" i="1" dirty="0" smtClean="0">
                <a:cs typeface="Times" pitchFamily="1" charset="0"/>
              </a:rPr>
              <a:t>Common Coupling:</a:t>
            </a:r>
            <a:r>
              <a:rPr lang="en-GB" sz="2800" dirty="0" smtClean="0">
                <a:cs typeface="Times" pitchFamily="1" charset="0"/>
              </a:rPr>
              <a:t> occurs whenever you use a </a:t>
            </a:r>
            <a:r>
              <a:rPr lang="en-GB" sz="2800" i="1" dirty="0" smtClean="0">
                <a:cs typeface="Times" pitchFamily="1" charset="0"/>
              </a:rPr>
              <a:t>global variable</a:t>
            </a:r>
            <a:endParaRPr lang="en-GB" sz="2800" dirty="0" smtClean="0">
              <a:cs typeface="Times" pitchFamily="1" charset="0"/>
            </a:endParaRPr>
          </a:p>
          <a:p>
            <a:pPr lvl="1" eaLnBrk="1" hangingPunct="1"/>
            <a:r>
              <a:rPr lang="en-GB" dirty="0" smtClean="0">
                <a:cs typeface="Times" pitchFamily="1" charset="0"/>
              </a:rPr>
              <a:t>All the components using the global variable become coupled to each other</a:t>
            </a:r>
          </a:p>
          <a:p>
            <a:pPr lvl="1" eaLnBrk="1" hangingPunct="1"/>
            <a:r>
              <a:rPr lang="en-GB" dirty="0" smtClean="0">
                <a:cs typeface="Times" pitchFamily="1" charset="0"/>
              </a:rPr>
              <a:t>A weaker form of common coupling is when a variable can be accessed by a </a:t>
            </a:r>
            <a:r>
              <a:rPr lang="en-GB" i="1" dirty="0" smtClean="0">
                <a:cs typeface="Times" pitchFamily="1" charset="0"/>
              </a:rPr>
              <a:t>subset</a:t>
            </a:r>
            <a:r>
              <a:rPr lang="en-GB" dirty="0" smtClean="0">
                <a:cs typeface="Times" pitchFamily="1" charset="0"/>
              </a:rPr>
              <a:t> of the system’s classes - e.g. a Java package</a:t>
            </a:r>
            <a:r>
              <a:rPr lang="en-US" dirty="0" smtClean="0">
                <a:cs typeface="Times" pitchFamily="1" charset="0"/>
              </a:rPr>
              <a:t> </a:t>
            </a:r>
          </a:p>
          <a:p>
            <a:pPr lvl="2"/>
            <a:r>
              <a:rPr lang="en-US" dirty="0" smtClean="0">
                <a:cs typeface="Times" pitchFamily="1" charset="0"/>
              </a:rPr>
              <a:t>The use of common coupling should be minimized</a:t>
            </a:r>
          </a:p>
          <a:p>
            <a:pPr lvl="1" eaLnBrk="1" hangingPunct="1"/>
            <a:r>
              <a:rPr lang="en-GB" dirty="0" smtClean="0">
                <a:cs typeface="Times" pitchFamily="1" charset="0"/>
              </a:rPr>
              <a:t>Can be acceptable for creating global variables that represent system-wide default values</a:t>
            </a:r>
          </a:p>
          <a:p>
            <a:pPr eaLnBrk="1" hangingPunct="1"/>
            <a:r>
              <a:rPr lang="en-GB" sz="2800" i="1" dirty="0" smtClean="0">
                <a:cs typeface="Times" pitchFamily="1" charset="0"/>
              </a:rPr>
              <a:t>Control Coupling:</a:t>
            </a:r>
            <a:r>
              <a:rPr lang="en-GB" sz="2800" dirty="0" smtClean="0">
                <a:cs typeface="Times" pitchFamily="1" charset="0"/>
              </a:rPr>
              <a:t> Occurs when one procedure calls another using </a:t>
            </a:r>
            <a:r>
              <a:rPr lang="en-GB" sz="2800" i="1" dirty="0" smtClean="0">
                <a:cs typeface="Times" pitchFamily="1" charset="0"/>
              </a:rPr>
              <a:t>a ‘flag’ or ‘command’</a:t>
            </a:r>
            <a:r>
              <a:rPr lang="en-GB" sz="2800" dirty="0" smtClean="0">
                <a:cs typeface="Times" pitchFamily="1" charset="0"/>
              </a:rPr>
              <a:t> that explicitly controls what the second procedure does</a:t>
            </a:r>
            <a:r>
              <a:rPr lang="en-US" sz="2800" dirty="0" smtClean="0">
                <a:cs typeface="Times" pitchFamily="1" charset="0"/>
              </a:rPr>
              <a:t> </a:t>
            </a:r>
          </a:p>
          <a:p>
            <a:pPr lvl="1" eaLnBrk="1" hangingPunct="1"/>
            <a:r>
              <a:rPr lang="en-GB" dirty="0" smtClean="0">
                <a:cs typeface="Times" pitchFamily="1" charset="0"/>
              </a:rPr>
              <a:t>To make a change you have to change both the calling and called method</a:t>
            </a:r>
          </a:p>
        </p:txBody>
      </p:sp>
      <p:sp>
        <p:nvSpPr>
          <p:cNvPr id="5" name="Round Diagonal Corner Rectangle 4"/>
          <p:cNvSpPr/>
          <p:nvPr/>
        </p:nvSpPr>
        <p:spPr>
          <a:xfrm>
            <a:off x="457200" y="1524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>
                <a:solidFill>
                  <a:srgbClr val="FFFFFF"/>
                </a:solidFill>
                <a:cs typeface="Times" pitchFamily="1" charset="0"/>
              </a:rPr>
              <a:t>Common &amp; Control coupling</a:t>
            </a:r>
            <a:endParaRPr lang="en-US" sz="4000">
              <a:solidFill>
                <a:srgbClr val="FFFFFF"/>
              </a:solidFill>
              <a:cs typeface="Times" pitchFamily="1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914400"/>
            <a:ext cx="8686800" cy="5715000"/>
          </a:xfrm>
        </p:spPr>
        <p:txBody>
          <a:bodyPr>
            <a:normAutofit/>
          </a:bodyPr>
          <a:lstStyle/>
          <a:p>
            <a:pPr lvl="1" eaLnBrk="1" hangingPunct="1"/>
            <a:r>
              <a:rPr lang="en-US" sz="2000" b="1" dirty="0" smtClean="0">
                <a:cs typeface="Times" pitchFamily="1" charset="0"/>
              </a:rPr>
              <a:t>Example: </a:t>
            </a:r>
            <a:r>
              <a:rPr lang="en-GB" sz="2000" dirty="0" smtClean="0"/>
              <a:t>public </a:t>
            </a:r>
            <a:r>
              <a:rPr lang="en-GB" sz="2000" dirty="0" err="1" smtClean="0"/>
              <a:t>routineX</a:t>
            </a:r>
            <a:r>
              <a:rPr lang="en-GB" sz="2000" dirty="0" smtClean="0"/>
              <a:t>(String command){</a:t>
            </a:r>
          </a:p>
          <a:p>
            <a:pPr marL="1873250" lvl="4" eaLnBrk="1" hangingPunct="1">
              <a:buFont typeface="Wingdings 2" pitchFamily="18" charset="2"/>
              <a:buNone/>
            </a:pPr>
            <a:r>
              <a:rPr lang="en-GB" dirty="0" smtClean="0"/>
              <a:t>   if (</a:t>
            </a:r>
            <a:r>
              <a:rPr lang="en-GB" dirty="0" err="1" smtClean="0"/>
              <a:t>command.equals</a:t>
            </a:r>
            <a:r>
              <a:rPr lang="en-GB" dirty="0" smtClean="0"/>
              <a:t>("</a:t>
            </a:r>
            <a:r>
              <a:rPr lang="en-GB" dirty="0" err="1" smtClean="0"/>
              <a:t>drawCircle</a:t>
            </a:r>
            <a:r>
              <a:rPr lang="en-GB" dirty="0" smtClean="0"/>
              <a:t>") {</a:t>
            </a:r>
          </a:p>
          <a:p>
            <a:pPr marL="1873250" lvl="4" eaLnBrk="1" hangingPunct="1">
              <a:buFont typeface="Wingdings 2" pitchFamily="18" charset="2"/>
              <a:buNone/>
            </a:pPr>
            <a:r>
              <a:rPr lang="en-GB" dirty="0" smtClean="0"/>
              <a:t>      </a:t>
            </a:r>
            <a:r>
              <a:rPr lang="en-GB" dirty="0" err="1" smtClean="0"/>
              <a:t>drawCircle</a:t>
            </a:r>
            <a:r>
              <a:rPr lang="en-GB" dirty="0" smtClean="0"/>
              <a:t>();</a:t>
            </a:r>
          </a:p>
          <a:p>
            <a:pPr marL="1873250" lvl="4" eaLnBrk="1" hangingPunct="1">
              <a:buFont typeface="Wingdings 2" pitchFamily="18" charset="2"/>
              <a:buNone/>
            </a:pPr>
            <a:r>
              <a:rPr lang="en-GB" dirty="0" smtClean="0"/>
              <a:t>   } else{</a:t>
            </a:r>
          </a:p>
          <a:p>
            <a:pPr marL="1873250" lvl="4" eaLnBrk="1" hangingPunct="1">
              <a:buFont typeface="Wingdings 2" pitchFamily="18" charset="2"/>
              <a:buNone/>
            </a:pPr>
            <a:r>
              <a:rPr lang="en-GB" dirty="0" smtClean="0"/>
              <a:t>      </a:t>
            </a:r>
            <a:r>
              <a:rPr lang="en-GB" dirty="0" err="1" smtClean="0"/>
              <a:t>drawRectangle</a:t>
            </a:r>
            <a:r>
              <a:rPr lang="en-GB" dirty="0" smtClean="0"/>
              <a:t>();</a:t>
            </a:r>
          </a:p>
          <a:p>
            <a:pPr marL="1873250" lvl="4" eaLnBrk="1" hangingPunct="1">
              <a:buFont typeface="Wingdings 2" pitchFamily="18" charset="2"/>
              <a:buNone/>
            </a:pPr>
            <a:r>
              <a:rPr lang="en-GB" dirty="0" smtClean="0"/>
              <a:t>   }</a:t>
            </a:r>
          </a:p>
          <a:p>
            <a:pPr marL="1873250" lvl="4" eaLnBrk="1" hangingPunct="1">
              <a:buFont typeface="Wingdings 2" pitchFamily="18" charset="2"/>
              <a:buNone/>
            </a:pPr>
            <a:r>
              <a:rPr lang="en-GB" dirty="0" smtClean="0"/>
              <a:t>}</a:t>
            </a:r>
          </a:p>
          <a:p>
            <a:pPr lvl="1"/>
            <a:r>
              <a:rPr lang="en-GB" sz="2600" dirty="0" smtClean="0">
                <a:cs typeface="Times" pitchFamily="1" charset="0"/>
              </a:rPr>
              <a:t>Common coupling can reduced by</a:t>
            </a:r>
          </a:p>
          <a:p>
            <a:pPr lvl="2"/>
            <a:r>
              <a:rPr lang="en-GB" sz="2400" dirty="0" smtClean="0">
                <a:cs typeface="Times" pitchFamily="1" charset="0"/>
              </a:rPr>
              <a:t>Making the caller of </a:t>
            </a:r>
            <a:r>
              <a:rPr lang="en-GB" sz="2400" dirty="0" err="1" smtClean="0">
                <a:cs typeface="Times" pitchFamily="1" charset="0"/>
              </a:rPr>
              <a:t>routineX</a:t>
            </a:r>
            <a:r>
              <a:rPr lang="en-GB" sz="2400" dirty="0" smtClean="0">
                <a:cs typeface="Times" pitchFamily="1" charset="0"/>
              </a:rPr>
              <a:t> directly call </a:t>
            </a:r>
            <a:r>
              <a:rPr lang="en-GB" sz="2400" dirty="0" err="1" smtClean="0"/>
              <a:t>drawCircle</a:t>
            </a:r>
            <a:r>
              <a:rPr lang="en-GB" sz="2400" dirty="0" smtClean="0"/>
              <a:t>() &amp; </a:t>
            </a:r>
            <a:r>
              <a:rPr lang="en-GB" sz="2400" dirty="0" err="1" smtClean="0"/>
              <a:t>drawRectangle</a:t>
            </a:r>
            <a:r>
              <a:rPr lang="en-GB" sz="2400" dirty="0" smtClean="0"/>
              <a:t>() methods</a:t>
            </a:r>
            <a:endParaRPr lang="en-GB" sz="2400" dirty="0" smtClean="0">
              <a:cs typeface="Times" pitchFamily="1" charset="0"/>
            </a:endParaRPr>
          </a:p>
          <a:p>
            <a:pPr lvl="2"/>
            <a:r>
              <a:rPr lang="en-GB" sz="2400" dirty="0" smtClean="0">
                <a:cs typeface="Times" pitchFamily="1" charset="0"/>
              </a:rPr>
              <a:t>Using polymorphic operations ( the best way)</a:t>
            </a:r>
            <a:r>
              <a:rPr lang="en-US" sz="2400" dirty="0" smtClean="0">
                <a:cs typeface="Times" pitchFamily="1" charset="0"/>
              </a:rPr>
              <a:t> </a:t>
            </a:r>
            <a:endParaRPr lang="en-GB" sz="2400" dirty="0" smtClean="0">
              <a:cs typeface="Times" pitchFamily="1" charset="0"/>
            </a:endParaRPr>
          </a:p>
          <a:p>
            <a:pPr lvl="2"/>
            <a:r>
              <a:rPr lang="en-GB" sz="2400" dirty="0" smtClean="0">
                <a:cs typeface="Times" pitchFamily="1" charset="0"/>
              </a:rPr>
              <a:t>Using </a:t>
            </a:r>
            <a:r>
              <a:rPr lang="en-GB" sz="2400" i="1" dirty="0" smtClean="0">
                <a:cs typeface="Times" pitchFamily="1" charset="0"/>
              </a:rPr>
              <a:t>look-up table</a:t>
            </a:r>
            <a:endParaRPr lang="en-GB" sz="2400" dirty="0" smtClean="0">
              <a:cs typeface="Times" pitchFamily="1" charset="0"/>
            </a:endParaRPr>
          </a:p>
          <a:p>
            <a:pPr lvl="3"/>
            <a:r>
              <a:rPr lang="en-GB" sz="2200" dirty="0" smtClean="0">
                <a:cs typeface="Times" pitchFamily="1" charset="0"/>
              </a:rPr>
              <a:t>commands are then mapped to a method that should be called when that command is issued</a:t>
            </a:r>
            <a:r>
              <a:rPr lang="en-US" b="1" dirty="0" smtClean="0">
                <a:cs typeface="Times" pitchFamily="1" charset="0"/>
              </a:rPr>
              <a:t> </a:t>
            </a:r>
          </a:p>
          <a:p>
            <a:pPr marL="1873250" lvl="4" eaLnBrk="1" hangingPunct="1">
              <a:buFont typeface="Wingdings 2" pitchFamily="18" charset="2"/>
              <a:buNone/>
            </a:pPr>
            <a:endParaRPr lang="en-US" sz="2400" dirty="0" smtClean="0"/>
          </a:p>
        </p:txBody>
      </p:sp>
      <p:sp>
        <p:nvSpPr>
          <p:cNvPr id="5" name="Round Diagonal Corner Rectangle 4"/>
          <p:cNvSpPr/>
          <p:nvPr/>
        </p:nvSpPr>
        <p:spPr>
          <a:xfrm>
            <a:off x="457200" y="1524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>
                <a:solidFill>
                  <a:srgbClr val="FFFFFF"/>
                </a:solidFill>
                <a:cs typeface="Times" pitchFamily="1" charset="0"/>
              </a:rPr>
              <a:t>Control coupling…</a:t>
            </a:r>
            <a:endParaRPr lang="en-US" sz="4000">
              <a:solidFill>
                <a:srgbClr val="FFFFFF"/>
              </a:solidFill>
              <a:cs typeface="Times" pitchFamily="1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914400"/>
            <a:ext cx="8534400" cy="5638800"/>
          </a:xfrm>
        </p:spPr>
        <p:txBody>
          <a:bodyPr/>
          <a:lstStyle/>
          <a:p>
            <a:pPr eaLnBrk="1" hangingPunct="1"/>
            <a:r>
              <a:rPr lang="en-GB" sz="2800" dirty="0" smtClean="0">
                <a:cs typeface="Times" pitchFamily="1" charset="0"/>
              </a:rPr>
              <a:t>Occurs whenever one of your application classes is declared as the </a:t>
            </a:r>
            <a:r>
              <a:rPr lang="en-GB" sz="2800" i="1" dirty="0" smtClean="0">
                <a:cs typeface="Times" pitchFamily="1" charset="0"/>
              </a:rPr>
              <a:t>type</a:t>
            </a:r>
            <a:r>
              <a:rPr lang="en-GB" sz="2800" dirty="0" smtClean="0">
                <a:cs typeface="Times" pitchFamily="1" charset="0"/>
              </a:rPr>
              <a:t> of a method argument</a:t>
            </a:r>
            <a:r>
              <a:rPr lang="en-US" sz="2800" dirty="0" smtClean="0">
                <a:cs typeface="Times" pitchFamily="1" charset="0"/>
              </a:rPr>
              <a:t> </a:t>
            </a:r>
          </a:p>
          <a:p>
            <a:pPr lvl="1"/>
            <a:r>
              <a:rPr lang="en-US" dirty="0" smtClean="0">
                <a:cs typeface="Times" pitchFamily="1" charset="0"/>
              </a:rPr>
              <a:t>Since one class now uses the other, changing the system becomes harder: Reusing one class requires reusing the other</a:t>
            </a:r>
          </a:p>
          <a:p>
            <a:pPr lvl="1" eaLnBrk="1" hangingPunct="1"/>
            <a:r>
              <a:rPr lang="en-GB" b="1" dirty="0" smtClean="0">
                <a:cs typeface="Times" pitchFamily="1" charset="0"/>
              </a:rPr>
              <a:t>Example</a:t>
            </a:r>
            <a:r>
              <a:rPr lang="en-US" b="1" dirty="0" smtClean="0">
                <a:cs typeface="Times" pitchFamily="1" charset="0"/>
              </a:rPr>
              <a:t> </a:t>
            </a:r>
            <a:r>
              <a:rPr lang="en-US" dirty="0" smtClean="0">
                <a:cs typeface="Times" pitchFamily="1" charset="0"/>
              </a:rPr>
              <a:t>: </a:t>
            </a:r>
            <a:r>
              <a:rPr lang="en-GB" sz="2400" dirty="0" smtClean="0"/>
              <a:t>public class Emailer{</a:t>
            </a:r>
          </a:p>
          <a:p>
            <a:pPr lvl="1" eaLnBrk="1" hangingPunct="1">
              <a:buFont typeface="Wingdings 2" pitchFamily="18" charset="2"/>
              <a:buNone/>
            </a:pPr>
            <a:r>
              <a:rPr lang="en-GB" dirty="0" smtClean="0"/>
              <a:t> 		                 public void </a:t>
            </a:r>
            <a:r>
              <a:rPr lang="en-GB" dirty="0" err="1" smtClean="0"/>
              <a:t>sendEmail</a:t>
            </a:r>
            <a:r>
              <a:rPr lang="en-GB" dirty="0" smtClean="0"/>
              <a:t>(Employee e, String text)</a:t>
            </a:r>
          </a:p>
          <a:p>
            <a:pPr lvl="1" eaLnBrk="1" hangingPunct="1">
              <a:buFont typeface="Wingdings 2" pitchFamily="18" charset="2"/>
              <a:buNone/>
            </a:pPr>
            <a:r>
              <a:rPr lang="en-GB" dirty="0" smtClean="0"/>
              <a:t>		                        {...}</a:t>
            </a:r>
          </a:p>
          <a:p>
            <a:pPr lvl="1" eaLnBrk="1" hangingPunct="1">
              <a:buFont typeface="Wingdings 2" pitchFamily="18" charset="2"/>
              <a:buNone/>
            </a:pPr>
            <a:r>
              <a:rPr lang="en-GB" dirty="0" smtClean="0"/>
              <a:t>  		                          ...</a:t>
            </a:r>
          </a:p>
          <a:p>
            <a:pPr lvl="1" eaLnBrk="1" hangingPunct="1">
              <a:buFont typeface="Wingdings 2" pitchFamily="18" charset="2"/>
              <a:buNone/>
            </a:pPr>
            <a:r>
              <a:rPr lang="en-GB" dirty="0" smtClean="0"/>
              <a:t>                          }</a:t>
            </a:r>
          </a:p>
          <a:p>
            <a:pPr lvl="1"/>
            <a:r>
              <a:rPr lang="en-GB" dirty="0" smtClean="0"/>
              <a:t>The Emailer class is not reusable</a:t>
            </a:r>
          </a:p>
          <a:p>
            <a:pPr lvl="1" eaLnBrk="1" hangingPunct="1"/>
            <a:r>
              <a:rPr lang="en-GB" dirty="0" smtClean="0">
                <a:cs typeface="Times" pitchFamily="1" charset="0"/>
              </a:rPr>
              <a:t>Two ways to reduce stamp coupling are </a:t>
            </a:r>
          </a:p>
          <a:p>
            <a:pPr lvl="2"/>
            <a:r>
              <a:rPr lang="en-GB" sz="2400" dirty="0" smtClean="0">
                <a:cs typeface="Times" pitchFamily="1" charset="0"/>
              </a:rPr>
              <a:t>using an </a:t>
            </a:r>
            <a:r>
              <a:rPr lang="en-GB" sz="2400" i="1" dirty="0" smtClean="0">
                <a:cs typeface="Times" pitchFamily="1" charset="0"/>
              </a:rPr>
              <a:t>interface as the argument type</a:t>
            </a:r>
            <a:r>
              <a:rPr lang="en-GB" sz="2400" dirty="0" smtClean="0">
                <a:cs typeface="Times" pitchFamily="1" charset="0"/>
              </a:rPr>
              <a:t> </a:t>
            </a:r>
          </a:p>
          <a:p>
            <a:pPr lvl="2"/>
            <a:r>
              <a:rPr lang="en-GB" sz="2400" dirty="0" smtClean="0">
                <a:cs typeface="Times" pitchFamily="1" charset="0"/>
              </a:rPr>
              <a:t> </a:t>
            </a:r>
            <a:r>
              <a:rPr lang="en-GB" sz="2400" i="1" dirty="0" smtClean="0">
                <a:cs typeface="Times" pitchFamily="1" charset="0"/>
              </a:rPr>
              <a:t>passing simple variables</a:t>
            </a:r>
            <a:r>
              <a:rPr lang="en-GB" sz="2400" dirty="0" smtClean="0">
                <a:cs typeface="Times" pitchFamily="1" charset="0"/>
              </a:rPr>
              <a:t>.</a:t>
            </a:r>
            <a:endParaRPr lang="en-US" sz="2400" dirty="0" smtClean="0">
              <a:cs typeface="Times" pitchFamily="1" charset="0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457200" y="1524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>
                <a:solidFill>
                  <a:srgbClr val="FFFFFF"/>
                </a:solidFill>
                <a:cs typeface="Times" pitchFamily="1" charset="0"/>
              </a:rPr>
              <a:t>Stamp coupling</a:t>
            </a:r>
            <a:endParaRPr lang="en-US" sz="4000">
              <a:solidFill>
                <a:srgbClr val="FFFFFF"/>
              </a:solidFill>
              <a:cs typeface="Times" pitchFamily="1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52400" y="990600"/>
            <a:ext cx="85344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 i="1" dirty="0" smtClean="0">
                <a:cs typeface="Times" pitchFamily="1" charset="0"/>
              </a:rPr>
              <a:t>Data coupling:</a:t>
            </a:r>
            <a:r>
              <a:rPr lang="en-GB" sz="2800" dirty="0" smtClean="0">
                <a:cs typeface="Times" pitchFamily="1" charset="0"/>
              </a:rPr>
              <a:t> occurs whenever the types of method arguments are either primitive or else simple library classes</a:t>
            </a:r>
            <a:r>
              <a:rPr lang="en-US" b="1" dirty="0" smtClean="0">
                <a:cs typeface="Times" pitchFamily="1" charset="0"/>
              </a:rPr>
              <a:t> </a:t>
            </a:r>
            <a:endParaRPr lang="en-GB" b="1" dirty="0" smtClean="0">
              <a:cs typeface="Times" pitchFamily="1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GB" dirty="0" smtClean="0">
                <a:cs typeface="Times" pitchFamily="1" charset="0"/>
              </a:rPr>
              <a:t>The more arguments a method has, the higher the coupling</a:t>
            </a:r>
            <a:r>
              <a:rPr lang="en-US" dirty="0" smtClean="0">
                <a:cs typeface="Times" pitchFamily="1" charset="0"/>
              </a:rPr>
              <a:t> : a</a:t>
            </a:r>
            <a:r>
              <a:rPr lang="en-GB" dirty="0" err="1" smtClean="0">
                <a:cs typeface="Times" pitchFamily="1" charset="0"/>
              </a:rPr>
              <a:t>ll</a:t>
            </a:r>
            <a:r>
              <a:rPr lang="en-GB" dirty="0" smtClean="0">
                <a:cs typeface="Times" pitchFamily="1" charset="0"/>
              </a:rPr>
              <a:t> methods that use the method must pass all the arguments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>
                <a:cs typeface="Times" pitchFamily="1" charset="0"/>
              </a:rPr>
              <a:t>You should reduce coupling by not giving methods unnecessary arguments</a:t>
            </a:r>
            <a:r>
              <a:rPr lang="en-US" dirty="0" smtClean="0">
                <a:cs typeface="Times" pitchFamily="1" charset="0"/>
              </a:rPr>
              <a:t> </a:t>
            </a:r>
            <a:endParaRPr lang="en-GB" dirty="0" smtClean="0">
              <a:cs typeface="Times" pitchFamily="1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GB" dirty="0" smtClean="0">
                <a:cs typeface="Times" pitchFamily="1" charset="0"/>
              </a:rPr>
              <a:t>There is a trade-off between data coupling and stamp coupling: </a:t>
            </a:r>
            <a:r>
              <a:rPr lang="en-US" dirty="0" smtClean="0">
                <a:cs typeface="Times" pitchFamily="1" charset="0"/>
              </a:rPr>
              <a:t>Increasing one often decreases the other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i="1" dirty="0" smtClean="0">
                <a:cs typeface="Times" pitchFamily="1" charset="0"/>
              </a:rPr>
              <a:t>Routine call coupling:</a:t>
            </a:r>
            <a:r>
              <a:rPr lang="en-GB" sz="2800" dirty="0" smtClean="0">
                <a:cs typeface="Times" pitchFamily="1" charset="0"/>
              </a:rPr>
              <a:t> occurs when one routine (or method in an object oriented system) calls another.</a:t>
            </a:r>
          </a:p>
          <a:p>
            <a:pPr lvl="1" algn="just" eaLnBrk="1" hangingPunct="1"/>
            <a:r>
              <a:rPr lang="en-GB" dirty="0" smtClean="0">
                <a:cs typeface="Times" pitchFamily="1" charset="0"/>
              </a:rPr>
              <a:t>Routine call coupling is always present in any system.</a:t>
            </a:r>
          </a:p>
          <a:p>
            <a:pPr lvl="1" eaLnBrk="1" hangingPunct="1"/>
            <a:r>
              <a:rPr lang="en-GB" dirty="0" smtClean="0">
                <a:cs typeface="Times" pitchFamily="1" charset="0"/>
              </a:rPr>
              <a:t>If you repetitively use a sequence of two or more methods to compute something then you can reduce routine call coupling by writing a single routine that encapsulates the sequence</a:t>
            </a:r>
            <a:r>
              <a:rPr lang="en-GB" b="1" dirty="0" smtClean="0">
                <a:cs typeface="Times" pitchFamily="1" charset="0"/>
              </a:rPr>
              <a:t>.</a:t>
            </a:r>
            <a:r>
              <a:rPr lang="en-US" b="1" dirty="0" smtClean="0">
                <a:cs typeface="Times" pitchFamily="1" charset="0"/>
              </a:rPr>
              <a:t> </a:t>
            </a:r>
            <a:endParaRPr lang="en-GB" dirty="0" smtClean="0">
              <a:cs typeface="Times" pitchFamily="1" charset="0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457200" y="1524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>
                <a:solidFill>
                  <a:srgbClr val="FFFFFF"/>
                </a:solidFill>
                <a:cs typeface="Times" pitchFamily="1" charset="0"/>
              </a:rPr>
              <a:t>Data &amp; Routine coupling</a:t>
            </a:r>
            <a:endParaRPr lang="en-US" sz="4000">
              <a:solidFill>
                <a:srgbClr val="FFFFFF"/>
              </a:solidFill>
              <a:cs typeface="Times" pitchFamily="1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990600"/>
            <a:ext cx="83820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Design is the highly significant phase in the software development where the designer plans </a:t>
            </a:r>
            <a:r>
              <a:rPr lang="en-US" sz="2800" b="1" i="1" dirty="0" smtClean="0"/>
              <a:t>“how” </a:t>
            </a:r>
            <a:r>
              <a:rPr lang="en-US" sz="2800" dirty="0" smtClean="0"/>
              <a:t>a software system should be produced in order to make it functional, reliable, and reasonably easy to understand, modify and maintain etc.  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It is about  solution of the problems mentioned requirement  document.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Design is a creative activity - it determines the major </a:t>
            </a:r>
            <a:r>
              <a:rPr lang="en-US" sz="2800" b="1" i="1" dirty="0" smtClean="0"/>
              <a:t>characteristics</a:t>
            </a:r>
            <a:r>
              <a:rPr lang="en-US" sz="2800" dirty="0" smtClean="0"/>
              <a:t> of a system</a:t>
            </a:r>
          </a:p>
          <a:p>
            <a:pPr eaLnBrk="1" hangingPunct="1"/>
            <a:r>
              <a:rPr lang="en-US" sz="2800" dirty="0" smtClean="0"/>
              <a:t>Design has great impact on testing and maintenance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The output of this phase is a design document to be used for implementing the system</a:t>
            </a:r>
          </a:p>
        </p:txBody>
      </p:sp>
      <p:sp>
        <p:nvSpPr>
          <p:cNvPr id="6" name="Round Diagonal Corner Rectangle 5"/>
          <p:cNvSpPr/>
          <p:nvPr/>
        </p:nvSpPr>
        <p:spPr>
          <a:xfrm>
            <a:off x="457200" y="2286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/>
              <a:t>Software Design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914400"/>
            <a:ext cx="8686800" cy="5287963"/>
          </a:xfrm>
        </p:spPr>
        <p:txBody>
          <a:bodyPr/>
          <a:lstStyle/>
          <a:p>
            <a:pPr eaLnBrk="1" hangingPunct="1"/>
            <a:r>
              <a:rPr lang="en-US" sz="2800" i="1" smtClean="0">
                <a:cs typeface="Times" pitchFamily="1" charset="0"/>
              </a:rPr>
              <a:t>Type coupling:</a:t>
            </a:r>
            <a:r>
              <a:rPr lang="en-US" sz="2800" smtClean="0">
                <a:cs typeface="Times" pitchFamily="1" charset="0"/>
              </a:rPr>
              <a:t> occurs w</a:t>
            </a:r>
            <a:r>
              <a:rPr lang="en-GB" sz="2800" smtClean="0">
                <a:cs typeface="Times" pitchFamily="1" charset="0"/>
              </a:rPr>
              <a:t>hen a module uses a data type defined in another module</a:t>
            </a:r>
            <a:r>
              <a:rPr lang="en-GB" smtClean="0">
                <a:cs typeface="Times" pitchFamily="1" charset="0"/>
              </a:rPr>
              <a:t> </a:t>
            </a:r>
          </a:p>
          <a:p>
            <a:pPr lvl="1" eaLnBrk="1" hangingPunct="1"/>
            <a:r>
              <a:rPr lang="en-GB" smtClean="0">
                <a:cs typeface="Times" pitchFamily="1" charset="0"/>
              </a:rPr>
              <a:t>It occurs any time a class declares an instance variable or a local variable as having another class for its type.</a:t>
            </a:r>
            <a:r>
              <a:rPr lang="en-US" smtClean="0">
                <a:cs typeface="Times" pitchFamily="1" charset="0"/>
              </a:rPr>
              <a:t> </a:t>
            </a:r>
          </a:p>
          <a:p>
            <a:pPr lvl="1" eaLnBrk="1" hangingPunct="1"/>
            <a:r>
              <a:rPr lang="en-GB" smtClean="0">
                <a:cs typeface="Times" pitchFamily="1" charset="0"/>
              </a:rPr>
              <a:t>The consequence of type use coupling is that if the type definition changes, then the users of the type may have to change</a:t>
            </a:r>
            <a:r>
              <a:rPr lang="en-US" smtClean="0">
                <a:cs typeface="Times" pitchFamily="1" charset="0"/>
              </a:rPr>
              <a:t> </a:t>
            </a:r>
          </a:p>
          <a:p>
            <a:pPr lvl="1" eaLnBrk="1" hangingPunct="1"/>
            <a:r>
              <a:rPr lang="en-GB" smtClean="0">
                <a:cs typeface="Times" pitchFamily="1" charset="0"/>
              </a:rPr>
              <a:t>Always declare the type of a variable to be the most general possible class or interface that contains the required operations</a:t>
            </a:r>
            <a:r>
              <a:rPr lang="en-US" smtClean="0">
                <a:cs typeface="Times" pitchFamily="1" charset="0"/>
              </a:rPr>
              <a:t> </a:t>
            </a:r>
          </a:p>
          <a:p>
            <a:pPr eaLnBrk="1" hangingPunct="1"/>
            <a:r>
              <a:rPr lang="en-US" sz="2800" i="1" smtClean="0">
                <a:cs typeface="Times" pitchFamily="1" charset="0"/>
              </a:rPr>
              <a:t>Inclusion Coupling:</a:t>
            </a:r>
            <a:r>
              <a:rPr lang="en-US" sz="2800" smtClean="0">
                <a:cs typeface="Times" pitchFamily="1" charset="0"/>
              </a:rPr>
              <a:t> </a:t>
            </a:r>
            <a:r>
              <a:rPr lang="en-GB" sz="2800" smtClean="0">
                <a:cs typeface="Times" pitchFamily="1" charset="0"/>
              </a:rPr>
              <a:t>Occurs when one component imports a package or when one component includes another.</a:t>
            </a:r>
          </a:p>
          <a:p>
            <a:pPr eaLnBrk="1" hangingPunct="1"/>
            <a:r>
              <a:rPr lang="en-GB" sz="2800" i="1" smtClean="0">
                <a:cs typeface="Times" pitchFamily="1" charset="0"/>
              </a:rPr>
              <a:t>External Coupling: </a:t>
            </a:r>
            <a:r>
              <a:rPr lang="en-GB" sz="2800" smtClean="0">
                <a:cs typeface="Times" pitchFamily="1" charset="0"/>
              </a:rPr>
              <a:t>When a module has a dependency on such things as the operating system, shared libraries or the hardware.</a:t>
            </a:r>
            <a:r>
              <a:rPr lang="en-US" sz="2800" smtClean="0">
                <a:cs typeface="Times" pitchFamily="1" charset="0"/>
              </a:rPr>
              <a:t> </a:t>
            </a:r>
          </a:p>
        </p:txBody>
      </p:sp>
      <p:sp>
        <p:nvSpPr>
          <p:cNvPr id="5" name="Round Diagonal Corner Rectangle 4"/>
          <p:cNvSpPr/>
          <p:nvPr/>
        </p:nvSpPr>
        <p:spPr>
          <a:xfrm>
            <a:off x="457200" y="1524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800" dirty="0">
                <a:solidFill>
                  <a:srgbClr val="FFFFFF"/>
                </a:solidFill>
                <a:cs typeface="Times" pitchFamily="1" charset="0"/>
              </a:rPr>
              <a:t>Type, Inclusion (import) &amp; External coupling</a:t>
            </a:r>
            <a:endParaRPr lang="en-US" sz="3800" dirty="0">
              <a:solidFill>
                <a:srgbClr val="FFFFFF"/>
              </a:solidFill>
              <a:cs typeface="Times" pitchFamily="1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52400" y="990600"/>
            <a:ext cx="8763000" cy="5638800"/>
          </a:xfrm>
        </p:spPr>
        <p:txBody>
          <a:bodyPr/>
          <a:lstStyle/>
          <a:p>
            <a:pPr eaLnBrk="1" hangingPunct="1"/>
            <a:r>
              <a:rPr lang="en-GB" sz="2800" smtClean="0">
                <a:cs typeface="Times" pitchFamily="1" charset="0"/>
              </a:rPr>
              <a:t>Ensure that your designs allow you to hide or defer consideration of details, thus reducing complexity</a:t>
            </a:r>
            <a:r>
              <a:rPr lang="en-US" smtClean="0">
                <a:cs typeface="Times" pitchFamily="1" charset="0"/>
              </a:rPr>
              <a:t> </a:t>
            </a:r>
          </a:p>
          <a:p>
            <a:pPr lvl="1" eaLnBrk="1" hangingPunct="1"/>
            <a:r>
              <a:rPr lang="en-GB" smtClean="0">
                <a:cs typeface="Times" pitchFamily="1" charset="0"/>
              </a:rPr>
              <a:t>A good abstraction is said to provide </a:t>
            </a:r>
            <a:r>
              <a:rPr lang="en-GB" i="1" smtClean="0">
                <a:cs typeface="Times" pitchFamily="1" charset="0"/>
              </a:rPr>
              <a:t>information hiding</a:t>
            </a:r>
            <a:r>
              <a:rPr lang="en-US" smtClean="0">
                <a:cs typeface="Times" pitchFamily="1" charset="0"/>
              </a:rPr>
              <a:t> </a:t>
            </a:r>
            <a:endParaRPr lang="en-GB" smtClean="0">
              <a:cs typeface="Times" pitchFamily="1" charset="0"/>
            </a:endParaRPr>
          </a:p>
          <a:p>
            <a:pPr lvl="1" eaLnBrk="1" hangingPunct="1"/>
            <a:r>
              <a:rPr lang="en-GB" smtClean="0">
                <a:cs typeface="Times" pitchFamily="1" charset="0"/>
              </a:rPr>
              <a:t>Abstractions allow you to understand the essence of a subsystem without having to know unnecessary details</a:t>
            </a:r>
          </a:p>
          <a:p>
            <a:pPr eaLnBrk="1" hangingPunct="1"/>
            <a:r>
              <a:rPr lang="en-GB" sz="2800" smtClean="0">
                <a:cs typeface="Times" pitchFamily="1" charset="0"/>
              </a:rPr>
              <a:t>Abstraction and classes</a:t>
            </a:r>
            <a:r>
              <a:rPr lang="en-US" sz="2800" smtClean="0">
                <a:cs typeface="Times" pitchFamily="1" charset="0"/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800" smtClean="0">
                <a:cs typeface="Times" pitchFamily="1" charset="0"/>
              </a:rPr>
              <a:t>Classes are data abstractions that contain procedural abstractions</a:t>
            </a:r>
          </a:p>
          <a:p>
            <a:pPr marL="1143000" lvl="2" eaLnBrk="1" hangingPunct="1">
              <a:lnSpc>
                <a:spcPct val="90000"/>
              </a:lnSpc>
            </a:pPr>
            <a:r>
              <a:rPr lang="en-GB" sz="2300" smtClean="0">
                <a:cs typeface="Times" pitchFamily="1" charset="0"/>
              </a:rPr>
              <a:t>Abstraction is increased by defining all variables as private. </a:t>
            </a:r>
          </a:p>
          <a:p>
            <a:pPr marL="1143000" lvl="2" eaLnBrk="1" hangingPunct="1">
              <a:lnSpc>
                <a:spcPct val="90000"/>
              </a:lnSpc>
            </a:pPr>
            <a:r>
              <a:rPr lang="en-GB" sz="2300" smtClean="0">
                <a:cs typeface="Times" pitchFamily="1" charset="0"/>
              </a:rPr>
              <a:t>The fewer public methods in a class, the better the abstraction </a:t>
            </a:r>
          </a:p>
          <a:p>
            <a:pPr marL="1143000" lvl="2" eaLnBrk="1" hangingPunct="1">
              <a:lnSpc>
                <a:spcPct val="90000"/>
              </a:lnSpc>
            </a:pPr>
            <a:r>
              <a:rPr lang="en-GB" sz="2300" smtClean="0">
                <a:cs typeface="Times" pitchFamily="1" charset="0"/>
              </a:rPr>
              <a:t>Superclasses and interfaces increase the level of abstraction </a:t>
            </a:r>
          </a:p>
          <a:p>
            <a:pPr marL="1143000" lvl="2" eaLnBrk="1" hangingPunct="1">
              <a:lnSpc>
                <a:spcPct val="90000"/>
              </a:lnSpc>
            </a:pPr>
            <a:r>
              <a:rPr lang="en-GB" sz="2300" smtClean="0">
                <a:cs typeface="Times" pitchFamily="1" charset="0"/>
              </a:rPr>
              <a:t>Attributes and associations are also data abstractions.</a:t>
            </a:r>
          </a:p>
          <a:p>
            <a:pPr marL="1143000" lvl="2" eaLnBrk="1" hangingPunct="1">
              <a:lnSpc>
                <a:spcPct val="90000"/>
              </a:lnSpc>
            </a:pPr>
            <a:r>
              <a:rPr lang="en-GB" sz="2300" smtClean="0">
                <a:cs typeface="Times" pitchFamily="1" charset="0"/>
              </a:rPr>
              <a:t>Methods are procedural abstractions: Better abstractions are achieved by giving methods fewer parameters</a:t>
            </a:r>
            <a:r>
              <a:rPr lang="en-US" sz="2300" smtClean="0">
                <a:cs typeface="Times" pitchFamily="1" charset="0"/>
              </a:rPr>
              <a:t> </a:t>
            </a:r>
            <a:endParaRPr lang="en-GB" sz="2300" smtClean="0">
              <a:cs typeface="Times" pitchFamily="1" charset="0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381000" y="152400"/>
            <a:ext cx="8534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400">
                <a:solidFill>
                  <a:srgbClr val="FFFFFF"/>
                </a:solidFill>
                <a:cs typeface="Times" pitchFamily="1" charset="0"/>
              </a:rPr>
              <a:t>4: Keep the level of abstraction as high as possible</a:t>
            </a:r>
            <a:endParaRPr lang="en-US" sz="3400">
              <a:solidFill>
                <a:srgbClr val="FFFFFF"/>
              </a:solidFill>
              <a:cs typeface="Times" pitchFamily="1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990600"/>
            <a:ext cx="8534400" cy="5562600"/>
          </a:xfrm>
        </p:spPr>
        <p:txBody>
          <a:bodyPr/>
          <a:lstStyle/>
          <a:p>
            <a:pPr eaLnBrk="1" hangingPunct="1"/>
            <a:r>
              <a:rPr lang="en-GB" sz="2800" i="1" smtClean="0">
                <a:cs typeface="Times" pitchFamily="1" charset="0"/>
              </a:rPr>
              <a:t>Increase reusability where possible</a:t>
            </a:r>
            <a:endParaRPr lang="en-US" sz="2800" i="1" smtClean="0">
              <a:cs typeface="Times" pitchFamily="1" charset="0"/>
            </a:endParaRPr>
          </a:p>
          <a:p>
            <a:pPr lvl="1" eaLnBrk="1" hangingPunct="1"/>
            <a:r>
              <a:rPr lang="en-US" smtClean="0">
                <a:cs typeface="Times" pitchFamily="1" charset="0"/>
              </a:rPr>
              <a:t>D</a:t>
            </a:r>
            <a:r>
              <a:rPr lang="en-GB" smtClean="0">
                <a:cs typeface="Times" pitchFamily="1" charset="0"/>
              </a:rPr>
              <a:t>esign</a:t>
            </a:r>
            <a:r>
              <a:rPr lang="en-US" smtClean="0">
                <a:cs typeface="Times" pitchFamily="1" charset="0"/>
              </a:rPr>
              <a:t> the</a:t>
            </a:r>
            <a:r>
              <a:rPr lang="en-GB" smtClean="0">
                <a:cs typeface="Times" pitchFamily="1" charset="0"/>
              </a:rPr>
              <a:t> various aspects of your system so that they can be used again in other contexts</a:t>
            </a:r>
            <a:r>
              <a:rPr lang="en-US" smtClean="0">
                <a:cs typeface="Times" pitchFamily="1" charset="0"/>
              </a:rPr>
              <a:t>  </a:t>
            </a:r>
          </a:p>
          <a:p>
            <a:pPr lvl="2" eaLnBrk="1" hangingPunct="1"/>
            <a:r>
              <a:rPr lang="en-GB" sz="2400" smtClean="0">
                <a:cs typeface="Times" pitchFamily="1" charset="0"/>
              </a:rPr>
              <a:t>Generalize your design as much as possible</a:t>
            </a:r>
            <a:r>
              <a:rPr lang="en-US" sz="2400" smtClean="0">
                <a:cs typeface="Times" pitchFamily="1" charset="0"/>
              </a:rPr>
              <a:t> </a:t>
            </a:r>
          </a:p>
          <a:p>
            <a:pPr lvl="2" eaLnBrk="1" hangingPunct="1"/>
            <a:r>
              <a:rPr lang="en-GB" sz="2400" smtClean="0">
                <a:cs typeface="Times" pitchFamily="1" charset="0"/>
              </a:rPr>
              <a:t>Follow the preceding four design principles</a:t>
            </a:r>
            <a:r>
              <a:rPr lang="en-US" sz="2400" smtClean="0">
                <a:cs typeface="Times" pitchFamily="1" charset="0"/>
              </a:rPr>
              <a:t> </a:t>
            </a:r>
          </a:p>
          <a:p>
            <a:pPr lvl="2" eaLnBrk="1" hangingPunct="1"/>
            <a:r>
              <a:rPr lang="en-GB" sz="2400" smtClean="0">
                <a:cs typeface="Times" pitchFamily="1" charset="0"/>
              </a:rPr>
              <a:t>Design your system to contain hooks</a:t>
            </a:r>
            <a:r>
              <a:rPr lang="en-US" sz="2400" smtClean="0">
                <a:cs typeface="Times" pitchFamily="1" charset="0"/>
              </a:rPr>
              <a:t> </a:t>
            </a:r>
          </a:p>
          <a:p>
            <a:pPr lvl="2" eaLnBrk="1" hangingPunct="1"/>
            <a:r>
              <a:rPr lang="en-GB" sz="2400" smtClean="0">
                <a:cs typeface="Times" pitchFamily="1" charset="0"/>
              </a:rPr>
              <a:t>Simplify your design as much as possible</a:t>
            </a:r>
            <a:r>
              <a:rPr lang="en-US" sz="2400" smtClean="0">
                <a:cs typeface="Times" pitchFamily="1" charset="0"/>
              </a:rPr>
              <a:t> </a:t>
            </a:r>
          </a:p>
          <a:p>
            <a:pPr eaLnBrk="1" hangingPunct="1"/>
            <a:r>
              <a:rPr lang="en-GB" sz="2800" i="1" smtClean="0">
                <a:cs typeface="Times" pitchFamily="1" charset="0"/>
              </a:rPr>
              <a:t>Reuse existing designs and code where possible</a:t>
            </a:r>
          </a:p>
          <a:p>
            <a:pPr lvl="1" eaLnBrk="1" hangingPunct="1"/>
            <a:r>
              <a:rPr lang="en-GB" smtClean="0">
                <a:cs typeface="Times" pitchFamily="1" charset="0"/>
              </a:rPr>
              <a:t>Design with reuse is complementary to design for reusability</a:t>
            </a:r>
            <a:r>
              <a:rPr lang="en-US" smtClean="0">
                <a:cs typeface="Times" pitchFamily="1" charset="0"/>
              </a:rPr>
              <a:t>  </a:t>
            </a:r>
          </a:p>
          <a:p>
            <a:pPr lvl="2" eaLnBrk="1" hangingPunct="1"/>
            <a:r>
              <a:rPr lang="en-GB" sz="2400" smtClean="0">
                <a:cs typeface="Times" pitchFamily="1" charset="0"/>
              </a:rPr>
              <a:t>Actively reusing designs or code allows you to take advantage of the investment you or others have made in reusable components</a:t>
            </a:r>
            <a:r>
              <a:rPr lang="en-US" sz="2400" smtClean="0">
                <a:cs typeface="Times" pitchFamily="1" charset="0"/>
              </a:rPr>
              <a:t> </a:t>
            </a:r>
            <a:endParaRPr lang="en-GB" sz="2400" smtClean="0">
              <a:cs typeface="Times" pitchFamily="1" charset="0"/>
            </a:endParaRPr>
          </a:p>
          <a:p>
            <a:pPr lvl="3" eaLnBrk="1" hangingPunct="1"/>
            <a:r>
              <a:rPr lang="en-GB" sz="2400" i="1" smtClean="0">
                <a:cs typeface="Times" pitchFamily="1" charset="0"/>
              </a:rPr>
              <a:t>Cloning</a:t>
            </a:r>
            <a:r>
              <a:rPr lang="en-GB" sz="2400" smtClean="0">
                <a:cs typeface="Times" pitchFamily="1" charset="0"/>
              </a:rPr>
              <a:t> should not be seen as a form of reuse</a:t>
            </a:r>
          </a:p>
        </p:txBody>
      </p:sp>
      <p:sp>
        <p:nvSpPr>
          <p:cNvPr id="5" name="Round Diagonal Corner Rectangle 4"/>
          <p:cNvSpPr/>
          <p:nvPr/>
        </p:nvSpPr>
        <p:spPr>
          <a:xfrm>
            <a:off x="381000" y="152400"/>
            <a:ext cx="8534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400" dirty="0">
                <a:solidFill>
                  <a:srgbClr val="FFFFFF"/>
                </a:solidFill>
                <a:cs typeface="Times" pitchFamily="1" charset="0"/>
              </a:rPr>
              <a:t>Design Principles 5 &amp; 6</a:t>
            </a:r>
            <a:endParaRPr lang="en-US" sz="3400" dirty="0">
              <a:solidFill>
                <a:srgbClr val="FFFFFF"/>
              </a:solidFill>
              <a:cs typeface="Times" pitchFamily="1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52400" y="1066800"/>
            <a:ext cx="8763000" cy="5486400"/>
          </a:xfrm>
        </p:spPr>
        <p:txBody>
          <a:bodyPr/>
          <a:lstStyle/>
          <a:p>
            <a:pPr eaLnBrk="1" hangingPunct="1"/>
            <a:r>
              <a:rPr lang="en-GB" sz="2800" i="1" smtClean="0">
                <a:cs typeface="Times" pitchFamily="1" charset="0"/>
              </a:rPr>
              <a:t>Design for flexibility:</a:t>
            </a:r>
            <a:r>
              <a:rPr lang="en-US" sz="2800" smtClean="0">
                <a:cs typeface="Times" pitchFamily="1" charset="0"/>
              </a:rPr>
              <a:t> </a:t>
            </a:r>
            <a:r>
              <a:rPr lang="en-GB" sz="2800" smtClean="0">
                <a:cs typeface="Times" pitchFamily="1" charset="0"/>
              </a:rPr>
              <a:t>actively anticipate changes that a design may have to undergo in the future, and prepare for them</a:t>
            </a:r>
            <a:r>
              <a:rPr lang="en-US" sz="2800" smtClean="0">
                <a:cs typeface="Times" pitchFamily="1" charset="0"/>
              </a:rPr>
              <a:t> </a:t>
            </a:r>
          </a:p>
          <a:p>
            <a:pPr lvl="1" eaLnBrk="1" hangingPunct="1"/>
            <a:r>
              <a:rPr lang="en-GB" smtClean="0">
                <a:cs typeface="Times" pitchFamily="1" charset="0"/>
              </a:rPr>
              <a:t>Reduce coupling and increase cohesion</a:t>
            </a:r>
            <a:r>
              <a:rPr lang="en-US" smtClean="0">
                <a:cs typeface="Times" pitchFamily="1" charset="0"/>
              </a:rPr>
              <a:t> </a:t>
            </a:r>
          </a:p>
          <a:p>
            <a:pPr lvl="1" eaLnBrk="1" hangingPunct="1"/>
            <a:r>
              <a:rPr lang="en-GB" smtClean="0">
                <a:cs typeface="Times" pitchFamily="1" charset="0"/>
              </a:rPr>
              <a:t>Create abstractions</a:t>
            </a:r>
            <a:r>
              <a:rPr lang="en-US" smtClean="0">
                <a:cs typeface="Times" pitchFamily="1" charset="0"/>
              </a:rPr>
              <a:t> </a:t>
            </a:r>
          </a:p>
          <a:p>
            <a:pPr lvl="1" eaLnBrk="1" hangingPunct="1"/>
            <a:r>
              <a:rPr lang="en-GB" smtClean="0">
                <a:cs typeface="Times" pitchFamily="1" charset="0"/>
              </a:rPr>
              <a:t>Do not hard-code anything</a:t>
            </a:r>
            <a:r>
              <a:rPr lang="en-US" smtClean="0">
                <a:cs typeface="Times" pitchFamily="1" charset="0"/>
              </a:rPr>
              <a:t> </a:t>
            </a:r>
          </a:p>
          <a:p>
            <a:pPr lvl="1" eaLnBrk="1" hangingPunct="1"/>
            <a:r>
              <a:rPr lang="en-GB" smtClean="0">
                <a:cs typeface="Times" pitchFamily="1" charset="0"/>
              </a:rPr>
              <a:t>Leav</a:t>
            </a:r>
            <a:r>
              <a:rPr lang="en-US" smtClean="0">
                <a:cs typeface="Times" pitchFamily="1" charset="0"/>
              </a:rPr>
              <a:t>e</a:t>
            </a:r>
            <a:r>
              <a:rPr lang="en-GB" smtClean="0">
                <a:cs typeface="Times" pitchFamily="1" charset="0"/>
              </a:rPr>
              <a:t> all options open - d</a:t>
            </a:r>
            <a:r>
              <a:rPr lang="en-US" smtClean="0">
                <a:cs typeface="Times" pitchFamily="1" charset="0"/>
              </a:rPr>
              <a:t>o not restrict the options of people who have to modify the system later </a:t>
            </a:r>
          </a:p>
          <a:p>
            <a:pPr lvl="1" eaLnBrk="1" hangingPunct="1"/>
            <a:r>
              <a:rPr lang="en-GB" smtClean="0">
                <a:cs typeface="Times" pitchFamily="1" charset="0"/>
              </a:rPr>
              <a:t>Use reusable code and make code reusable</a:t>
            </a:r>
            <a:r>
              <a:rPr lang="en-US" smtClean="0">
                <a:cs typeface="Times" pitchFamily="1" charset="0"/>
              </a:rPr>
              <a:t> </a:t>
            </a:r>
          </a:p>
          <a:p>
            <a:pPr eaLnBrk="1" hangingPunct="1"/>
            <a:r>
              <a:rPr lang="en-GB" sz="2800" i="1" smtClean="0">
                <a:cs typeface="Times" pitchFamily="1" charset="0"/>
              </a:rPr>
              <a:t>Design for Portability:</a:t>
            </a:r>
            <a:r>
              <a:rPr lang="en-GB" sz="2800" smtClean="0">
                <a:cs typeface="Times" pitchFamily="1" charset="0"/>
              </a:rPr>
              <a:t> </a:t>
            </a:r>
            <a:r>
              <a:rPr lang="en-GB" smtClean="0">
                <a:cs typeface="Times" pitchFamily="1" charset="0"/>
              </a:rPr>
              <a:t>Have the software run on as many platforms as possible</a:t>
            </a:r>
            <a:r>
              <a:rPr lang="en-US" smtClean="0">
                <a:cs typeface="Times" pitchFamily="1" charset="0"/>
              </a:rPr>
              <a:t> </a:t>
            </a:r>
          </a:p>
          <a:p>
            <a:pPr lvl="1" eaLnBrk="1" hangingPunct="1"/>
            <a:r>
              <a:rPr lang="en-GB" smtClean="0">
                <a:cs typeface="Times" pitchFamily="1" charset="0"/>
              </a:rPr>
              <a:t>Avoid the use of facilities that are specific to one particular environment</a:t>
            </a:r>
            <a:r>
              <a:rPr lang="en-US" smtClean="0">
                <a:cs typeface="Times" pitchFamily="1" charset="0"/>
              </a:rPr>
              <a:t> </a:t>
            </a:r>
          </a:p>
          <a:p>
            <a:pPr lvl="1" eaLnBrk="1" hangingPunct="1"/>
            <a:r>
              <a:rPr lang="en-US" smtClean="0">
                <a:cs typeface="Times" pitchFamily="1" charset="0"/>
              </a:rPr>
              <a:t>E.g. a library only available in Microsoft Windows</a:t>
            </a:r>
          </a:p>
        </p:txBody>
      </p:sp>
      <p:sp>
        <p:nvSpPr>
          <p:cNvPr id="5" name="Round Diagonal Corner Rectangle 4"/>
          <p:cNvSpPr/>
          <p:nvPr/>
        </p:nvSpPr>
        <p:spPr>
          <a:xfrm>
            <a:off x="381000" y="152400"/>
            <a:ext cx="8534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400" dirty="0">
                <a:solidFill>
                  <a:srgbClr val="FFFFFF"/>
                </a:solidFill>
                <a:cs typeface="Times" pitchFamily="1" charset="0"/>
              </a:rPr>
              <a:t>Design Principles 7 &amp; 8</a:t>
            </a:r>
            <a:endParaRPr lang="en-US" sz="3400" dirty="0">
              <a:solidFill>
                <a:srgbClr val="FFFFFF"/>
              </a:solidFill>
              <a:cs typeface="Times" pitchFamily="1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066800"/>
            <a:ext cx="8534400" cy="5029200"/>
          </a:xfrm>
        </p:spPr>
        <p:txBody>
          <a:bodyPr/>
          <a:lstStyle/>
          <a:p>
            <a:pPr eaLnBrk="1" hangingPunct="1"/>
            <a:r>
              <a:rPr lang="en-GB" sz="2800" smtClean="0">
                <a:cs typeface="Times" pitchFamily="1" charset="0"/>
              </a:rPr>
              <a:t>Plan for changes in the technology or environment so the software will continue to run or can be easily changed</a:t>
            </a:r>
            <a:r>
              <a:rPr lang="en-US" sz="2800" smtClean="0">
                <a:cs typeface="Times" pitchFamily="1" charset="0"/>
              </a:rPr>
              <a:t> </a:t>
            </a:r>
          </a:p>
          <a:p>
            <a:pPr lvl="1" eaLnBrk="1" hangingPunct="1"/>
            <a:r>
              <a:rPr lang="en-GB" sz="2600" smtClean="0">
                <a:cs typeface="Times" pitchFamily="1" charset="0"/>
              </a:rPr>
              <a:t>Avoid using early releases of technology</a:t>
            </a:r>
            <a:r>
              <a:rPr lang="en-US" sz="2600" smtClean="0">
                <a:cs typeface="Times" pitchFamily="1" charset="0"/>
              </a:rPr>
              <a:t> </a:t>
            </a:r>
          </a:p>
          <a:p>
            <a:pPr lvl="1" eaLnBrk="1" hangingPunct="1"/>
            <a:r>
              <a:rPr lang="en-GB" sz="2600" smtClean="0">
                <a:cs typeface="Times" pitchFamily="1" charset="0"/>
              </a:rPr>
              <a:t>Avoid using software libraries that are specific to particular environments</a:t>
            </a:r>
            <a:r>
              <a:rPr lang="en-US" sz="2600" smtClean="0">
                <a:cs typeface="Times" pitchFamily="1" charset="0"/>
              </a:rPr>
              <a:t> </a:t>
            </a:r>
          </a:p>
          <a:p>
            <a:pPr lvl="1" eaLnBrk="1" hangingPunct="1"/>
            <a:r>
              <a:rPr lang="en-GB" sz="2600" smtClean="0">
                <a:cs typeface="Times" pitchFamily="1" charset="0"/>
              </a:rPr>
              <a:t>Avoid using undocumented features or little-used features of software libraries</a:t>
            </a:r>
            <a:r>
              <a:rPr lang="en-US" sz="2600" smtClean="0">
                <a:cs typeface="Times" pitchFamily="1" charset="0"/>
              </a:rPr>
              <a:t> </a:t>
            </a:r>
          </a:p>
          <a:p>
            <a:pPr lvl="1" eaLnBrk="1" hangingPunct="1"/>
            <a:r>
              <a:rPr lang="en-GB" sz="2600" smtClean="0">
                <a:cs typeface="Times" pitchFamily="1" charset="0"/>
              </a:rPr>
              <a:t>Avoid using software or special hardware from companies that are less likely to provide long-term support</a:t>
            </a:r>
            <a:r>
              <a:rPr lang="en-US" sz="2600" smtClean="0">
                <a:cs typeface="Times" pitchFamily="1" charset="0"/>
              </a:rPr>
              <a:t> </a:t>
            </a:r>
          </a:p>
          <a:p>
            <a:pPr lvl="1" eaLnBrk="1" hangingPunct="1"/>
            <a:r>
              <a:rPr lang="en-GB" sz="2600" smtClean="0">
                <a:cs typeface="Times" pitchFamily="1" charset="0"/>
              </a:rPr>
              <a:t>Use standard languages and technologies that are supported by multiple vendors</a:t>
            </a:r>
            <a:r>
              <a:rPr lang="en-US" sz="2600" smtClean="0">
                <a:cs typeface="Times" pitchFamily="1" charset="0"/>
              </a:rPr>
              <a:t> </a:t>
            </a:r>
            <a:endParaRPr lang="en-GB" sz="2600" smtClean="0">
              <a:cs typeface="Times" pitchFamily="1" charset="0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381000" y="152400"/>
            <a:ext cx="8534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600" dirty="0">
                <a:cs typeface="Times" pitchFamily="1" charset="0"/>
              </a:rPr>
              <a:t>9: Anticipate obsolescence</a:t>
            </a:r>
            <a:r>
              <a:rPr lang="en-US" sz="3600" dirty="0">
                <a:cs typeface="Times" pitchFamily="1" charset="0"/>
              </a:rPr>
              <a:t> </a:t>
            </a:r>
            <a:endParaRPr lang="en-US" sz="3400" dirty="0">
              <a:solidFill>
                <a:srgbClr val="FFFFFF"/>
              </a:solidFill>
              <a:cs typeface="Times" pitchFamily="1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52400" y="914400"/>
            <a:ext cx="8763000" cy="5410200"/>
          </a:xfrm>
        </p:spPr>
        <p:txBody>
          <a:bodyPr/>
          <a:lstStyle/>
          <a:p>
            <a:pPr eaLnBrk="1" hangingPunct="1"/>
            <a:r>
              <a:rPr lang="en-GB" sz="2800" i="1" dirty="0" smtClean="0">
                <a:cs typeface="Times" pitchFamily="1" charset="0"/>
              </a:rPr>
              <a:t>Design for Testability:</a:t>
            </a:r>
            <a:r>
              <a:rPr lang="en-GB" sz="2800" dirty="0" smtClean="0">
                <a:cs typeface="Times" pitchFamily="1" charset="0"/>
              </a:rPr>
              <a:t> </a:t>
            </a:r>
            <a:r>
              <a:rPr lang="en-GB" dirty="0" smtClean="0">
                <a:cs typeface="Times" pitchFamily="1" charset="0"/>
              </a:rPr>
              <a:t>Take steps to make testing easier</a:t>
            </a:r>
            <a:r>
              <a:rPr lang="en-US" dirty="0" smtClean="0">
                <a:cs typeface="Times" pitchFamily="1" charset="0"/>
              </a:rPr>
              <a:t> </a:t>
            </a:r>
            <a:endParaRPr lang="en-GB" dirty="0" smtClean="0">
              <a:cs typeface="Times" pitchFamily="1" charset="0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GB" sz="2400" dirty="0" smtClean="0">
                <a:cs typeface="Times" pitchFamily="1" charset="0"/>
              </a:rPr>
              <a:t>Design a program to automatically test the software</a:t>
            </a:r>
          </a:p>
          <a:p>
            <a:pPr lvl="3" eaLnBrk="1" hangingPunct="1">
              <a:lnSpc>
                <a:spcPct val="90000"/>
              </a:lnSpc>
              <a:buSzPct val="85000"/>
            </a:pPr>
            <a:r>
              <a:rPr lang="en-GB" sz="2400" dirty="0" smtClean="0">
                <a:cs typeface="Times" pitchFamily="1" charset="0"/>
              </a:rPr>
              <a:t>Ensure that all the functionality of the code can by driven by an external program, bypassing a graphical user interface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400" dirty="0" smtClean="0">
                <a:cs typeface="Times" pitchFamily="1" charset="0"/>
              </a:rPr>
              <a:t>In Java, you can create a main() method in each class in order to exercise the other methods</a:t>
            </a:r>
          </a:p>
          <a:p>
            <a:pPr eaLnBrk="1" hangingPunct="1"/>
            <a:r>
              <a:rPr lang="en-GB" i="1" dirty="0" smtClean="0">
                <a:cs typeface="Times" pitchFamily="1" charset="0"/>
              </a:rPr>
              <a:t>Design defensively: </a:t>
            </a:r>
            <a:r>
              <a:rPr lang="en-GB" dirty="0" smtClean="0">
                <a:cs typeface="Times" pitchFamily="1" charset="0"/>
              </a:rPr>
              <a:t>Never trust how others will try to use a component you are designing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>
                <a:cs typeface="Times" pitchFamily="1" charset="0"/>
              </a:rPr>
              <a:t>Handle all cases where other code might attempt to use your component inappropriately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>
                <a:cs typeface="Times" pitchFamily="1" charset="0"/>
              </a:rPr>
              <a:t>Check that all of the inputs to your component are valid: the </a:t>
            </a:r>
            <a:r>
              <a:rPr lang="en-GB" i="1" dirty="0" smtClean="0">
                <a:cs typeface="Times" pitchFamily="1" charset="0"/>
              </a:rPr>
              <a:t>preconditions</a:t>
            </a:r>
          </a:p>
          <a:p>
            <a:pPr lvl="2" eaLnBrk="1" hangingPunct="1">
              <a:lnSpc>
                <a:spcPct val="90000"/>
              </a:lnSpc>
            </a:pPr>
            <a:r>
              <a:rPr lang="en-GB" sz="2400" dirty="0" smtClean="0">
                <a:cs typeface="Times" pitchFamily="1" charset="0"/>
              </a:rPr>
              <a:t>Unfortunately, over-zealous defensive design can result in unnecessarily</a:t>
            </a:r>
            <a:r>
              <a:rPr lang="en-US" sz="2400" dirty="0" smtClean="0">
                <a:cs typeface="Times" pitchFamily="1" charset="0"/>
              </a:rPr>
              <a:t> repetitive checking</a:t>
            </a:r>
            <a:endParaRPr lang="en-US" sz="2400" dirty="0" smtClean="0"/>
          </a:p>
        </p:txBody>
      </p:sp>
      <p:sp>
        <p:nvSpPr>
          <p:cNvPr id="5" name="Round Diagonal Corner Rectangle 4"/>
          <p:cNvSpPr/>
          <p:nvPr/>
        </p:nvSpPr>
        <p:spPr>
          <a:xfrm>
            <a:off x="381000" y="152400"/>
            <a:ext cx="8534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600" dirty="0">
                <a:cs typeface="Times" pitchFamily="1" charset="0"/>
              </a:rPr>
              <a:t>Design principle 10 and 11</a:t>
            </a:r>
            <a:endParaRPr lang="en-US" sz="3400" dirty="0">
              <a:solidFill>
                <a:srgbClr val="FFFFFF"/>
              </a:solidFill>
              <a:cs typeface="Times" pitchFamily="1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066800"/>
            <a:ext cx="83058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 There are a number of software design methods/approaches.</a:t>
            </a:r>
          </a:p>
          <a:p>
            <a:r>
              <a:rPr lang="en-US" dirty="0" smtClean="0"/>
              <a:t>The two basic approaches that can be used to design a software are function-oriented and object-oriented. </a:t>
            </a:r>
          </a:p>
          <a:p>
            <a:r>
              <a:rPr lang="en-US" dirty="0" smtClean="0"/>
              <a:t>These approaches are fundamentally different and are applicable at different stages in the design phase.</a:t>
            </a:r>
          </a:p>
          <a:p>
            <a:pPr lvl="1" algn="ctr">
              <a:buNone/>
              <a:defRPr/>
            </a:pPr>
            <a:r>
              <a:rPr lang="en-US" sz="3200" b="1" u="sng" dirty="0" smtClean="0"/>
              <a:t>Reading Assignment</a:t>
            </a:r>
          </a:p>
          <a:p>
            <a:pPr lvl="1" algn="ctr">
              <a:buNone/>
              <a:defRPr/>
            </a:pPr>
            <a:r>
              <a:rPr lang="en-US" sz="3200" b="1" i="1" dirty="0" smtClean="0"/>
              <a:t>Design concepts</a:t>
            </a:r>
          </a:p>
          <a:p>
            <a:pPr lvl="1" algn="ctr">
              <a:buNone/>
              <a:defRPr/>
            </a:pPr>
            <a:endParaRPr lang="en-US" sz="3200" b="1" i="1" dirty="0" smtClean="0"/>
          </a:p>
          <a:p>
            <a:pPr lvl="1">
              <a:buNone/>
              <a:defRPr/>
            </a:pPr>
            <a:r>
              <a:rPr lang="en-US" sz="2800" dirty="0" smtClean="0"/>
              <a:t>Next class: UID</a:t>
            </a:r>
          </a:p>
        </p:txBody>
      </p:sp>
      <p:sp>
        <p:nvSpPr>
          <p:cNvPr id="5" name="Round Diagonal Corner Rectangle 4"/>
          <p:cNvSpPr/>
          <p:nvPr/>
        </p:nvSpPr>
        <p:spPr>
          <a:xfrm>
            <a:off x="381000" y="152400"/>
            <a:ext cx="8534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600" dirty="0">
                <a:cs typeface="Times" pitchFamily="1" charset="0"/>
              </a:rPr>
              <a:t>Design </a:t>
            </a:r>
            <a:r>
              <a:rPr lang="en-GB" sz="3600" dirty="0" smtClean="0">
                <a:cs typeface="Times" pitchFamily="1" charset="0"/>
              </a:rPr>
              <a:t>Methods</a:t>
            </a:r>
            <a:endParaRPr lang="en-US" sz="3400" dirty="0">
              <a:solidFill>
                <a:srgbClr val="FFFFFF"/>
              </a:solidFill>
              <a:cs typeface="Times" pitchFamily="1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066800"/>
            <a:ext cx="8534400" cy="5410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 </a:t>
            </a:r>
            <a:r>
              <a:rPr lang="en-GB" sz="2800" b="1" i="1" dirty="0" smtClean="0">
                <a:cs typeface="Times" pitchFamily="1" charset="0"/>
              </a:rPr>
              <a:t>Definition:</a:t>
            </a:r>
            <a:r>
              <a:rPr lang="en-GB" sz="2400" dirty="0" smtClean="0">
                <a:cs typeface="Times" pitchFamily="1" charset="0"/>
              </a:rPr>
              <a:t>  </a:t>
            </a:r>
            <a:r>
              <a:rPr lang="en-GB" i="1" dirty="0" smtClean="0">
                <a:cs typeface="Times" pitchFamily="1" charset="0"/>
              </a:rPr>
              <a:t>Design</a:t>
            </a:r>
            <a:r>
              <a:rPr lang="en-GB" dirty="0" smtClean="0">
                <a:cs typeface="Times" pitchFamily="1" charset="0"/>
              </a:rPr>
              <a:t> is a problem-solving process whose objective is to find and describe a way:</a:t>
            </a:r>
          </a:p>
          <a:p>
            <a:pPr lvl="2" eaLnBrk="1" hangingPunct="1"/>
            <a:r>
              <a:rPr lang="en-GB" sz="2400" dirty="0" smtClean="0">
                <a:cs typeface="Times" pitchFamily="1" charset="0"/>
              </a:rPr>
              <a:t>to implement the system’s </a:t>
            </a:r>
            <a:r>
              <a:rPr lang="en-GB" sz="2400" i="1" dirty="0" smtClean="0">
                <a:cs typeface="Times" pitchFamily="1" charset="0"/>
              </a:rPr>
              <a:t>functional requirements</a:t>
            </a:r>
            <a:r>
              <a:rPr lang="en-GB" sz="2400" dirty="0" smtClean="0">
                <a:cs typeface="Times" pitchFamily="1" charset="0"/>
              </a:rPr>
              <a:t>...</a:t>
            </a:r>
          </a:p>
          <a:p>
            <a:pPr lvl="2" eaLnBrk="1" hangingPunct="1"/>
            <a:r>
              <a:rPr lang="en-GB" sz="2400" dirty="0" smtClean="0">
                <a:cs typeface="Times" pitchFamily="1" charset="0"/>
              </a:rPr>
              <a:t>while respecting the constraints imposed by the </a:t>
            </a:r>
            <a:r>
              <a:rPr lang="en-GB" sz="2400" i="1" dirty="0" smtClean="0">
                <a:cs typeface="Times" pitchFamily="1" charset="0"/>
              </a:rPr>
              <a:t>quality, platform and process requirements </a:t>
            </a:r>
            <a:r>
              <a:rPr lang="en-GB" sz="2400" dirty="0" smtClean="0">
                <a:cs typeface="Times" pitchFamily="1" charset="0"/>
              </a:rPr>
              <a:t>including the </a:t>
            </a:r>
            <a:r>
              <a:rPr lang="en-GB" sz="2400" i="1" dirty="0" smtClean="0">
                <a:cs typeface="Times" pitchFamily="1" charset="0"/>
              </a:rPr>
              <a:t>budget </a:t>
            </a:r>
            <a:r>
              <a:rPr lang="en-GB" sz="2400" dirty="0" smtClean="0">
                <a:cs typeface="Times" pitchFamily="1" charset="0"/>
              </a:rPr>
              <a:t>and</a:t>
            </a:r>
            <a:r>
              <a:rPr lang="en-GB" sz="2400" i="1" dirty="0" smtClean="0">
                <a:cs typeface="Times" pitchFamily="1" charset="0"/>
              </a:rPr>
              <a:t> deadline</a:t>
            </a:r>
          </a:p>
          <a:p>
            <a:pPr lvl="2" eaLnBrk="1" hangingPunct="1"/>
            <a:r>
              <a:rPr lang="en-GB" sz="2400" dirty="0" smtClean="0">
                <a:cs typeface="Times" pitchFamily="1" charset="0"/>
              </a:rPr>
              <a:t>  and while adhering to general principles of </a:t>
            </a:r>
            <a:r>
              <a:rPr lang="en-GB" sz="2400" i="1" dirty="0" smtClean="0">
                <a:cs typeface="Times" pitchFamily="1" charset="0"/>
              </a:rPr>
              <a:t>good design quality</a:t>
            </a:r>
            <a:r>
              <a:rPr lang="en-US" sz="2400" dirty="0" smtClean="0"/>
              <a:t> </a:t>
            </a:r>
          </a:p>
          <a:p>
            <a:pPr eaLnBrk="1" hangingPunct="1"/>
            <a:r>
              <a:rPr lang="en-GB" sz="2800" dirty="0" smtClean="0">
                <a:cs typeface="Times" pitchFamily="1" charset="0"/>
              </a:rPr>
              <a:t>In the process of software design a designer faces with a series of </a:t>
            </a:r>
            <a:r>
              <a:rPr lang="en-GB" sz="2800" i="1" dirty="0" smtClean="0">
                <a:cs typeface="Times" pitchFamily="1" charset="0"/>
              </a:rPr>
              <a:t>design issues</a:t>
            </a:r>
            <a:r>
              <a:rPr lang="en-GB" sz="2800" dirty="0" smtClean="0">
                <a:cs typeface="Times" pitchFamily="1" charset="0"/>
              </a:rPr>
              <a:t> </a:t>
            </a:r>
          </a:p>
          <a:p>
            <a:r>
              <a:rPr lang="en-GB" sz="2800" b="1" i="1" dirty="0" smtClean="0">
                <a:cs typeface="Times" pitchFamily="1" charset="0"/>
              </a:rPr>
              <a:t>Design issues </a:t>
            </a:r>
            <a:r>
              <a:rPr lang="en-GB" sz="2800" dirty="0" smtClean="0">
                <a:cs typeface="Times" pitchFamily="1" charset="0"/>
              </a:rPr>
              <a:t>are sub-problems of the overall design problem. </a:t>
            </a:r>
          </a:p>
          <a:p>
            <a:r>
              <a:rPr lang="en-GB" sz="2800" dirty="0" smtClean="0">
                <a:cs typeface="Times" pitchFamily="1" charset="0"/>
              </a:rPr>
              <a:t>Each issue normally has several alternative solutions: design </a:t>
            </a:r>
            <a:r>
              <a:rPr lang="en-GB" sz="2800" i="1" dirty="0" smtClean="0">
                <a:cs typeface="Times" pitchFamily="1" charset="0"/>
              </a:rPr>
              <a:t>options</a:t>
            </a:r>
            <a:r>
              <a:rPr lang="en-GB" sz="2800" dirty="0" smtClean="0">
                <a:cs typeface="Times" pitchFamily="1" charset="0"/>
              </a:rPr>
              <a:t>. </a:t>
            </a:r>
          </a:p>
        </p:txBody>
      </p:sp>
      <p:sp>
        <p:nvSpPr>
          <p:cNvPr id="5" name="Round Diagonal Corner Rectangle 4"/>
          <p:cNvSpPr/>
          <p:nvPr/>
        </p:nvSpPr>
        <p:spPr>
          <a:xfrm>
            <a:off x="457200" y="2286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/>
              <a:t>Software Design…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990600"/>
            <a:ext cx="8686800" cy="5334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cs typeface="Times" pitchFamily="1" charset="0"/>
              </a:rPr>
              <a:t>The designer makes a </a:t>
            </a:r>
            <a:r>
              <a:rPr lang="en-GB" sz="2800" i="1" dirty="0" smtClean="0">
                <a:cs typeface="Times" pitchFamily="1" charset="0"/>
              </a:rPr>
              <a:t>design decision</a:t>
            </a:r>
            <a:r>
              <a:rPr lang="en-GB" sz="2800" dirty="0" smtClean="0">
                <a:cs typeface="Times" pitchFamily="1" charset="0"/>
              </a:rPr>
              <a:t> to resolve each issue. </a:t>
            </a:r>
          </a:p>
          <a:p>
            <a:r>
              <a:rPr lang="en-GB" sz="2800" dirty="0" smtClean="0">
                <a:cs typeface="Times" pitchFamily="1" charset="0"/>
              </a:rPr>
              <a:t>This process involves choosing the best option from among the alternatives. </a:t>
            </a:r>
          </a:p>
          <a:p>
            <a:pPr lvl="1"/>
            <a:r>
              <a:rPr lang="en-US" sz="2400" dirty="0" smtClean="0"/>
              <a:t>often involving tradeoffs between the different qualities the designer is seeking to achieve in his solution.</a:t>
            </a:r>
            <a:endParaRPr lang="en-GB" sz="2400" dirty="0" smtClean="0">
              <a:cs typeface="Times" pitchFamily="1" charset="0"/>
            </a:endParaRPr>
          </a:p>
          <a:p>
            <a:pPr eaLnBrk="1" hangingPunct="1"/>
            <a:r>
              <a:rPr lang="en-GB" sz="2800" dirty="0" smtClean="0">
                <a:cs typeface="Times" pitchFamily="1" charset="0"/>
              </a:rPr>
              <a:t>To make each design decision, the software engineer uses </a:t>
            </a:r>
          </a:p>
          <a:p>
            <a:pPr lvl="1"/>
            <a:r>
              <a:rPr lang="en-GB" sz="2400" dirty="0" smtClean="0">
                <a:cs typeface="Times" pitchFamily="1" charset="0"/>
              </a:rPr>
              <a:t>knowledge of the requirements</a:t>
            </a:r>
            <a:r>
              <a:rPr lang="en-US" sz="2400" dirty="0" smtClean="0"/>
              <a:t> </a:t>
            </a:r>
          </a:p>
          <a:p>
            <a:pPr lvl="1"/>
            <a:r>
              <a:rPr lang="en-GB" sz="2400" dirty="0" smtClean="0">
                <a:cs typeface="Times" pitchFamily="1" charset="0"/>
              </a:rPr>
              <a:t>the design as created so far</a:t>
            </a:r>
          </a:p>
          <a:p>
            <a:pPr lvl="1"/>
            <a:r>
              <a:rPr lang="en-GB" sz="2400" dirty="0" smtClean="0">
                <a:cs typeface="Times" pitchFamily="1" charset="0"/>
              </a:rPr>
              <a:t>the technology available</a:t>
            </a:r>
          </a:p>
          <a:p>
            <a:pPr lvl="1"/>
            <a:r>
              <a:rPr lang="en-GB" sz="2400" dirty="0" smtClean="0">
                <a:cs typeface="Times" pitchFamily="1" charset="0"/>
              </a:rPr>
              <a:t>software design principles and ‘best practices’</a:t>
            </a:r>
          </a:p>
          <a:p>
            <a:pPr lvl="1"/>
            <a:r>
              <a:rPr lang="en-GB" sz="2400" dirty="0" smtClean="0">
                <a:cs typeface="Times" pitchFamily="1" charset="0"/>
              </a:rPr>
              <a:t>what has worked well in the past</a:t>
            </a:r>
            <a:r>
              <a:rPr lang="en-US" sz="2400" dirty="0" smtClean="0"/>
              <a:t> </a:t>
            </a:r>
          </a:p>
        </p:txBody>
      </p:sp>
      <p:sp>
        <p:nvSpPr>
          <p:cNvPr id="6" name="Round Diagonal Corner Rectangle 5"/>
          <p:cNvSpPr/>
          <p:nvPr/>
        </p:nvSpPr>
        <p:spPr>
          <a:xfrm>
            <a:off x="457200" y="2286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/>
              <a:t>Software Design…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GB" sz="2800" dirty="0" smtClean="0">
                <a:cs typeface="Times" pitchFamily="1" charset="0"/>
              </a:rPr>
              <a:t>The space of possible designs that could be achieved by choosing different sets of alternatives is often called the </a:t>
            </a:r>
            <a:r>
              <a:rPr lang="en-GB" sz="2800" i="1" dirty="0" smtClean="0">
                <a:cs typeface="Times" pitchFamily="1" charset="0"/>
              </a:rPr>
              <a:t>design space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The diagram below show example of design space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124200"/>
            <a:ext cx="8510588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ound Diagonal Corner Rectangle 8"/>
          <p:cNvSpPr/>
          <p:nvPr/>
        </p:nvSpPr>
        <p:spPr>
          <a:xfrm>
            <a:off x="457200" y="2286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/>
              <a:t>Software Design…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19400" y="5955268"/>
            <a:ext cx="22497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Design space example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6868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The objective of the design process is </a:t>
            </a:r>
          </a:p>
          <a:p>
            <a:pPr lvl="1"/>
            <a:r>
              <a:rPr lang="en-US" dirty="0" smtClean="0"/>
              <a:t>to produce a set of detailed specifications that describe the intended form of implementation for the software system. </a:t>
            </a:r>
          </a:p>
          <a:p>
            <a:r>
              <a:rPr lang="en-US" dirty="0" smtClean="0"/>
              <a:t>These specifications describe both </a:t>
            </a:r>
          </a:p>
          <a:p>
            <a:pPr lvl="1"/>
            <a:r>
              <a:rPr lang="en-US" dirty="0" smtClean="0"/>
              <a:t>the form (structure) of the solution and </a:t>
            </a:r>
          </a:p>
          <a:p>
            <a:pPr lvl="1"/>
            <a:r>
              <a:rPr lang="en-US" dirty="0" smtClean="0"/>
              <a:t>the way that the components are to fit together, </a:t>
            </a:r>
          </a:p>
          <a:p>
            <a:pPr lvl="1">
              <a:buNone/>
            </a:pPr>
            <a:r>
              <a:rPr lang="en-US" dirty="0" smtClean="0"/>
              <a:t>and so act as a set of “blueprints” that show how the system is to be constructed.</a:t>
            </a:r>
          </a:p>
          <a:p>
            <a:r>
              <a:rPr lang="en-US" dirty="0" smtClean="0"/>
              <a:t>Design involves making choices - the ultimate criterion must be that of “fitness for purpose,” in that the solution should not only exhibit </a:t>
            </a:r>
          </a:p>
          <a:p>
            <a:pPr lvl="1"/>
            <a:r>
              <a:rPr lang="en-US" dirty="0" smtClean="0"/>
              <a:t>the best possible structure, but must also </a:t>
            </a:r>
          </a:p>
          <a:p>
            <a:pPr lvl="1"/>
            <a:r>
              <a:rPr lang="en-US" dirty="0" smtClean="0"/>
              <a:t>do the required job as well as possible.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 smtClean="0"/>
              <a:t>Objective of design</a:t>
            </a:r>
            <a:endParaRPr lang="en-US" sz="4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066800"/>
            <a:ext cx="8305800" cy="50593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design process may involve developing several models of the system at different levels of abstraction</a:t>
            </a:r>
          </a:p>
          <a:p>
            <a:r>
              <a:rPr lang="en-US" sz="2800" dirty="0" smtClean="0"/>
              <a:t>The diagram in the next slide is a model of design process showing the design descriptions that may be produced at various stages of design.</a:t>
            </a:r>
          </a:p>
          <a:p>
            <a:r>
              <a:rPr lang="en-US" sz="2800" dirty="0" smtClean="0"/>
              <a:t>As a design is decomposed, errors and omissions in earlier stages are discovered. </a:t>
            </a:r>
          </a:p>
          <a:p>
            <a:r>
              <a:rPr lang="en-US" sz="2800" dirty="0" smtClean="0"/>
              <a:t>The feed back   allow earlier model to be improved. </a:t>
            </a:r>
          </a:p>
          <a:p>
            <a:r>
              <a:rPr lang="en-US" sz="2800" dirty="0" smtClean="0"/>
              <a:t>Design process is not sequential as it is indicated in the diagram – design process are interleaved</a:t>
            </a:r>
          </a:p>
          <a:p>
            <a:endParaRPr lang="en-US" dirty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dirty="0" smtClean="0"/>
              <a:t>Software Design Process</a:t>
            </a:r>
            <a:endParaRPr lang="en-US" sz="4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0668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2819400" y="5791200"/>
            <a:ext cx="40464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smtClean="0"/>
              <a:t>A general model of Design Process</a:t>
            </a:r>
            <a:endParaRPr lang="en-US" sz="2400" dirty="0"/>
          </a:p>
        </p:txBody>
      </p:sp>
      <p:sp>
        <p:nvSpPr>
          <p:cNvPr id="7" name="Round Diagonal Corner Rectangle 6"/>
          <p:cNvSpPr/>
          <p:nvPr/>
        </p:nvSpPr>
        <p:spPr>
          <a:xfrm>
            <a:off x="457200" y="228600"/>
            <a:ext cx="81534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dirty="0" smtClean="0"/>
              <a:t>Software Design Process...</a:t>
            </a:r>
            <a:endParaRPr lang="en-US" sz="4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E957-E8E2-47CE-9FE3-25754774485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889</TotalTime>
  <Words>2929</Words>
  <Application>Microsoft Office PowerPoint</Application>
  <PresentationFormat>On-screen Show (4:3)</PresentationFormat>
  <Paragraphs>357</Paragraphs>
  <Slides>36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Equity</vt:lpstr>
      <vt:lpstr>Introduction to software design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software design</dc:title>
  <dc:creator>esubalew</dc:creator>
  <cp:lastModifiedBy>esubalew</cp:lastModifiedBy>
  <cp:revision>95</cp:revision>
  <dcterms:created xsi:type="dcterms:W3CDTF">2011-02-22T02:20:57Z</dcterms:created>
  <dcterms:modified xsi:type="dcterms:W3CDTF">2011-03-17T13:20:14Z</dcterms:modified>
</cp:coreProperties>
</file>