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bin" ContentType="application/vnd.openxmlformats-officedocument.oleObject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1" r:id="rId1"/>
  </p:sldMasterIdLst>
  <p:notesMasterIdLst>
    <p:notesMasterId r:id="rId16"/>
  </p:notesMasterIdLst>
  <p:handoutMasterIdLst>
    <p:handoutMasterId r:id="rId17"/>
  </p:handoutMasterIdLst>
  <p:sldIdLst>
    <p:sldId id="271" r:id="rId2"/>
    <p:sldId id="279" r:id="rId3"/>
    <p:sldId id="300" r:id="rId4"/>
    <p:sldId id="303" r:id="rId5"/>
    <p:sldId id="289" r:id="rId6"/>
    <p:sldId id="302" r:id="rId7"/>
    <p:sldId id="292" r:id="rId8"/>
    <p:sldId id="293" r:id="rId9"/>
    <p:sldId id="294" r:id="rId10"/>
    <p:sldId id="295" r:id="rId11"/>
    <p:sldId id="296" r:id="rId12"/>
    <p:sldId id="297" r:id="rId13"/>
    <p:sldId id="298" r:id="rId14"/>
    <p:sldId id="276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5620"/>
    <p:restoredTop sz="89649" autoAdjust="0"/>
  </p:normalViewPr>
  <p:slideViewPr>
    <p:cSldViewPr>
      <p:cViewPr varScale="1">
        <p:scale>
          <a:sx n="88" d="100"/>
          <a:sy n="88" d="100"/>
        </p:scale>
        <p:origin x="-57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0" d="100"/>
          <a:sy n="60" d="100"/>
        </p:scale>
        <p:origin x="-2478" y="-72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US" smtClean="0"/>
              <a:t>Ravi Ranjan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7219FBC-F255-4960-A066-EDC2F17E374E}" type="datetimeFigureOut">
              <a:rPr lang="en-US" smtClean="0"/>
              <a:pPr/>
              <a:t>4/4/2011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17F006F-CEA6-4EB8-87F7-3C320455C0F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US" smtClean="0"/>
              <a:t>Ravi Ranjan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860A384-4659-4E4D-81BB-FB4E1136DD1A}" type="datetimeFigureOut">
              <a:rPr lang="en-US" smtClean="0"/>
              <a:pPr/>
              <a:t>4/4/2011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867DF67-0685-4815-97C0-BABCADF5EB3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5" name="Header Placeholder 4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en-US" smtClean="0"/>
              <a:t>Ravi Ranjan</a:t>
            </a:r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93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993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5" name="Header Placeholder 4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en-US" smtClean="0"/>
              <a:t>Ravi Ranjan</a:t>
            </a:r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93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993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5" name="Header Placeholder 4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en-US" smtClean="0"/>
              <a:t>Ravi Ranjan</a:t>
            </a:r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93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993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5" name="Header Placeholder 4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en-US" smtClean="0"/>
              <a:t>Ravi Ranjan</a:t>
            </a:r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93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993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5" name="Header Placeholder 4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en-US" smtClean="0"/>
              <a:t>Ravi Ranjan</a:t>
            </a:r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5" name="Header Placeholder 4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en-US" smtClean="0"/>
              <a:t>Ravi Ranjan</a:t>
            </a:r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93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993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5" name="Header Placeholder 4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en-US" smtClean="0"/>
              <a:t>Ravi Ranjan</a:t>
            </a:r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93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993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5" name="Header Placeholder 4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en-US" smtClean="0"/>
              <a:t>Ravi Ranjan</a:t>
            </a:r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93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993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5" name="Header Placeholder 4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en-US" smtClean="0"/>
              <a:t>Ravi Ranjan</a:t>
            </a:r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93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993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5" name="Header Placeholder 4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en-US" smtClean="0"/>
              <a:t>Ravi Ranjan</a:t>
            </a:r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93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993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5" name="Header Placeholder 4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en-US" smtClean="0"/>
              <a:t>Ravi Ranjan</a:t>
            </a:r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93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993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5" name="Header Placeholder 4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en-US" smtClean="0"/>
              <a:t>Ravi Ranjan</a:t>
            </a:r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93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993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5" name="Header Placeholder 4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en-US" smtClean="0"/>
              <a:t>Ravi Ranjan</a:t>
            </a:r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93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993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5" name="Header Placeholder 4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en-US" smtClean="0"/>
              <a:t>Ravi Ranjan</a:t>
            </a:r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7C14668E-4870-4DEC-B100-8BC1DDEEA04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14668E-4870-4DEC-B100-8BC1DDEEA04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14668E-4870-4DEC-B100-8BC1DDEEA04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7C14668E-4870-4DEC-B100-8BC1DDEEA04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7C14668E-4870-4DEC-B100-8BC1DDEEA04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14668E-4870-4DEC-B100-8BC1DDEEA04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14668E-4870-4DEC-B100-8BC1DDEEA04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C14668E-4870-4DEC-B100-8BC1DDEEA04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14668E-4870-4DEC-B100-8BC1DDEEA04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7C14668E-4870-4DEC-B100-8BC1DDEEA04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C14668E-4870-4DEC-B100-8BC1DDEEA04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7C14668E-4870-4DEC-B100-8BC1DDEEA04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hf sldNum="0" hdr="0" ftr="0" dt="0"/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Examples.docx" TargetMode="Externa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oleObject1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47800" y="762000"/>
            <a:ext cx="7391400" cy="2961162"/>
          </a:xfrm>
        </p:spPr>
        <p:txBody>
          <a:bodyPr>
            <a:noAutofit/>
          </a:bodyPr>
          <a:lstStyle/>
          <a:p>
            <a:pPr algn="ctr"/>
            <a:r>
              <a:rPr lang="en-US" sz="7200" dirty="0" smtClean="0">
                <a:solidFill>
                  <a:srgbClr val="0070C0"/>
                </a:solidFill>
              </a:rPr>
              <a:t>Use case</a:t>
            </a:r>
            <a:r>
              <a:rPr lang="en-US" sz="8800" dirty="0" smtClean="0">
                <a:solidFill>
                  <a:srgbClr val="0070C0"/>
                </a:solidFill>
              </a:rPr>
              <a:t/>
            </a:r>
            <a:br>
              <a:rPr lang="en-US" sz="8800" dirty="0" smtClean="0">
                <a:solidFill>
                  <a:srgbClr val="0070C0"/>
                </a:solidFill>
              </a:rPr>
            </a:br>
            <a:r>
              <a:rPr lang="en-US" sz="8800" dirty="0" smtClean="0">
                <a:solidFill>
                  <a:srgbClr val="0070C0"/>
                </a:solidFill>
              </a:rPr>
              <a:t>Diagrams</a:t>
            </a:r>
            <a:endParaRPr lang="en-US" sz="7200" dirty="0">
              <a:solidFill>
                <a:srgbClr val="0070C0"/>
              </a:solidFill>
            </a:endParaRPr>
          </a:p>
        </p:txBody>
      </p:sp>
      <p:sp>
        <p:nvSpPr>
          <p:cNvPr id="3" name="Rounded Rectangle 2"/>
          <p:cNvSpPr/>
          <p:nvPr/>
        </p:nvSpPr>
        <p:spPr>
          <a:xfrm>
            <a:off x="5029200" y="5410200"/>
            <a:ext cx="3810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/>
              <a:t>By: Mulugeta Ayele</a:t>
            </a:r>
            <a:endParaRPr lang="en-US" sz="28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8370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228600"/>
            <a:ext cx="8763000" cy="762000"/>
          </a:xfrm>
        </p:spPr>
        <p:txBody>
          <a:bodyPr>
            <a:noAutofit/>
          </a:bodyPr>
          <a:lstStyle/>
          <a:p>
            <a:pPr algn="ctr"/>
            <a:r>
              <a:rPr lang="en-US" sz="3600" dirty="0" smtClean="0"/>
              <a:t>3. Extend</a:t>
            </a:r>
            <a:endParaRPr lang="en-US" sz="3600" dirty="0">
              <a:effectLst/>
              <a:latin typeface="+mn-lt"/>
            </a:endParaRPr>
          </a:p>
        </p:txBody>
      </p:sp>
      <p:cxnSp>
        <p:nvCxnSpPr>
          <p:cNvPr id="4" name="Straight Connector 3"/>
          <p:cNvCxnSpPr/>
          <p:nvPr/>
        </p:nvCxnSpPr>
        <p:spPr>
          <a:xfrm>
            <a:off x="1295400" y="990600"/>
            <a:ext cx="7467600" cy="1588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Rectangle 3"/>
          <p:cNvSpPr txBox="1">
            <a:spLocks noChangeArrowheads="1"/>
          </p:cNvSpPr>
          <p:nvPr/>
        </p:nvSpPr>
        <p:spPr>
          <a:xfrm>
            <a:off x="609600" y="1752600"/>
            <a:ext cx="8077200" cy="487680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Char char=""/>
              <a:tabLst/>
              <a:defRPr/>
            </a:pPr>
            <a:endParaRPr kumimoji="0" lang="en-US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Char char=""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The base use case implicitly incorporates the behavior of another use case at certain points called extension points.</a:t>
            </a:r>
          </a:p>
          <a:p>
            <a:pPr marL="274320" marR="0" lvl="0" indent="-274320" algn="l" defTabSz="914400" rtl="0" eaLnBrk="1" fontAlgn="auto" latinLnBrk="0" hangingPunct="1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Char char=""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The base use case may stand alone, but under certain conditions its behavior may be extended by the behavior of another use case.</a:t>
            </a:r>
          </a:p>
        </p:txBody>
      </p:sp>
      <p:grpSp>
        <p:nvGrpSpPr>
          <p:cNvPr id="26" name="Group 12"/>
          <p:cNvGrpSpPr>
            <a:grpSpLocks/>
          </p:cNvGrpSpPr>
          <p:nvPr/>
        </p:nvGrpSpPr>
        <p:grpSpPr bwMode="auto">
          <a:xfrm>
            <a:off x="2209800" y="1295400"/>
            <a:ext cx="4191000" cy="685800"/>
            <a:chOff x="1440" y="1152"/>
            <a:chExt cx="2640" cy="432"/>
          </a:xfrm>
        </p:grpSpPr>
        <p:grpSp>
          <p:nvGrpSpPr>
            <p:cNvPr id="27" name="Group 4"/>
            <p:cNvGrpSpPr>
              <a:grpSpLocks/>
            </p:cNvGrpSpPr>
            <p:nvPr/>
          </p:nvGrpSpPr>
          <p:grpSpPr bwMode="auto">
            <a:xfrm>
              <a:off x="1440" y="1152"/>
              <a:ext cx="576" cy="432"/>
              <a:chOff x="4176" y="720"/>
              <a:chExt cx="576" cy="432"/>
            </a:xfrm>
          </p:grpSpPr>
          <p:sp>
            <p:nvSpPr>
              <p:cNvPr id="40" name="Oval 5"/>
              <p:cNvSpPr>
                <a:spLocks noChangeArrowheads="1"/>
              </p:cNvSpPr>
              <p:nvPr/>
            </p:nvSpPr>
            <p:spPr bwMode="auto">
              <a:xfrm>
                <a:off x="4176" y="720"/>
                <a:ext cx="576" cy="432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1" name="Text Box 6"/>
              <p:cNvSpPr txBox="1">
                <a:spLocks noChangeArrowheads="1"/>
              </p:cNvSpPr>
              <p:nvPr/>
            </p:nvSpPr>
            <p:spPr bwMode="auto">
              <a:xfrm>
                <a:off x="4224" y="816"/>
                <a:ext cx="528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rtl="0"/>
                <a:r>
                  <a:rPr lang="en-US" sz="2000" b="0">
                    <a:latin typeface="Times New Roman" pitchFamily="18" charset="0"/>
                  </a:rPr>
                  <a:t>base</a:t>
                </a:r>
                <a:endParaRPr lang="en-US" sz="2400" b="0">
                  <a:latin typeface="Times New Roman" pitchFamily="18" charset="0"/>
                </a:endParaRPr>
              </a:p>
            </p:txBody>
          </p:sp>
        </p:grpSp>
        <p:grpSp>
          <p:nvGrpSpPr>
            <p:cNvPr id="28" name="Group 7"/>
            <p:cNvGrpSpPr>
              <a:grpSpLocks/>
            </p:cNvGrpSpPr>
            <p:nvPr/>
          </p:nvGrpSpPr>
          <p:grpSpPr bwMode="auto">
            <a:xfrm>
              <a:off x="3264" y="1152"/>
              <a:ext cx="816" cy="432"/>
              <a:chOff x="4176" y="720"/>
              <a:chExt cx="576" cy="432"/>
            </a:xfrm>
          </p:grpSpPr>
          <p:sp>
            <p:nvSpPr>
              <p:cNvPr id="32" name="Oval 8"/>
              <p:cNvSpPr>
                <a:spLocks noChangeArrowheads="1"/>
              </p:cNvSpPr>
              <p:nvPr/>
            </p:nvSpPr>
            <p:spPr bwMode="auto">
              <a:xfrm>
                <a:off x="4176" y="720"/>
                <a:ext cx="576" cy="432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3" name="Text Box 9"/>
              <p:cNvSpPr txBox="1">
                <a:spLocks noChangeArrowheads="1"/>
              </p:cNvSpPr>
              <p:nvPr/>
            </p:nvSpPr>
            <p:spPr bwMode="auto">
              <a:xfrm>
                <a:off x="4224" y="816"/>
                <a:ext cx="528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rtl="0"/>
                <a:r>
                  <a:rPr lang="en-US" sz="2000" b="0" dirty="0">
                    <a:latin typeface="Times New Roman" pitchFamily="18" charset="0"/>
                  </a:rPr>
                  <a:t>extending</a:t>
                </a:r>
                <a:endParaRPr lang="en-US" sz="2400" b="0" dirty="0">
                  <a:latin typeface="Times New Roman" pitchFamily="18" charset="0"/>
                </a:endParaRPr>
              </a:p>
            </p:txBody>
          </p:sp>
        </p:grpSp>
        <p:sp>
          <p:nvSpPr>
            <p:cNvPr id="29" name="Line 10"/>
            <p:cNvSpPr>
              <a:spLocks noChangeShapeType="1"/>
            </p:cNvSpPr>
            <p:nvPr/>
          </p:nvSpPr>
          <p:spPr bwMode="auto">
            <a:xfrm>
              <a:off x="2016" y="1392"/>
              <a:ext cx="124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 type="arrow" w="med" len="med"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" name="Text Box 11"/>
            <p:cNvSpPr txBox="1">
              <a:spLocks noChangeArrowheads="1"/>
            </p:cNvSpPr>
            <p:nvPr/>
          </p:nvSpPr>
          <p:spPr bwMode="auto">
            <a:xfrm>
              <a:off x="2160" y="1200"/>
              <a:ext cx="89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rtl="0"/>
              <a:r>
                <a:rPr lang="en-US" b="0" dirty="0">
                  <a:latin typeface="Times New Roman" pitchFamily="18" charset="0"/>
                </a:rPr>
                <a:t>&lt;&lt;extend&gt;&gt;</a:t>
              </a:r>
            </a:p>
          </p:txBody>
        </p:sp>
      </p:grpSp>
      <p:grpSp>
        <p:nvGrpSpPr>
          <p:cNvPr id="52" name="Group 13"/>
          <p:cNvGrpSpPr>
            <a:grpSpLocks/>
          </p:cNvGrpSpPr>
          <p:nvPr/>
        </p:nvGrpSpPr>
        <p:grpSpPr bwMode="auto">
          <a:xfrm>
            <a:off x="1295400" y="4953000"/>
            <a:ext cx="5257800" cy="1066800"/>
            <a:chOff x="1104" y="2496"/>
            <a:chExt cx="3312" cy="864"/>
          </a:xfrm>
        </p:grpSpPr>
        <p:sp>
          <p:nvSpPr>
            <p:cNvPr id="53" name="Oval 5"/>
            <p:cNvSpPr>
              <a:spLocks noChangeArrowheads="1"/>
            </p:cNvSpPr>
            <p:nvPr/>
          </p:nvSpPr>
          <p:spPr bwMode="auto">
            <a:xfrm>
              <a:off x="1104" y="2496"/>
              <a:ext cx="1152" cy="864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4" name="Text Box 6"/>
            <p:cNvSpPr txBox="1">
              <a:spLocks noChangeArrowheads="1"/>
            </p:cNvSpPr>
            <p:nvPr/>
          </p:nvSpPr>
          <p:spPr bwMode="auto">
            <a:xfrm>
              <a:off x="1248" y="2736"/>
              <a:ext cx="836" cy="4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rtl="0"/>
              <a:r>
                <a:rPr lang="en-US" b="0" dirty="0">
                  <a:latin typeface="Times New Roman" pitchFamily="18" charset="0"/>
                </a:rPr>
                <a:t>Exam copy request</a:t>
              </a:r>
              <a:endParaRPr lang="en-US" sz="1600" b="0" dirty="0">
                <a:latin typeface="Times New Roman" pitchFamily="18" charset="0"/>
              </a:endParaRPr>
            </a:p>
          </p:txBody>
        </p:sp>
        <p:sp>
          <p:nvSpPr>
            <p:cNvPr id="55" name="Oval 8"/>
            <p:cNvSpPr>
              <a:spLocks noChangeArrowheads="1"/>
            </p:cNvSpPr>
            <p:nvPr/>
          </p:nvSpPr>
          <p:spPr bwMode="auto">
            <a:xfrm>
              <a:off x="3264" y="2496"/>
              <a:ext cx="1152" cy="864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6" name="Text Box 9"/>
            <p:cNvSpPr txBox="1">
              <a:spLocks noChangeArrowheads="1"/>
            </p:cNvSpPr>
            <p:nvPr/>
          </p:nvSpPr>
          <p:spPr bwMode="auto">
            <a:xfrm>
              <a:off x="3360" y="2688"/>
              <a:ext cx="880" cy="4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rtl="0"/>
              <a:r>
                <a:rPr lang="en-US" b="0" dirty="0">
                  <a:latin typeface="Times New Roman" pitchFamily="18" charset="0"/>
                </a:rPr>
                <a:t>Exam-grade appeal </a:t>
              </a:r>
              <a:endParaRPr lang="en-US" sz="2400" b="0" dirty="0">
                <a:latin typeface="Times New Roman" pitchFamily="18" charset="0"/>
              </a:endParaRPr>
            </a:p>
          </p:txBody>
        </p:sp>
        <p:sp>
          <p:nvSpPr>
            <p:cNvPr id="57" name="Line 10"/>
            <p:cNvSpPr>
              <a:spLocks noChangeShapeType="1"/>
            </p:cNvSpPr>
            <p:nvPr/>
          </p:nvSpPr>
          <p:spPr bwMode="auto">
            <a:xfrm>
              <a:off x="2256" y="2928"/>
              <a:ext cx="100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 type="arrow" w="med" len="med"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8" name="Text Box 11"/>
            <p:cNvSpPr txBox="1">
              <a:spLocks noChangeArrowheads="1"/>
            </p:cNvSpPr>
            <p:nvPr/>
          </p:nvSpPr>
          <p:spPr bwMode="auto">
            <a:xfrm>
              <a:off x="2352" y="2640"/>
              <a:ext cx="824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rtl="0"/>
              <a:r>
                <a:rPr lang="en-US" b="0" dirty="0">
                  <a:latin typeface="Times New Roman" pitchFamily="18" charset="0"/>
                </a:rPr>
                <a:t>&lt;&lt;extend&gt;&gt;</a:t>
              </a: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8370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228600"/>
            <a:ext cx="8763000" cy="762000"/>
          </a:xfrm>
        </p:spPr>
        <p:txBody>
          <a:bodyPr>
            <a:noAutofit/>
          </a:bodyPr>
          <a:lstStyle/>
          <a:p>
            <a:pPr algn="ctr"/>
            <a:r>
              <a:rPr lang="en-US" sz="3600" dirty="0" smtClean="0"/>
              <a:t>Relationships between Actors</a:t>
            </a:r>
            <a:endParaRPr lang="en-US" sz="3600" dirty="0">
              <a:effectLst/>
              <a:latin typeface="+mn-lt"/>
            </a:endParaRPr>
          </a:p>
        </p:txBody>
      </p:sp>
      <p:cxnSp>
        <p:nvCxnSpPr>
          <p:cNvPr id="4" name="Straight Connector 3"/>
          <p:cNvCxnSpPr/>
          <p:nvPr/>
        </p:nvCxnSpPr>
        <p:spPr>
          <a:xfrm>
            <a:off x="1295400" y="990600"/>
            <a:ext cx="7467600" cy="1588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Rectangle 3"/>
          <p:cNvSpPr txBox="1">
            <a:spLocks noChangeArrowheads="1"/>
          </p:cNvSpPr>
          <p:nvPr/>
        </p:nvSpPr>
        <p:spPr>
          <a:xfrm>
            <a:off x="762000" y="1524000"/>
            <a:ext cx="7772400" cy="411480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Char char=""/>
              <a:tabLst/>
              <a:defRPr/>
            </a:pPr>
            <a:r>
              <a:rPr kumimoji="0" lang="en-US" sz="2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Generalization.</a:t>
            </a:r>
            <a:endParaRPr kumimoji="0" lang="en-US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pSp>
        <p:nvGrpSpPr>
          <p:cNvPr id="22" name="Group 33"/>
          <p:cNvGrpSpPr>
            <a:grpSpLocks/>
          </p:cNvGrpSpPr>
          <p:nvPr/>
        </p:nvGrpSpPr>
        <p:grpSpPr bwMode="auto">
          <a:xfrm>
            <a:off x="2743200" y="2362200"/>
            <a:ext cx="4724400" cy="3536950"/>
            <a:chOff x="2256" y="1401"/>
            <a:chExt cx="3072" cy="2267"/>
          </a:xfrm>
        </p:grpSpPr>
        <p:sp>
          <p:nvSpPr>
            <p:cNvPr id="23" name="Oval 5"/>
            <p:cNvSpPr>
              <a:spLocks noChangeArrowheads="1"/>
            </p:cNvSpPr>
            <p:nvPr/>
          </p:nvSpPr>
          <p:spPr bwMode="auto">
            <a:xfrm>
              <a:off x="3552" y="1401"/>
              <a:ext cx="192" cy="192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" name="Line 6"/>
            <p:cNvSpPr>
              <a:spLocks noChangeShapeType="1"/>
            </p:cNvSpPr>
            <p:nvPr/>
          </p:nvSpPr>
          <p:spPr bwMode="auto">
            <a:xfrm>
              <a:off x="3648" y="1593"/>
              <a:ext cx="0" cy="3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" name="Line 7"/>
            <p:cNvSpPr>
              <a:spLocks noChangeShapeType="1"/>
            </p:cNvSpPr>
            <p:nvPr/>
          </p:nvSpPr>
          <p:spPr bwMode="auto">
            <a:xfrm>
              <a:off x="3648" y="1689"/>
              <a:ext cx="192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" name="Line 8"/>
            <p:cNvSpPr>
              <a:spLocks noChangeShapeType="1"/>
            </p:cNvSpPr>
            <p:nvPr/>
          </p:nvSpPr>
          <p:spPr bwMode="auto">
            <a:xfrm flipH="1">
              <a:off x="3504" y="1689"/>
              <a:ext cx="144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" name="Line 9"/>
            <p:cNvSpPr>
              <a:spLocks noChangeShapeType="1"/>
            </p:cNvSpPr>
            <p:nvPr/>
          </p:nvSpPr>
          <p:spPr bwMode="auto">
            <a:xfrm>
              <a:off x="3648" y="1929"/>
              <a:ext cx="96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" name="Line 10"/>
            <p:cNvSpPr>
              <a:spLocks noChangeShapeType="1"/>
            </p:cNvSpPr>
            <p:nvPr/>
          </p:nvSpPr>
          <p:spPr bwMode="auto">
            <a:xfrm flipH="1">
              <a:off x="3552" y="1929"/>
              <a:ext cx="96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" name="Text Box 11"/>
            <p:cNvSpPr txBox="1">
              <a:spLocks noChangeArrowheads="1"/>
            </p:cNvSpPr>
            <p:nvPr/>
          </p:nvSpPr>
          <p:spPr bwMode="auto">
            <a:xfrm>
              <a:off x="3360" y="1977"/>
              <a:ext cx="57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rtl="0"/>
              <a:r>
                <a:rPr lang="en-US" b="0">
                  <a:latin typeface="Times New Roman" pitchFamily="18" charset="0"/>
                </a:rPr>
                <a:t>student</a:t>
              </a:r>
              <a:endParaRPr lang="en-US" sz="2400" b="0">
                <a:latin typeface="Times New Roman" pitchFamily="18" charset="0"/>
              </a:endParaRPr>
            </a:p>
          </p:txBody>
        </p:sp>
        <p:sp>
          <p:nvSpPr>
            <p:cNvPr id="35" name="Oval 13"/>
            <p:cNvSpPr>
              <a:spLocks noChangeArrowheads="1"/>
            </p:cNvSpPr>
            <p:nvPr/>
          </p:nvSpPr>
          <p:spPr bwMode="auto">
            <a:xfrm>
              <a:off x="4752" y="2688"/>
              <a:ext cx="192" cy="192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" name="Line 14"/>
            <p:cNvSpPr>
              <a:spLocks noChangeShapeType="1"/>
            </p:cNvSpPr>
            <p:nvPr/>
          </p:nvSpPr>
          <p:spPr bwMode="auto">
            <a:xfrm>
              <a:off x="4848" y="2880"/>
              <a:ext cx="0" cy="3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" name="Line 15"/>
            <p:cNvSpPr>
              <a:spLocks noChangeShapeType="1"/>
            </p:cNvSpPr>
            <p:nvPr/>
          </p:nvSpPr>
          <p:spPr bwMode="auto">
            <a:xfrm>
              <a:off x="4848" y="2976"/>
              <a:ext cx="192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" name="Line 16"/>
            <p:cNvSpPr>
              <a:spLocks noChangeShapeType="1"/>
            </p:cNvSpPr>
            <p:nvPr/>
          </p:nvSpPr>
          <p:spPr bwMode="auto">
            <a:xfrm flipH="1">
              <a:off x="4704" y="2976"/>
              <a:ext cx="144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" name="Line 17"/>
            <p:cNvSpPr>
              <a:spLocks noChangeShapeType="1"/>
            </p:cNvSpPr>
            <p:nvPr/>
          </p:nvSpPr>
          <p:spPr bwMode="auto">
            <a:xfrm>
              <a:off x="4848" y="3216"/>
              <a:ext cx="96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" name="Line 18"/>
            <p:cNvSpPr>
              <a:spLocks noChangeShapeType="1"/>
            </p:cNvSpPr>
            <p:nvPr/>
          </p:nvSpPr>
          <p:spPr bwMode="auto">
            <a:xfrm flipH="1">
              <a:off x="4752" y="3216"/>
              <a:ext cx="96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2" name="Text Box 19"/>
            <p:cNvSpPr txBox="1">
              <a:spLocks noChangeArrowheads="1"/>
            </p:cNvSpPr>
            <p:nvPr/>
          </p:nvSpPr>
          <p:spPr bwMode="auto">
            <a:xfrm>
              <a:off x="4368" y="3264"/>
              <a:ext cx="960" cy="4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rtl="0"/>
              <a:r>
                <a:rPr lang="en-US" b="0">
                  <a:latin typeface="Times New Roman" pitchFamily="18" charset="0"/>
                </a:rPr>
                <a:t>non-graduate</a:t>
              </a:r>
            </a:p>
            <a:p>
              <a:pPr algn="ctr" rtl="0"/>
              <a:r>
                <a:rPr lang="en-US" b="0">
                  <a:latin typeface="Times New Roman" pitchFamily="18" charset="0"/>
                </a:rPr>
                <a:t>student</a:t>
              </a:r>
              <a:endParaRPr lang="en-US" sz="2400" b="0">
                <a:latin typeface="Times New Roman" pitchFamily="18" charset="0"/>
              </a:endParaRPr>
            </a:p>
          </p:txBody>
        </p:sp>
        <p:sp>
          <p:nvSpPr>
            <p:cNvPr id="43" name="Oval 21"/>
            <p:cNvSpPr>
              <a:spLocks noChangeArrowheads="1"/>
            </p:cNvSpPr>
            <p:nvPr/>
          </p:nvSpPr>
          <p:spPr bwMode="auto">
            <a:xfrm>
              <a:off x="2544" y="2688"/>
              <a:ext cx="192" cy="192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4" name="Line 22"/>
            <p:cNvSpPr>
              <a:spLocks noChangeShapeType="1"/>
            </p:cNvSpPr>
            <p:nvPr/>
          </p:nvSpPr>
          <p:spPr bwMode="auto">
            <a:xfrm>
              <a:off x="2640" y="2880"/>
              <a:ext cx="0" cy="3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" name="Line 23"/>
            <p:cNvSpPr>
              <a:spLocks noChangeShapeType="1"/>
            </p:cNvSpPr>
            <p:nvPr/>
          </p:nvSpPr>
          <p:spPr bwMode="auto">
            <a:xfrm>
              <a:off x="2640" y="2976"/>
              <a:ext cx="192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6" name="Line 24"/>
            <p:cNvSpPr>
              <a:spLocks noChangeShapeType="1"/>
            </p:cNvSpPr>
            <p:nvPr/>
          </p:nvSpPr>
          <p:spPr bwMode="auto">
            <a:xfrm flipH="1">
              <a:off x="2496" y="2976"/>
              <a:ext cx="144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7" name="Line 25"/>
            <p:cNvSpPr>
              <a:spLocks noChangeShapeType="1"/>
            </p:cNvSpPr>
            <p:nvPr/>
          </p:nvSpPr>
          <p:spPr bwMode="auto">
            <a:xfrm>
              <a:off x="2640" y="3216"/>
              <a:ext cx="96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8" name="Line 26"/>
            <p:cNvSpPr>
              <a:spLocks noChangeShapeType="1"/>
            </p:cNvSpPr>
            <p:nvPr/>
          </p:nvSpPr>
          <p:spPr bwMode="auto">
            <a:xfrm flipH="1">
              <a:off x="2544" y="3216"/>
              <a:ext cx="96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9" name="Text Box 27"/>
            <p:cNvSpPr txBox="1">
              <a:spLocks noChangeArrowheads="1"/>
            </p:cNvSpPr>
            <p:nvPr/>
          </p:nvSpPr>
          <p:spPr bwMode="auto">
            <a:xfrm>
              <a:off x="2256" y="3264"/>
              <a:ext cx="768" cy="4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rtl="0"/>
              <a:r>
                <a:rPr lang="en-US" b="0">
                  <a:latin typeface="Times New Roman" pitchFamily="18" charset="0"/>
                </a:rPr>
                <a:t>graduate</a:t>
              </a:r>
            </a:p>
            <a:p>
              <a:pPr algn="ctr" rtl="0"/>
              <a:r>
                <a:rPr lang="en-US" b="0">
                  <a:latin typeface="Times New Roman" pitchFamily="18" charset="0"/>
                </a:rPr>
                <a:t>student</a:t>
              </a:r>
              <a:endParaRPr lang="en-US" sz="2400" b="0">
                <a:latin typeface="Times New Roman" pitchFamily="18" charset="0"/>
              </a:endParaRPr>
            </a:p>
          </p:txBody>
        </p:sp>
        <p:sp>
          <p:nvSpPr>
            <p:cNvPr id="50" name="Line 28"/>
            <p:cNvSpPr>
              <a:spLocks noChangeShapeType="1"/>
            </p:cNvSpPr>
            <p:nvPr/>
          </p:nvSpPr>
          <p:spPr bwMode="auto">
            <a:xfrm flipV="1">
              <a:off x="2640" y="2496"/>
              <a:ext cx="0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2" name="Line 29"/>
            <p:cNvSpPr>
              <a:spLocks noChangeShapeType="1"/>
            </p:cNvSpPr>
            <p:nvPr/>
          </p:nvSpPr>
          <p:spPr bwMode="auto">
            <a:xfrm flipV="1">
              <a:off x="4848" y="2496"/>
              <a:ext cx="0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9" name="Line 30"/>
            <p:cNvSpPr>
              <a:spLocks noChangeShapeType="1"/>
            </p:cNvSpPr>
            <p:nvPr/>
          </p:nvSpPr>
          <p:spPr bwMode="auto">
            <a:xfrm>
              <a:off x="2640" y="2496"/>
              <a:ext cx="220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0" name="AutoShape 31"/>
            <p:cNvSpPr>
              <a:spLocks noChangeArrowheads="1"/>
            </p:cNvSpPr>
            <p:nvPr/>
          </p:nvSpPr>
          <p:spPr bwMode="auto">
            <a:xfrm>
              <a:off x="3552" y="2160"/>
              <a:ext cx="192" cy="144"/>
            </a:xfrm>
            <a:prstGeom prst="triangle">
              <a:avLst>
                <a:gd name="adj" fmla="val 50000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" name="Line 32"/>
            <p:cNvSpPr>
              <a:spLocks noChangeShapeType="1"/>
            </p:cNvSpPr>
            <p:nvPr/>
          </p:nvSpPr>
          <p:spPr bwMode="auto">
            <a:xfrm>
              <a:off x="3648" y="2304"/>
              <a:ext cx="0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/>
          <p:cNvCxnSpPr/>
          <p:nvPr/>
        </p:nvCxnSpPr>
        <p:spPr>
          <a:xfrm>
            <a:off x="1295400" y="990600"/>
            <a:ext cx="7467600" cy="1588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Rectangle 2"/>
          <p:cNvSpPr txBox="1">
            <a:spLocks noChangeArrowheads="1"/>
          </p:cNvSpPr>
          <p:nvPr/>
        </p:nvSpPr>
        <p:spPr>
          <a:xfrm>
            <a:off x="609600" y="209550"/>
            <a:ext cx="8382000" cy="704850"/>
          </a:xfrm>
          <a:prstGeom prst="rect">
            <a:avLst/>
          </a:prstGeom>
        </p:spPr>
        <p:txBody>
          <a:bodyPr vert="horz" anchor="b">
            <a:normAutofit fontScale="625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small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Relationships between Use Cases </a:t>
            </a:r>
            <a:br>
              <a:rPr kumimoji="0" lang="en-US" sz="4000" b="1" i="0" u="none" strike="noStrike" kern="1200" cap="small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n-US" sz="4000" b="1" i="0" u="none" strike="noStrike" kern="1200" cap="small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and Actors</a:t>
            </a:r>
          </a:p>
        </p:txBody>
      </p:sp>
      <p:sp>
        <p:nvSpPr>
          <p:cNvPr id="33" name="Rectangle 3"/>
          <p:cNvSpPr txBox="1">
            <a:spLocks noChangeArrowheads="1"/>
          </p:cNvSpPr>
          <p:nvPr/>
        </p:nvSpPr>
        <p:spPr>
          <a:xfrm>
            <a:off x="762000" y="1447800"/>
            <a:ext cx="7772400" cy="411480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Char char=""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Actors may be connected to use cases by associations, indicating that the actor and the use case communicate with one another using messages.</a:t>
            </a:r>
          </a:p>
        </p:txBody>
      </p:sp>
      <p:grpSp>
        <p:nvGrpSpPr>
          <p:cNvPr id="40" name="Group 16"/>
          <p:cNvGrpSpPr>
            <a:grpSpLocks/>
          </p:cNvGrpSpPr>
          <p:nvPr/>
        </p:nvGrpSpPr>
        <p:grpSpPr bwMode="auto">
          <a:xfrm>
            <a:off x="2362200" y="3810000"/>
            <a:ext cx="3962400" cy="1236663"/>
            <a:chOff x="1536" y="2812"/>
            <a:chExt cx="2496" cy="779"/>
          </a:xfrm>
        </p:grpSpPr>
        <p:sp>
          <p:nvSpPr>
            <p:cNvPr id="51" name="Oval 5"/>
            <p:cNvSpPr>
              <a:spLocks noChangeArrowheads="1"/>
            </p:cNvSpPr>
            <p:nvPr/>
          </p:nvSpPr>
          <p:spPr bwMode="auto">
            <a:xfrm>
              <a:off x="1536" y="3004"/>
              <a:ext cx="720" cy="432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3" name="Text Box 6"/>
            <p:cNvSpPr txBox="1">
              <a:spLocks noChangeArrowheads="1"/>
            </p:cNvSpPr>
            <p:nvPr/>
          </p:nvSpPr>
          <p:spPr bwMode="auto">
            <a:xfrm>
              <a:off x="1548" y="3024"/>
              <a:ext cx="660" cy="4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rtl="0"/>
              <a:r>
                <a:rPr lang="en-US" b="0" dirty="0">
                  <a:latin typeface="Times New Roman" pitchFamily="18" charset="0"/>
                </a:rPr>
                <a:t>updating</a:t>
              </a:r>
            </a:p>
            <a:p>
              <a:pPr algn="ctr" rtl="0"/>
              <a:r>
                <a:rPr lang="en-US" b="0" dirty="0">
                  <a:latin typeface="Times New Roman" pitchFamily="18" charset="0"/>
                </a:rPr>
                <a:t>grades</a:t>
              </a:r>
              <a:endParaRPr lang="en-US" sz="1600" b="0" dirty="0">
                <a:latin typeface="Times New Roman" pitchFamily="18" charset="0"/>
              </a:endParaRPr>
            </a:p>
          </p:txBody>
        </p:sp>
        <p:sp>
          <p:nvSpPr>
            <p:cNvPr id="54" name="Oval 8"/>
            <p:cNvSpPr>
              <a:spLocks noChangeArrowheads="1"/>
            </p:cNvSpPr>
            <p:nvPr/>
          </p:nvSpPr>
          <p:spPr bwMode="auto">
            <a:xfrm>
              <a:off x="3648" y="2812"/>
              <a:ext cx="192" cy="192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5" name="Line 9"/>
            <p:cNvSpPr>
              <a:spLocks noChangeShapeType="1"/>
            </p:cNvSpPr>
            <p:nvPr/>
          </p:nvSpPr>
          <p:spPr bwMode="auto">
            <a:xfrm>
              <a:off x="3744" y="3004"/>
              <a:ext cx="0" cy="3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6" name="Line 10"/>
            <p:cNvSpPr>
              <a:spLocks noChangeShapeType="1"/>
            </p:cNvSpPr>
            <p:nvPr/>
          </p:nvSpPr>
          <p:spPr bwMode="auto">
            <a:xfrm>
              <a:off x="3744" y="3100"/>
              <a:ext cx="192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7" name="Line 11"/>
            <p:cNvSpPr>
              <a:spLocks noChangeShapeType="1"/>
            </p:cNvSpPr>
            <p:nvPr/>
          </p:nvSpPr>
          <p:spPr bwMode="auto">
            <a:xfrm flipH="1">
              <a:off x="3600" y="3100"/>
              <a:ext cx="144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8" name="Line 12"/>
            <p:cNvSpPr>
              <a:spLocks noChangeShapeType="1"/>
            </p:cNvSpPr>
            <p:nvPr/>
          </p:nvSpPr>
          <p:spPr bwMode="auto">
            <a:xfrm>
              <a:off x="3744" y="3340"/>
              <a:ext cx="96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2" name="Line 13"/>
            <p:cNvSpPr>
              <a:spLocks noChangeShapeType="1"/>
            </p:cNvSpPr>
            <p:nvPr/>
          </p:nvSpPr>
          <p:spPr bwMode="auto">
            <a:xfrm flipH="1">
              <a:off x="3648" y="3340"/>
              <a:ext cx="96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3" name="Text Box 14"/>
            <p:cNvSpPr txBox="1">
              <a:spLocks noChangeArrowheads="1"/>
            </p:cNvSpPr>
            <p:nvPr/>
          </p:nvSpPr>
          <p:spPr bwMode="auto">
            <a:xfrm>
              <a:off x="3504" y="3360"/>
              <a:ext cx="528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rtl="0"/>
              <a:r>
                <a:rPr lang="en-US" b="0">
                  <a:latin typeface="Times New Roman" pitchFamily="18" charset="0"/>
                </a:rPr>
                <a:t>faculty</a:t>
              </a:r>
              <a:endParaRPr lang="en-US" sz="1600" b="0">
                <a:latin typeface="Times New Roman" pitchFamily="18" charset="0"/>
              </a:endParaRPr>
            </a:p>
          </p:txBody>
        </p:sp>
        <p:sp>
          <p:nvSpPr>
            <p:cNvPr id="64" name="Line 15"/>
            <p:cNvSpPr>
              <a:spLocks noChangeShapeType="1"/>
            </p:cNvSpPr>
            <p:nvPr/>
          </p:nvSpPr>
          <p:spPr bwMode="auto">
            <a:xfrm flipH="1">
              <a:off x="2256" y="3215"/>
              <a:ext cx="1296" cy="2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/>
          <p:cNvCxnSpPr/>
          <p:nvPr/>
        </p:nvCxnSpPr>
        <p:spPr>
          <a:xfrm>
            <a:off x="1295400" y="990600"/>
            <a:ext cx="7467600" cy="1588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Rectangle 2"/>
          <p:cNvSpPr txBox="1">
            <a:spLocks noChangeArrowheads="1"/>
          </p:cNvSpPr>
          <p:nvPr/>
        </p:nvSpPr>
        <p:spPr>
          <a:xfrm>
            <a:off x="609600" y="209550"/>
            <a:ext cx="8382000" cy="70485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small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All in one</a:t>
            </a:r>
          </a:p>
        </p:txBody>
      </p:sp>
      <p:grpSp>
        <p:nvGrpSpPr>
          <p:cNvPr id="16" name="Group 58"/>
          <p:cNvGrpSpPr>
            <a:grpSpLocks/>
          </p:cNvGrpSpPr>
          <p:nvPr/>
        </p:nvGrpSpPr>
        <p:grpSpPr bwMode="auto">
          <a:xfrm>
            <a:off x="457200" y="1752600"/>
            <a:ext cx="7543800" cy="3986213"/>
            <a:chOff x="576" y="1200"/>
            <a:chExt cx="4752" cy="2511"/>
          </a:xfrm>
        </p:grpSpPr>
        <p:grpSp>
          <p:nvGrpSpPr>
            <p:cNvPr id="17" name="Group 34"/>
            <p:cNvGrpSpPr>
              <a:grpSpLocks/>
            </p:cNvGrpSpPr>
            <p:nvPr/>
          </p:nvGrpSpPr>
          <p:grpSpPr bwMode="auto">
            <a:xfrm>
              <a:off x="2064" y="1344"/>
              <a:ext cx="1008" cy="548"/>
              <a:chOff x="2064" y="1344"/>
              <a:chExt cx="1008" cy="548"/>
            </a:xfrm>
          </p:grpSpPr>
          <p:sp>
            <p:nvSpPr>
              <p:cNvPr id="66" name="Oval 10"/>
              <p:cNvSpPr>
                <a:spLocks noChangeArrowheads="1"/>
              </p:cNvSpPr>
              <p:nvPr/>
            </p:nvSpPr>
            <p:spPr bwMode="auto">
              <a:xfrm>
                <a:off x="2064" y="1344"/>
                <a:ext cx="1008" cy="548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7" name="Text Box 11"/>
              <p:cNvSpPr txBox="1">
                <a:spLocks noChangeArrowheads="1"/>
              </p:cNvSpPr>
              <p:nvPr/>
            </p:nvSpPr>
            <p:spPr bwMode="auto">
              <a:xfrm>
                <a:off x="2100" y="1392"/>
                <a:ext cx="924" cy="44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 rtl="0"/>
                <a:r>
                  <a:rPr lang="en-US" sz="2000" b="0" dirty="0">
                    <a:latin typeface="Times New Roman" pitchFamily="18" charset="0"/>
                  </a:rPr>
                  <a:t>place</a:t>
                </a:r>
              </a:p>
              <a:p>
                <a:pPr algn="ctr" rtl="0"/>
                <a:r>
                  <a:rPr lang="en-US" sz="2000" b="0" dirty="0">
                    <a:latin typeface="Times New Roman" pitchFamily="18" charset="0"/>
                  </a:rPr>
                  <a:t>phone call</a:t>
                </a:r>
                <a:endParaRPr lang="en-US" sz="2400" b="0" dirty="0">
                  <a:latin typeface="Times New Roman" pitchFamily="18" charset="0"/>
                </a:endParaRPr>
              </a:p>
            </p:txBody>
          </p:sp>
        </p:grpSp>
        <p:sp>
          <p:nvSpPr>
            <p:cNvPr id="18" name="Oval 19"/>
            <p:cNvSpPr>
              <a:spLocks noChangeArrowheads="1"/>
            </p:cNvSpPr>
            <p:nvPr/>
          </p:nvSpPr>
          <p:spPr bwMode="auto">
            <a:xfrm>
              <a:off x="816" y="1440"/>
              <a:ext cx="192" cy="192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" name="Line 20"/>
            <p:cNvSpPr>
              <a:spLocks noChangeShapeType="1"/>
            </p:cNvSpPr>
            <p:nvPr/>
          </p:nvSpPr>
          <p:spPr bwMode="auto">
            <a:xfrm>
              <a:off x="912" y="1632"/>
              <a:ext cx="1" cy="3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" name="Line 21"/>
            <p:cNvSpPr>
              <a:spLocks noChangeShapeType="1"/>
            </p:cNvSpPr>
            <p:nvPr/>
          </p:nvSpPr>
          <p:spPr bwMode="auto">
            <a:xfrm>
              <a:off x="912" y="1728"/>
              <a:ext cx="192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" name="Line 22"/>
            <p:cNvSpPr>
              <a:spLocks noChangeShapeType="1"/>
            </p:cNvSpPr>
            <p:nvPr/>
          </p:nvSpPr>
          <p:spPr bwMode="auto">
            <a:xfrm flipH="1">
              <a:off x="768" y="1728"/>
              <a:ext cx="144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" name="Line 23"/>
            <p:cNvSpPr>
              <a:spLocks noChangeShapeType="1"/>
            </p:cNvSpPr>
            <p:nvPr/>
          </p:nvSpPr>
          <p:spPr bwMode="auto">
            <a:xfrm>
              <a:off x="912" y="1968"/>
              <a:ext cx="96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" name="Line 24"/>
            <p:cNvSpPr>
              <a:spLocks noChangeShapeType="1"/>
            </p:cNvSpPr>
            <p:nvPr/>
          </p:nvSpPr>
          <p:spPr bwMode="auto">
            <a:xfrm flipH="1">
              <a:off x="816" y="1968"/>
              <a:ext cx="96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" name="Text Box 25"/>
            <p:cNvSpPr txBox="1">
              <a:spLocks noChangeArrowheads="1"/>
            </p:cNvSpPr>
            <p:nvPr/>
          </p:nvSpPr>
          <p:spPr bwMode="auto">
            <a:xfrm>
              <a:off x="576" y="1968"/>
              <a:ext cx="672" cy="4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rtl="0"/>
              <a:r>
                <a:rPr lang="en-US" sz="2000" b="0">
                  <a:latin typeface="Times New Roman" pitchFamily="18" charset="0"/>
                </a:rPr>
                <a:t>cellular</a:t>
              </a:r>
            </a:p>
            <a:p>
              <a:pPr algn="ctr" rtl="0"/>
              <a:r>
                <a:rPr lang="en-US" sz="2000" b="0">
                  <a:latin typeface="Times New Roman" pitchFamily="18" charset="0"/>
                </a:rPr>
                <a:t>network</a:t>
              </a:r>
            </a:p>
          </p:txBody>
        </p:sp>
        <p:grpSp>
          <p:nvGrpSpPr>
            <p:cNvPr id="25" name="Group 26"/>
            <p:cNvGrpSpPr>
              <a:grpSpLocks/>
            </p:cNvGrpSpPr>
            <p:nvPr/>
          </p:nvGrpSpPr>
          <p:grpSpPr bwMode="auto">
            <a:xfrm>
              <a:off x="672" y="2640"/>
              <a:ext cx="490" cy="874"/>
              <a:chOff x="4032" y="336"/>
              <a:chExt cx="490" cy="874"/>
            </a:xfrm>
          </p:grpSpPr>
          <p:sp>
            <p:nvSpPr>
              <p:cNvPr id="49" name="Oval 27"/>
              <p:cNvSpPr>
                <a:spLocks noChangeArrowheads="1"/>
              </p:cNvSpPr>
              <p:nvPr/>
            </p:nvSpPr>
            <p:spPr bwMode="auto">
              <a:xfrm>
                <a:off x="4176" y="336"/>
                <a:ext cx="192" cy="192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0" name="Line 28"/>
              <p:cNvSpPr>
                <a:spLocks noChangeShapeType="1"/>
              </p:cNvSpPr>
              <p:nvPr/>
            </p:nvSpPr>
            <p:spPr bwMode="auto">
              <a:xfrm>
                <a:off x="4272" y="528"/>
                <a:ext cx="0" cy="3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2" name="Line 29"/>
              <p:cNvSpPr>
                <a:spLocks noChangeShapeType="1"/>
              </p:cNvSpPr>
              <p:nvPr/>
            </p:nvSpPr>
            <p:spPr bwMode="auto">
              <a:xfrm>
                <a:off x="4272" y="624"/>
                <a:ext cx="192" cy="9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9" name="Line 30"/>
              <p:cNvSpPr>
                <a:spLocks noChangeShapeType="1"/>
              </p:cNvSpPr>
              <p:nvPr/>
            </p:nvSpPr>
            <p:spPr bwMode="auto">
              <a:xfrm flipH="1">
                <a:off x="4128" y="624"/>
                <a:ext cx="144" cy="9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0" name="Line 31"/>
              <p:cNvSpPr>
                <a:spLocks noChangeShapeType="1"/>
              </p:cNvSpPr>
              <p:nvPr/>
            </p:nvSpPr>
            <p:spPr bwMode="auto">
              <a:xfrm>
                <a:off x="4272" y="864"/>
                <a:ext cx="96" cy="9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1" name="Line 32"/>
              <p:cNvSpPr>
                <a:spLocks noChangeShapeType="1"/>
              </p:cNvSpPr>
              <p:nvPr/>
            </p:nvSpPr>
            <p:spPr bwMode="auto">
              <a:xfrm flipH="1">
                <a:off x="4176" y="864"/>
                <a:ext cx="96" cy="9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5" name="Text Box 33"/>
              <p:cNvSpPr txBox="1">
                <a:spLocks noChangeArrowheads="1"/>
              </p:cNvSpPr>
              <p:nvPr/>
            </p:nvSpPr>
            <p:spPr bwMode="auto">
              <a:xfrm>
                <a:off x="4032" y="960"/>
                <a:ext cx="490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rtl="0"/>
                <a:r>
                  <a:rPr lang="en-US" sz="2000" b="0">
                    <a:latin typeface="Times New Roman" pitchFamily="18" charset="0"/>
                  </a:rPr>
                  <a:t>user</a:t>
                </a:r>
                <a:endParaRPr lang="en-US" sz="2400" b="0">
                  <a:latin typeface="Times New Roman" pitchFamily="18" charset="0"/>
                </a:endParaRPr>
              </a:p>
            </p:txBody>
          </p:sp>
        </p:grpSp>
        <p:grpSp>
          <p:nvGrpSpPr>
            <p:cNvPr id="26" name="Group 35"/>
            <p:cNvGrpSpPr>
              <a:grpSpLocks/>
            </p:cNvGrpSpPr>
            <p:nvPr/>
          </p:nvGrpSpPr>
          <p:grpSpPr bwMode="auto">
            <a:xfrm>
              <a:off x="2064" y="2160"/>
              <a:ext cx="1008" cy="548"/>
              <a:chOff x="2064" y="1344"/>
              <a:chExt cx="1008" cy="548"/>
            </a:xfrm>
          </p:grpSpPr>
          <p:sp>
            <p:nvSpPr>
              <p:cNvPr id="47" name="Oval 36"/>
              <p:cNvSpPr>
                <a:spLocks noChangeArrowheads="1"/>
              </p:cNvSpPr>
              <p:nvPr/>
            </p:nvSpPr>
            <p:spPr bwMode="auto">
              <a:xfrm>
                <a:off x="2064" y="1344"/>
                <a:ext cx="1008" cy="548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8" name="Text Box 37"/>
              <p:cNvSpPr txBox="1">
                <a:spLocks noChangeArrowheads="1"/>
              </p:cNvSpPr>
              <p:nvPr/>
            </p:nvSpPr>
            <p:spPr bwMode="auto">
              <a:xfrm>
                <a:off x="2100" y="1392"/>
                <a:ext cx="924" cy="44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 rtl="0"/>
                <a:r>
                  <a:rPr lang="en-US" sz="2000" b="0">
                    <a:latin typeface="Times New Roman" pitchFamily="18" charset="0"/>
                  </a:rPr>
                  <a:t>receive</a:t>
                </a:r>
              </a:p>
              <a:p>
                <a:pPr algn="ctr" rtl="0"/>
                <a:r>
                  <a:rPr lang="en-US" sz="2000" b="0">
                    <a:latin typeface="Times New Roman" pitchFamily="18" charset="0"/>
                  </a:rPr>
                  <a:t>phone call</a:t>
                </a:r>
                <a:endParaRPr lang="en-US" sz="2400" b="0">
                  <a:latin typeface="Times New Roman" pitchFamily="18" charset="0"/>
                </a:endParaRPr>
              </a:p>
            </p:txBody>
          </p:sp>
        </p:grpSp>
        <p:sp>
          <p:nvSpPr>
            <p:cNvPr id="27" name="Oval 39"/>
            <p:cNvSpPr>
              <a:spLocks noChangeArrowheads="1"/>
            </p:cNvSpPr>
            <p:nvPr/>
          </p:nvSpPr>
          <p:spPr bwMode="auto">
            <a:xfrm>
              <a:off x="4080" y="1344"/>
              <a:ext cx="1008" cy="548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" name="Text Box 40"/>
            <p:cNvSpPr txBox="1">
              <a:spLocks noChangeArrowheads="1"/>
            </p:cNvSpPr>
            <p:nvPr/>
          </p:nvSpPr>
          <p:spPr bwMode="auto">
            <a:xfrm>
              <a:off x="4116" y="1296"/>
              <a:ext cx="924" cy="6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rtl="0"/>
              <a:r>
                <a:rPr lang="en-US" sz="2000" b="0" dirty="0">
                  <a:latin typeface="Times New Roman" pitchFamily="18" charset="0"/>
                </a:rPr>
                <a:t>place</a:t>
              </a:r>
            </a:p>
            <a:p>
              <a:pPr algn="ctr" rtl="0"/>
              <a:r>
                <a:rPr lang="en-US" sz="2000" b="0" dirty="0">
                  <a:latin typeface="Times New Roman" pitchFamily="18" charset="0"/>
                </a:rPr>
                <a:t>conference call</a:t>
              </a:r>
              <a:endParaRPr lang="en-US" sz="2400" b="0" dirty="0">
                <a:latin typeface="Times New Roman" pitchFamily="18" charset="0"/>
              </a:endParaRPr>
            </a:p>
          </p:txBody>
        </p:sp>
        <p:sp>
          <p:nvSpPr>
            <p:cNvPr id="29" name="Oval 42"/>
            <p:cNvSpPr>
              <a:spLocks noChangeArrowheads="1"/>
            </p:cNvSpPr>
            <p:nvPr/>
          </p:nvSpPr>
          <p:spPr bwMode="auto">
            <a:xfrm>
              <a:off x="4080" y="2160"/>
              <a:ext cx="1008" cy="548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" name="Text Box 43"/>
            <p:cNvSpPr txBox="1">
              <a:spLocks noChangeArrowheads="1"/>
            </p:cNvSpPr>
            <p:nvPr/>
          </p:nvSpPr>
          <p:spPr bwMode="auto">
            <a:xfrm>
              <a:off x="4116" y="2112"/>
              <a:ext cx="924" cy="6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rtl="0"/>
              <a:r>
                <a:rPr lang="en-US" sz="2000" b="0">
                  <a:latin typeface="Times New Roman" pitchFamily="18" charset="0"/>
                </a:rPr>
                <a:t>receive</a:t>
              </a:r>
            </a:p>
            <a:p>
              <a:pPr algn="ctr" rtl="0"/>
              <a:r>
                <a:rPr lang="en-US" sz="2000" b="0">
                  <a:latin typeface="Times New Roman" pitchFamily="18" charset="0"/>
                </a:rPr>
                <a:t>additional call</a:t>
              </a:r>
              <a:endParaRPr lang="en-US" sz="2400" b="0">
                <a:latin typeface="Times New Roman" pitchFamily="18" charset="0"/>
              </a:endParaRPr>
            </a:p>
          </p:txBody>
        </p:sp>
        <p:grpSp>
          <p:nvGrpSpPr>
            <p:cNvPr id="31" name="Group 44"/>
            <p:cNvGrpSpPr>
              <a:grpSpLocks/>
            </p:cNvGrpSpPr>
            <p:nvPr/>
          </p:nvGrpSpPr>
          <p:grpSpPr bwMode="auto">
            <a:xfrm>
              <a:off x="2064" y="2976"/>
              <a:ext cx="1008" cy="548"/>
              <a:chOff x="2064" y="1344"/>
              <a:chExt cx="1008" cy="548"/>
            </a:xfrm>
          </p:grpSpPr>
          <p:sp>
            <p:nvSpPr>
              <p:cNvPr id="45" name="Oval 45"/>
              <p:cNvSpPr>
                <a:spLocks noChangeArrowheads="1"/>
              </p:cNvSpPr>
              <p:nvPr/>
            </p:nvSpPr>
            <p:spPr bwMode="auto">
              <a:xfrm>
                <a:off x="2064" y="1344"/>
                <a:ext cx="1008" cy="548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6" name="Text Box 46"/>
              <p:cNvSpPr txBox="1">
                <a:spLocks noChangeArrowheads="1"/>
              </p:cNvSpPr>
              <p:nvPr/>
            </p:nvSpPr>
            <p:spPr bwMode="auto">
              <a:xfrm>
                <a:off x="2100" y="1392"/>
                <a:ext cx="924" cy="44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 rtl="0"/>
                <a:r>
                  <a:rPr lang="en-US" sz="2000" b="0" dirty="0">
                    <a:latin typeface="Times New Roman" pitchFamily="18" charset="0"/>
                  </a:rPr>
                  <a:t>use</a:t>
                </a:r>
              </a:p>
              <a:p>
                <a:pPr algn="ctr" rtl="0"/>
                <a:r>
                  <a:rPr lang="en-US" sz="2000" b="0" dirty="0">
                    <a:latin typeface="Times New Roman" pitchFamily="18" charset="0"/>
                  </a:rPr>
                  <a:t>scheduler</a:t>
                </a:r>
                <a:endParaRPr lang="en-US" sz="2400" b="0" dirty="0">
                  <a:latin typeface="Times New Roman" pitchFamily="18" charset="0"/>
                </a:endParaRPr>
              </a:p>
            </p:txBody>
          </p:sp>
        </p:grpSp>
        <p:sp>
          <p:nvSpPr>
            <p:cNvPr id="34" name="Line 47"/>
            <p:cNvSpPr>
              <a:spLocks noChangeShapeType="1"/>
            </p:cNvSpPr>
            <p:nvPr/>
          </p:nvSpPr>
          <p:spPr bwMode="auto">
            <a:xfrm flipH="1">
              <a:off x="1104" y="1632"/>
              <a:ext cx="96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" name="Line 48"/>
            <p:cNvSpPr>
              <a:spLocks noChangeShapeType="1"/>
            </p:cNvSpPr>
            <p:nvPr/>
          </p:nvSpPr>
          <p:spPr bwMode="auto">
            <a:xfrm flipH="1" flipV="1">
              <a:off x="1104" y="1632"/>
              <a:ext cx="1008" cy="67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" name="Line 49"/>
            <p:cNvSpPr>
              <a:spLocks noChangeShapeType="1"/>
            </p:cNvSpPr>
            <p:nvPr/>
          </p:nvSpPr>
          <p:spPr bwMode="auto">
            <a:xfrm flipV="1">
              <a:off x="1104" y="1824"/>
              <a:ext cx="1104" cy="100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" name="Line 50"/>
            <p:cNvSpPr>
              <a:spLocks noChangeShapeType="1"/>
            </p:cNvSpPr>
            <p:nvPr/>
          </p:nvSpPr>
          <p:spPr bwMode="auto">
            <a:xfrm flipV="1">
              <a:off x="1104" y="2544"/>
              <a:ext cx="960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" name="Line 51"/>
            <p:cNvSpPr>
              <a:spLocks noChangeShapeType="1"/>
            </p:cNvSpPr>
            <p:nvPr/>
          </p:nvSpPr>
          <p:spPr bwMode="auto">
            <a:xfrm>
              <a:off x="1104" y="2832"/>
              <a:ext cx="960" cy="43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" name="Line 52"/>
            <p:cNvSpPr>
              <a:spLocks noChangeShapeType="1"/>
            </p:cNvSpPr>
            <p:nvPr/>
          </p:nvSpPr>
          <p:spPr bwMode="auto">
            <a:xfrm flipH="1">
              <a:off x="3072" y="1632"/>
              <a:ext cx="100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 type="arrow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0" name="Text Box 53"/>
            <p:cNvSpPr txBox="1">
              <a:spLocks noChangeArrowheads="1"/>
            </p:cNvSpPr>
            <p:nvPr/>
          </p:nvSpPr>
          <p:spPr bwMode="auto">
            <a:xfrm>
              <a:off x="3158" y="1416"/>
              <a:ext cx="824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rtl="0"/>
              <a:r>
                <a:rPr lang="en-US" b="0">
                  <a:latin typeface="Times New Roman" pitchFamily="18" charset="0"/>
                </a:rPr>
                <a:t>&lt;&lt;extend&gt;&gt;</a:t>
              </a:r>
            </a:p>
          </p:txBody>
        </p:sp>
        <p:sp>
          <p:nvSpPr>
            <p:cNvPr id="41" name="Line 54"/>
            <p:cNvSpPr>
              <a:spLocks noChangeShapeType="1"/>
            </p:cNvSpPr>
            <p:nvPr/>
          </p:nvSpPr>
          <p:spPr bwMode="auto">
            <a:xfrm flipH="1">
              <a:off x="3072" y="2433"/>
              <a:ext cx="100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 type="arrow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2" name="Text Box 55"/>
            <p:cNvSpPr txBox="1">
              <a:spLocks noChangeArrowheads="1"/>
            </p:cNvSpPr>
            <p:nvPr/>
          </p:nvSpPr>
          <p:spPr bwMode="auto">
            <a:xfrm>
              <a:off x="3158" y="2217"/>
              <a:ext cx="824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rtl="0"/>
              <a:r>
                <a:rPr lang="en-US" b="0">
                  <a:latin typeface="Times New Roman" pitchFamily="18" charset="0"/>
                </a:rPr>
                <a:t>&lt;&lt;extend&gt;&gt;</a:t>
              </a:r>
            </a:p>
          </p:txBody>
        </p:sp>
        <p:sp>
          <p:nvSpPr>
            <p:cNvPr id="43" name="Rectangle 56"/>
            <p:cNvSpPr>
              <a:spLocks noChangeArrowheads="1"/>
            </p:cNvSpPr>
            <p:nvPr/>
          </p:nvSpPr>
          <p:spPr bwMode="auto">
            <a:xfrm>
              <a:off x="1824" y="1200"/>
              <a:ext cx="3504" cy="24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4" name="Text Box 57"/>
            <p:cNvSpPr txBox="1">
              <a:spLocks noChangeArrowheads="1"/>
            </p:cNvSpPr>
            <p:nvPr/>
          </p:nvSpPr>
          <p:spPr bwMode="auto">
            <a:xfrm>
              <a:off x="4070" y="3480"/>
              <a:ext cx="1224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rtl="0"/>
              <a:r>
                <a:rPr lang="en-US" b="0" dirty="0">
                  <a:latin typeface="Times New Roman" pitchFamily="18" charset="0"/>
                </a:rPr>
                <a:t>Cellular Telephone</a:t>
              </a: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419100" y="134256"/>
            <a:ext cx="8305800" cy="767520"/>
            <a:chOff x="0" y="2620260"/>
            <a:chExt cx="8305800" cy="767520"/>
          </a:xfrm>
          <a:scene3d>
            <a:camera prst="orthographicFront"/>
            <a:lightRig rig="flat" dir="t"/>
          </a:scene3d>
        </p:grpSpPr>
        <p:sp>
          <p:nvSpPr>
            <p:cNvPr id="4" name="Rounded Rectangle 3"/>
            <p:cNvSpPr/>
            <p:nvPr/>
          </p:nvSpPr>
          <p:spPr>
            <a:xfrm>
              <a:off x="0" y="2620260"/>
              <a:ext cx="8305800" cy="767520"/>
            </a:xfrm>
            <a:prstGeom prst="roundRect">
              <a:avLst/>
            </a:prstGeom>
            <a:sp3d prstMaterial="dkEdge">
              <a:bevelT w="8200" h="381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2">
              <a:schemeClr val="accent1">
                <a:hueOff val="0"/>
                <a:satOff val="0"/>
                <a:lumOff val="0"/>
                <a:alphaOff val="0"/>
              </a:schemeClr>
            </a:fillRef>
            <a:effectRef idx="1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dk1"/>
            </a:fontRef>
          </p:style>
        </p:sp>
        <p:sp>
          <p:nvSpPr>
            <p:cNvPr id="5" name="Rounded Rectangle 6"/>
            <p:cNvSpPr/>
            <p:nvPr/>
          </p:nvSpPr>
          <p:spPr>
            <a:xfrm>
              <a:off x="37467" y="2657727"/>
              <a:ext cx="8230866" cy="692586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spcFirstLastPara="0" vert="horz" wrap="square" lIns="102870" tIns="102870" rIns="102870" bIns="102870" numCol="1" spcCol="1270" anchor="ctr" anchorCtr="0">
              <a:noAutofit/>
            </a:bodyPr>
            <a:lstStyle/>
            <a:p>
              <a:pPr lvl="0" algn="ctr" defTabSz="120015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3200" b="1" kern="1200" dirty="0" smtClean="0"/>
                <a:t>Use Case Diagram Tools </a:t>
              </a:r>
              <a:endParaRPr lang="en-US" sz="3200" b="1" kern="1200" dirty="0"/>
            </a:p>
          </p:txBody>
        </p:sp>
      </p:grpSp>
      <p:sp>
        <p:nvSpPr>
          <p:cNvPr id="12" name="TextBox 11"/>
          <p:cNvSpPr txBox="1"/>
          <p:nvPr/>
        </p:nvSpPr>
        <p:spPr>
          <a:xfrm>
            <a:off x="457200" y="1066800"/>
            <a:ext cx="7924800" cy="53860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sz="1400" b="1" dirty="0" smtClean="0">
              <a:solidFill>
                <a:schemeClr val="accent2">
                  <a:lumMod val="50000"/>
                </a:schemeClr>
              </a:solidFill>
            </a:endParaRPr>
          </a:p>
          <a:p>
            <a:pPr algn="ctr"/>
            <a:endParaRPr lang="en-US" sz="2400" b="1" dirty="0" smtClean="0"/>
          </a:p>
          <a:p>
            <a:pPr algn="ctr"/>
            <a:r>
              <a:rPr lang="en-US" sz="2400" b="1" dirty="0" smtClean="0"/>
              <a:t>Use case tools</a:t>
            </a:r>
          </a:p>
          <a:p>
            <a:pPr>
              <a:buFont typeface="Wingdings" pitchFamily="2" charset="2"/>
              <a:buChar char="v"/>
            </a:pPr>
            <a:r>
              <a:rPr lang="en-US" b="1" dirty="0" smtClean="0"/>
              <a:t>  Software Ideas Modeler</a:t>
            </a:r>
          </a:p>
          <a:p>
            <a:pPr>
              <a:buFont typeface="Wingdings" pitchFamily="2" charset="2"/>
              <a:buChar char="v"/>
            </a:pPr>
            <a:r>
              <a:rPr lang="en-US" b="1" dirty="0" smtClean="0"/>
              <a:t>  Nevron Diagram Dersigner </a:t>
            </a:r>
          </a:p>
          <a:p>
            <a:pPr>
              <a:buFont typeface="Wingdings" pitchFamily="2" charset="2"/>
              <a:buChar char="v"/>
            </a:pPr>
            <a:r>
              <a:rPr lang="en-US" b="1" dirty="0" smtClean="0"/>
              <a:t>  QuickUML Window </a:t>
            </a:r>
          </a:p>
          <a:p>
            <a:pPr>
              <a:buFont typeface="Wingdings" pitchFamily="2" charset="2"/>
              <a:buChar char="v"/>
            </a:pPr>
            <a:r>
              <a:rPr lang="en-US" b="1" dirty="0" smtClean="0"/>
              <a:t>  Blueprint Software Modeler</a:t>
            </a:r>
          </a:p>
          <a:p>
            <a:endParaRPr lang="en-US" b="1" dirty="0" smtClean="0"/>
          </a:p>
          <a:p>
            <a:endParaRPr lang="en-US" sz="1400" b="1" dirty="0" smtClean="0">
              <a:solidFill>
                <a:schemeClr val="accent2">
                  <a:lumMod val="50000"/>
                </a:schemeClr>
              </a:solidFill>
            </a:endParaRPr>
          </a:p>
          <a:p>
            <a:endParaRPr lang="en-US" sz="1400" b="1" dirty="0" smtClean="0">
              <a:solidFill>
                <a:schemeClr val="accent2">
                  <a:lumMod val="50000"/>
                </a:schemeClr>
              </a:solidFill>
            </a:endParaRPr>
          </a:p>
          <a:p>
            <a:pPr algn="ctr"/>
            <a:endParaRPr lang="en-US" sz="1400" b="1" dirty="0" smtClean="0">
              <a:solidFill>
                <a:schemeClr val="accent2">
                  <a:lumMod val="50000"/>
                </a:schemeClr>
              </a:solidFill>
            </a:endParaRPr>
          </a:p>
          <a:p>
            <a:pPr algn="ctr"/>
            <a:endParaRPr lang="en-US" sz="1400" b="1" dirty="0" smtClean="0">
              <a:solidFill>
                <a:schemeClr val="accent2">
                  <a:lumMod val="50000"/>
                </a:schemeClr>
              </a:solidFill>
            </a:endParaRPr>
          </a:p>
          <a:p>
            <a:pPr algn="ctr"/>
            <a:endParaRPr lang="en-US" sz="1400" b="1" dirty="0" smtClean="0">
              <a:solidFill>
                <a:schemeClr val="accent2">
                  <a:lumMod val="50000"/>
                </a:schemeClr>
              </a:solidFill>
            </a:endParaRPr>
          </a:p>
          <a:p>
            <a:pPr algn="ctr"/>
            <a:endParaRPr lang="en-US" sz="1400" b="1" dirty="0" smtClean="0">
              <a:solidFill>
                <a:schemeClr val="accent2">
                  <a:lumMod val="50000"/>
                </a:schemeClr>
              </a:solidFill>
            </a:endParaRPr>
          </a:p>
          <a:p>
            <a:pPr algn="ctr"/>
            <a:endParaRPr lang="en-US" sz="1400" b="1" dirty="0" smtClean="0">
              <a:solidFill>
                <a:schemeClr val="accent2">
                  <a:lumMod val="50000"/>
                </a:schemeClr>
              </a:solidFill>
            </a:endParaRPr>
          </a:p>
          <a:p>
            <a:pPr algn="ctr"/>
            <a:endParaRPr lang="en-US" sz="1400" b="1" dirty="0" smtClean="0">
              <a:solidFill>
                <a:schemeClr val="accent2">
                  <a:lumMod val="50000"/>
                </a:schemeClr>
              </a:solidFill>
            </a:endParaRPr>
          </a:p>
          <a:p>
            <a:pPr algn="ctr"/>
            <a:endParaRPr lang="en-US" sz="1400" b="1" dirty="0" smtClean="0">
              <a:solidFill>
                <a:schemeClr val="accent2">
                  <a:lumMod val="50000"/>
                </a:schemeClr>
              </a:solidFill>
            </a:endParaRPr>
          </a:p>
          <a:p>
            <a:pPr algn="ctr"/>
            <a:endParaRPr lang="en-US" sz="1400" b="1" dirty="0" smtClean="0">
              <a:solidFill>
                <a:schemeClr val="accent2">
                  <a:lumMod val="50000"/>
                </a:schemeClr>
              </a:solidFill>
            </a:endParaRPr>
          </a:p>
          <a:p>
            <a:pPr algn="ctr"/>
            <a:endParaRPr lang="en-US" sz="1400" b="1" dirty="0" smtClean="0">
              <a:solidFill>
                <a:schemeClr val="accent2">
                  <a:lumMod val="50000"/>
                </a:schemeClr>
              </a:solidFill>
            </a:endParaRPr>
          </a:p>
          <a:p>
            <a:pPr algn="ctr"/>
            <a:endParaRPr lang="en-US" sz="1400" b="1" dirty="0" smtClean="0">
              <a:solidFill>
                <a:schemeClr val="accent2">
                  <a:lumMod val="50000"/>
                </a:schemeClr>
              </a:solidFill>
            </a:endParaRPr>
          </a:p>
          <a:p>
            <a:pPr algn="ctr"/>
            <a:r>
              <a:rPr lang="en-US" sz="1400" b="1" dirty="0" smtClean="0">
                <a:solidFill>
                  <a:schemeClr val="accent2">
                    <a:lumMod val="50000"/>
                  </a:schemeClr>
                </a:solidFill>
              </a:rPr>
              <a:t>			</a:t>
            </a:r>
            <a:r>
              <a:rPr lang="en-US" sz="2400" b="1" u="sng" dirty="0" smtClean="0">
                <a:solidFill>
                  <a:schemeClr val="accent2">
                    <a:lumMod val="50000"/>
                  </a:schemeClr>
                </a:solidFill>
                <a:hlinkClick r:id="rId3" action="ppaction://hlinkfile"/>
              </a:rPr>
              <a:t>Practical Example  </a:t>
            </a:r>
            <a:endParaRPr lang="en-US" sz="1400" b="1" u="sng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8370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228600"/>
            <a:ext cx="8763000" cy="762000"/>
          </a:xfrm>
        </p:spPr>
        <p:txBody>
          <a:bodyPr>
            <a:noAutofit/>
          </a:bodyPr>
          <a:lstStyle/>
          <a:p>
            <a:pPr algn="ctr"/>
            <a:r>
              <a:rPr lang="en-US" sz="3600" b="1" dirty="0" smtClean="0"/>
              <a:t>Contents at Glance </a:t>
            </a:r>
            <a:endParaRPr lang="en-US" sz="3600" b="1" dirty="0">
              <a:effectLst/>
              <a:latin typeface="+mn-lt"/>
            </a:endParaRPr>
          </a:p>
        </p:txBody>
      </p:sp>
      <p:cxnSp>
        <p:nvCxnSpPr>
          <p:cNvPr id="4" name="Straight Connector 3"/>
          <p:cNvCxnSpPr/>
          <p:nvPr/>
        </p:nvCxnSpPr>
        <p:spPr>
          <a:xfrm>
            <a:off x="1295400" y="990600"/>
            <a:ext cx="7467600" cy="1588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>
          <a:xfrm>
            <a:off x="838200" y="1524000"/>
            <a:ext cx="7620000" cy="3048000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q"/>
            </a:pPr>
            <a:r>
              <a:rPr lang="en-US" sz="2500" dirty="0" smtClean="0"/>
              <a:t>Use case definition </a:t>
            </a:r>
          </a:p>
          <a:p>
            <a:pPr>
              <a:buFont typeface="Wingdings" pitchFamily="2" charset="2"/>
              <a:buChar char="q"/>
            </a:pPr>
            <a:r>
              <a:rPr lang="en-US" sz="2500" dirty="0" smtClean="0"/>
              <a:t>Use case models </a:t>
            </a:r>
          </a:p>
          <a:p>
            <a:pPr>
              <a:buFont typeface="Wingdings" pitchFamily="2" charset="2"/>
              <a:buChar char="q"/>
            </a:pPr>
            <a:r>
              <a:rPr lang="en-US" sz="2500" dirty="0" smtClean="0"/>
              <a:t>Use cases from architectural point of view</a:t>
            </a:r>
          </a:p>
          <a:p>
            <a:pPr>
              <a:buFont typeface="Wingdings" pitchFamily="2" charset="2"/>
              <a:buChar char="q"/>
            </a:pPr>
            <a:r>
              <a:rPr lang="en-US" sz="2500" dirty="0" smtClean="0"/>
              <a:t> Elements of use case diagram </a:t>
            </a:r>
          </a:p>
          <a:p>
            <a:pPr>
              <a:buFont typeface="Wingdings" pitchFamily="2" charset="2"/>
              <a:buChar char="q"/>
            </a:pPr>
            <a:r>
              <a:rPr lang="en-US" sz="2500" dirty="0" smtClean="0"/>
              <a:t>Relationship in use case </a:t>
            </a:r>
          </a:p>
          <a:p>
            <a:pPr>
              <a:buFont typeface="Wingdings" pitchFamily="2" charset="2"/>
              <a:buChar char="q"/>
            </a:pPr>
            <a:r>
              <a:rPr lang="en-US" sz="2500" dirty="0" smtClean="0"/>
              <a:t>Use case tools </a:t>
            </a:r>
            <a:endParaRPr lang="en-US" sz="25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8370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228600"/>
            <a:ext cx="8763000" cy="762000"/>
          </a:xfrm>
        </p:spPr>
        <p:txBody>
          <a:bodyPr>
            <a:noAutofit/>
          </a:bodyPr>
          <a:lstStyle/>
          <a:p>
            <a:pPr algn="ctr"/>
            <a:r>
              <a:rPr lang="en-US" sz="3600" b="1" dirty="0" smtClean="0"/>
              <a:t>Use Cases Definition </a:t>
            </a:r>
            <a:endParaRPr lang="en-US" sz="3600" b="1" dirty="0">
              <a:effectLst/>
              <a:latin typeface="+mn-lt"/>
            </a:endParaRPr>
          </a:p>
        </p:txBody>
      </p:sp>
      <p:cxnSp>
        <p:nvCxnSpPr>
          <p:cNvPr id="4" name="Straight Connector 3"/>
          <p:cNvCxnSpPr/>
          <p:nvPr/>
        </p:nvCxnSpPr>
        <p:spPr>
          <a:xfrm>
            <a:off x="1295400" y="990600"/>
            <a:ext cx="7467600" cy="1588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>
          <a:xfrm>
            <a:off x="457200" y="1447800"/>
            <a:ext cx="8305800" cy="4780136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spcAft>
                <a:spcPct val="50000"/>
              </a:spcAft>
              <a:buNone/>
            </a:pPr>
            <a:r>
              <a:rPr lang="en-US" sz="2800" b="1" i="1" dirty="0" smtClean="0"/>
              <a:t>Use cases</a:t>
            </a:r>
            <a:r>
              <a:rPr lang="en-US" sz="2800" i="1" dirty="0" smtClean="0"/>
              <a:t> are high-level, user-centric requirements.</a:t>
            </a:r>
            <a:r>
              <a:rPr lang="en-US" sz="2800" dirty="0" smtClean="0"/>
              <a:t> [Fowler]</a:t>
            </a:r>
          </a:p>
          <a:p>
            <a:pPr>
              <a:lnSpc>
                <a:spcPct val="90000"/>
              </a:lnSpc>
              <a:spcAft>
                <a:spcPct val="50000"/>
              </a:spcAft>
              <a:buNone/>
            </a:pPr>
            <a:r>
              <a:rPr lang="en-US" sz="2800" i="1" dirty="0" smtClean="0"/>
              <a:t>A </a:t>
            </a:r>
            <a:r>
              <a:rPr lang="en-US" sz="2800" b="1" i="1" dirty="0" smtClean="0"/>
              <a:t>use case</a:t>
            </a:r>
            <a:r>
              <a:rPr lang="en-US" sz="2800" i="1" dirty="0" smtClean="0"/>
              <a:t> specifies a sequence of actions, including variants, which the system can perform and that yields an observable result of value to a particular actor.</a:t>
            </a:r>
            <a:r>
              <a:rPr lang="en-US" sz="2800" dirty="0" smtClean="0"/>
              <a:t> [Jacobson]</a:t>
            </a:r>
          </a:p>
          <a:p>
            <a:pPr>
              <a:lnSpc>
                <a:spcPct val="90000"/>
              </a:lnSpc>
              <a:buNone/>
            </a:pPr>
            <a:r>
              <a:rPr lang="en-US" sz="2800" i="1" dirty="0" smtClean="0"/>
              <a:t>In general, </a:t>
            </a:r>
            <a:r>
              <a:rPr lang="en-US" sz="2800" dirty="0" smtClean="0"/>
              <a:t>Use Cases are:</a:t>
            </a:r>
          </a:p>
          <a:p>
            <a:pPr>
              <a:lnSpc>
                <a:spcPct val="90000"/>
              </a:lnSpc>
              <a:buFont typeface="Wingdings" pitchFamily="2" charset="2"/>
              <a:buChar char="§"/>
            </a:pPr>
            <a:r>
              <a:rPr lang="en-US" sz="2800" dirty="0" smtClean="0"/>
              <a:t>One of many techniques to elicit and elaborate user requirements.</a:t>
            </a:r>
          </a:p>
          <a:p>
            <a:pPr>
              <a:buNone/>
            </a:pPr>
            <a:endParaRPr lang="en-US" sz="25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8370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228600"/>
            <a:ext cx="8763000" cy="762000"/>
          </a:xfrm>
        </p:spPr>
        <p:txBody>
          <a:bodyPr>
            <a:noAutofit/>
          </a:bodyPr>
          <a:lstStyle/>
          <a:p>
            <a:pPr algn="ctr"/>
            <a:r>
              <a:rPr lang="en-US" sz="3600" b="1" dirty="0" smtClean="0">
                <a:latin typeface="+mn-lt"/>
              </a:rPr>
              <a:t>Use Case Models </a:t>
            </a:r>
            <a:endParaRPr lang="en-US" sz="3600" dirty="0">
              <a:effectLst/>
              <a:latin typeface="+mn-lt"/>
            </a:endParaRPr>
          </a:p>
        </p:txBody>
      </p:sp>
      <p:cxnSp>
        <p:nvCxnSpPr>
          <p:cNvPr id="4" name="Straight Connector 3"/>
          <p:cNvCxnSpPr/>
          <p:nvPr/>
        </p:nvCxnSpPr>
        <p:spPr>
          <a:xfrm>
            <a:off x="1295400" y="990600"/>
            <a:ext cx="7467600" cy="1588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Line 4"/>
          <p:cNvSpPr>
            <a:spLocks noChangeShapeType="1"/>
          </p:cNvSpPr>
          <p:nvPr/>
        </p:nvSpPr>
        <p:spPr bwMode="auto">
          <a:xfrm flipV="1">
            <a:off x="2743200" y="2667000"/>
            <a:ext cx="15240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11" name="Line 5"/>
          <p:cNvSpPr>
            <a:spLocks noChangeShapeType="1"/>
          </p:cNvSpPr>
          <p:nvPr/>
        </p:nvSpPr>
        <p:spPr bwMode="auto">
          <a:xfrm>
            <a:off x="2743200" y="3886200"/>
            <a:ext cx="15240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457200" y="3581400"/>
            <a:ext cx="195919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412750" indent="-412750"/>
            <a:r>
              <a:rPr lang="en-US" dirty="0" smtClean="0"/>
              <a:t>Use Case Model </a:t>
            </a: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4495800" y="4343400"/>
            <a:ext cx="2667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Use Case Specification/ Definition/Description</a:t>
            </a: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4419600" y="2438400"/>
            <a:ext cx="218040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412750" indent="-412750"/>
            <a:r>
              <a:rPr lang="en-US" dirty="0" smtClean="0"/>
              <a:t>Use Case Diagram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8370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228600"/>
            <a:ext cx="8763000" cy="762000"/>
          </a:xfrm>
        </p:spPr>
        <p:txBody>
          <a:bodyPr>
            <a:noAutofit/>
          </a:bodyPr>
          <a:lstStyle/>
          <a:p>
            <a:pPr algn="ctr"/>
            <a:r>
              <a:rPr lang="en-US" sz="2800" b="1" dirty="0" smtClean="0"/>
              <a:t>Use Case Diagrams </a:t>
            </a:r>
            <a:br>
              <a:rPr lang="en-US" sz="2800" b="1" dirty="0" smtClean="0"/>
            </a:br>
            <a:r>
              <a:rPr lang="en-US" sz="2800" b="1" dirty="0" smtClean="0"/>
              <a:t>as the Hub of Architectural Viewpoints</a:t>
            </a:r>
            <a:endParaRPr lang="en-US" sz="2800" b="1" dirty="0">
              <a:effectLst/>
              <a:latin typeface="+mn-lt"/>
            </a:endParaRPr>
          </a:p>
        </p:txBody>
      </p:sp>
      <p:cxnSp>
        <p:nvCxnSpPr>
          <p:cNvPr id="4" name="Straight Connector 3"/>
          <p:cNvCxnSpPr/>
          <p:nvPr/>
        </p:nvCxnSpPr>
        <p:spPr>
          <a:xfrm>
            <a:off x="1295400" y="990600"/>
            <a:ext cx="7467600" cy="1588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026" name="Object 5"/>
          <p:cNvGraphicFramePr>
            <a:graphicFrameLocks noChangeAspect="1"/>
          </p:cNvGraphicFramePr>
          <p:nvPr/>
        </p:nvGraphicFramePr>
        <p:xfrm>
          <a:off x="609600" y="1584325"/>
          <a:ext cx="7924800" cy="4321175"/>
        </p:xfrm>
        <a:graphic>
          <a:graphicData uri="http://schemas.openxmlformats.org/presentationml/2006/ole">
            <p:oleObj spid="_x0000_s1026" name="Visio" r:id="rId4" imgW="5696465" imgH="3103033" progId="">
              <p:embed/>
            </p:oleObj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8370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228600"/>
            <a:ext cx="8763000" cy="762000"/>
          </a:xfrm>
        </p:spPr>
        <p:txBody>
          <a:bodyPr>
            <a:noAutofit/>
          </a:bodyPr>
          <a:lstStyle/>
          <a:p>
            <a:pPr algn="ctr"/>
            <a:r>
              <a:rPr lang="en-US" sz="3600" b="1" dirty="0" smtClean="0">
                <a:latin typeface="+mn-lt"/>
              </a:rPr>
              <a:t>Elements of use case Diagram</a:t>
            </a:r>
            <a:endParaRPr lang="en-US" sz="3600" dirty="0">
              <a:effectLst/>
              <a:latin typeface="+mn-lt"/>
            </a:endParaRPr>
          </a:p>
        </p:txBody>
      </p:sp>
      <p:cxnSp>
        <p:nvCxnSpPr>
          <p:cNvPr id="4" name="Straight Connector 3"/>
          <p:cNvCxnSpPr/>
          <p:nvPr/>
        </p:nvCxnSpPr>
        <p:spPr>
          <a:xfrm>
            <a:off x="1295400" y="990600"/>
            <a:ext cx="7467600" cy="1588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4" descr="06-0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52400" y="1066800"/>
            <a:ext cx="8764588" cy="563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8370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228600"/>
            <a:ext cx="8763000" cy="762000"/>
          </a:xfrm>
        </p:spPr>
        <p:txBody>
          <a:bodyPr>
            <a:noAutofit/>
          </a:bodyPr>
          <a:lstStyle/>
          <a:p>
            <a:pPr algn="ctr"/>
            <a:r>
              <a:rPr lang="en-US" sz="3600" b="1" dirty="0" smtClean="0">
                <a:latin typeface="+mn-lt"/>
              </a:rPr>
              <a:t>Relationships</a:t>
            </a:r>
            <a:endParaRPr lang="en-US" sz="3600" dirty="0">
              <a:effectLst/>
              <a:latin typeface="+mn-lt"/>
            </a:endParaRPr>
          </a:p>
        </p:txBody>
      </p:sp>
      <p:cxnSp>
        <p:nvCxnSpPr>
          <p:cNvPr id="4" name="Straight Connector 3"/>
          <p:cNvCxnSpPr/>
          <p:nvPr/>
        </p:nvCxnSpPr>
        <p:spPr>
          <a:xfrm>
            <a:off x="1295400" y="990600"/>
            <a:ext cx="7467600" cy="1588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>
          <a:xfrm>
            <a:off x="914400" y="1600200"/>
            <a:ext cx="7786048" cy="3908936"/>
          </a:xfrm>
        </p:spPr>
        <p:txBody>
          <a:bodyPr>
            <a:noAutofit/>
          </a:bodyPr>
          <a:lstStyle/>
          <a:p>
            <a:pPr>
              <a:lnSpc>
                <a:spcPct val="90000"/>
              </a:lnSpc>
            </a:pPr>
            <a:r>
              <a:rPr lang="en-US" sz="2800" dirty="0" smtClean="0"/>
              <a:t>Generalization</a:t>
            </a:r>
          </a:p>
          <a:p>
            <a:pPr lvl="1">
              <a:lnSpc>
                <a:spcPct val="90000"/>
              </a:lnSpc>
            </a:pPr>
            <a:r>
              <a:rPr lang="en-US" sz="2800" i="1" dirty="0" smtClean="0"/>
              <a:t>Allows child use cases to inherit behavior from parent use cases</a:t>
            </a:r>
            <a:endParaRPr lang="en-US" sz="2400" dirty="0" smtClean="0"/>
          </a:p>
          <a:p>
            <a:pPr>
              <a:lnSpc>
                <a:spcPct val="90000"/>
              </a:lnSpc>
            </a:pPr>
            <a:r>
              <a:rPr lang="en-US" sz="2800" dirty="0" smtClean="0"/>
              <a:t>Inclusion</a:t>
            </a:r>
          </a:p>
          <a:p>
            <a:pPr lvl="1">
              <a:lnSpc>
                <a:spcPct val="90000"/>
              </a:lnSpc>
            </a:pPr>
            <a:r>
              <a:rPr lang="en-US" sz="2800" i="1" dirty="0" smtClean="0"/>
              <a:t>Inclusion enables to reuse one use case's steps inside another use case.</a:t>
            </a:r>
          </a:p>
          <a:p>
            <a:pPr>
              <a:lnSpc>
                <a:spcPct val="90000"/>
              </a:lnSpc>
            </a:pPr>
            <a:r>
              <a:rPr lang="en-US" sz="2800" dirty="0" smtClean="0"/>
              <a:t>Extension</a:t>
            </a:r>
          </a:p>
          <a:p>
            <a:pPr lvl="1">
              <a:lnSpc>
                <a:spcPct val="90000"/>
              </a:lnSpc>
            </a:pPr>
            <a:r>
              <a:rPr lang="en-US" sz="2800" i="1" dirty="0" smtClean="0"/>
              <a:t>Allows creating a new use case by adding steps to existing use cases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8370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228600"/>
            <a:ext cx="8763000" cy="762000"/>
          </a:xfrm>
        </p:spPr>
        <p:txBody>
          <a:bodyPr>
            <a:noAutofit/>
          </a:bodyPr>
          <a:lstStyle/>
          <a:p>
            <a:pPr algn="ctr"/>
            <a:r>
              <a:rPr lang="en-US" sz="3600" dirty="0" smtClean="0"/>
              <a:t>1. Generalization</a:t>
            </a:r>
            <a:endParaRPr lang="en-US" sz="3600" dirty="0">
              <a:effectLst/>
              <a:latin typeface="+mn-lt"/>
            </a:endParaRPr>
          </a:p>
        </p:txBody>
      </p:sp>
      <p:cxnSp>
        <p:nvCxnSpPr>
          <p:cNvPr id="4" name="Straight Connector 3"/>
          <p:cNvCxnSpPr/>
          <p:nvPr/>
        </p:nvCxnSpPr>
        <p:spPr>
          <a:xfrm>
            <a:off x="1295400" y="990600"/>
            <a:ext cx="7467600" cy="1588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" name="Group 16"/>
          <p:cNvGrpSpPr>
            <a:grpSpLocks noGrp="1"/>
          </p:cNvGrpSpPr>
          <p:nvPr>
            <p:ph sz="quarter" idx="1"/>
          </p:nvPr>
        </p:nvGrpSpPr>
        <p:grpSpPr bwMode="auto">
          <a:xfrm>
            <a:off x="7086600" y="1905000"/>
            <a:ext cx="1143000" cy="2036763"/>
            <a:chOff x="4608" y="1344"/>
            <a:chExt cx="576" cy="1344"/>
          </a:xfrm>
        </p:grpSpPr>
        <p:grpSp>
          <p:nvGrpSpPr>
            <p:cNvPr id="3" name="Group 4"/>
            <p:cNvGrpSpPr>
              <a:grpSpLocks/>
            </p:cNvGrpSpPr>
            <p:nvPr/>
          </p:nvGrpSpPr>
          <p:grpSpPr bwMode="auto">
            <a:xfrm>
              <a:off x="4608" y="1344"/>
              <a:ext cx="576" cy="432"/>
              <a:chOff x="4176" y="720"/>
              <a:chExt cx="576" cy="432"/>
            </a:xfrm>
          </p:grpSpPr>
          <p:sp>
            <p:nvSpPr>
              <p:cNvPr id="13" name="Oval 5"/>
              <p:cNvSpPr>
                <a:spLocks noChangeArrowheads="1"/>
              </p:cNvSpPr>
              <p:nvPr/>
            </p:nvSpPr>
            <p:spPr bwMode="auto">
              <a:xfrm>
                <a:off x="4176" y="720"/>
                <a:ext cx="576" cy="432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" name="Text Box 6"/>
              <p:cNvSpPr txBox="1">
                <a:spLocks noChangeArrowheads="1"/>
              </p:cNvSpPr>
              <p:nvPr/>
            </p:nvSpPr>
            <p:spPr bwMode="auto">
              <a:xfrm>
                <a:off x="4224" y="816"/>
                <a:ext cx="528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rtl="0"/>
                <a:r>
                  <a:rPr lang="en-US" sz="2000" b="0">
                    <a:latin typeface="Times New Roman" pitchFamily="18" charset="0"/>
                  </a:rPr>
                  <a:t>parent</a:t>
                </a:r>
                <a:endParaRPr lang="en-US" sz="2400" b="0">
                  <a:latin typeface="Times New Roman" pitchFamily="18" charset="0"/>
                </a:endParaRPr>
              </a:p>
            </p:txBody>
          </p:sp>
        </p:grpSp>
        <p:grpSp>
          <p:nvGrpSpPr>
            <p:cNvPr id="5" name="Group 7"/>
            <p:cNvGrpSpPr>
              <a:grpSpLocks/>
            </p:cNvGrpSpPr>
            <p:nvPr/>
          </p:nvGrpSpPr>
          <p:grpSpPr bwMode="auto">
            <a:xfrm>
              <a:off x="4608" y="2256"/>
              <a:ext cx="576" cy="432"/>
              <a:chOff x="4176" y="720"/>
              <a:chExt cx="576" cy="432"/>
            </a:xfrm>
          </p:grpSpPr>
          <p:sp>
            <p:nvSpPr>
              <p:cNvPr id="11" name="Oval 8"/>
              <p:cNvSpPr>
                <a:spLocks noChangeArrowheads="1"/>
              </p:cNvSpPr>
              <p:nvPr/>
            </p:nvSpPr>
            <p:spPr bwMode="auto">
              <a:xfrm>
                <a:off x="4176" y="720"/>
                <a:ext cx="576" cy="432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" name="Text Box 9"/>
              <p:cNvSpPr txBox="1">
                <a:spLocks noChangeArrowheads="1"/>
              </p:cNvSpPr>
              <p:nvPr/>
            </p:nvSpPr>
            <p:spPr bwMode="auto">
              <a:xfrm>
                <a:off x="4224" y="816"/>
                <a:ext cx="528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rtl="0"/>
                <a:r>
                  <a:rPr lang="en-US" sz="2000" b="0">
                    <a:latin typeface="Times New Roman" pitchFamily="18" charset="0"/>
                  </a:rPr>
                  <a:t>child</a:t>
                </a:r>
                <a:endParaRPr lang="en-US" sz="2400" b="0">
                  <a:latin typeface="Times New Roman" pitchFamily="18" charset="0"/>
                </a:endParaRPr>
              </a:p>
            </p:txBody>
          </p:sp>
        </p:grpSp>
        <p:sp>
          <p:nvSpPr>
            <p:cNvPr id="9" name="Line 12"/>
            <p:cNvSpPr>
              <a:spLocks noChangeShapeType="1"/>
            </p:cNvSpPr>
            <p:nvPr/>
          </p:nvSpPr>
          <p:spPr bwMode="auto">
            <a:xfrm>
              <a:off x="4896" y="1968"/>
              <a:ext cx="0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" name="AutoShape 15"/>
            <p:cNvSpPr>
              <a:spLocks noChangeArrowheads="1"/>
            </p:cNvSpPr>
            <p:nvPr/>
          </p:nvSpPr>
          <p:spPr bwMode="auto">
            <a:xfrm>
              <a:off x="4752" y="1776"/>
              <a:ext cx="288" cy="192"/>
            </a:xfrm>
            <a:prstGeom prst="triangle">
              <a:avLst>
                <a:gd name="adj" fmla="val 50000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5" name="Rectangle 3"/>
          <p:cNvSpPr txBox="1">
            <a:spLocks noChangeArrowheads="1"/>
          </p:cNvSpPr>
          <p:nvPr/>
        </p:nvSpPr>
        <p:spPr>
          <a:xfrm>
            <a:off x="990600" y="1600200"/>
            <a:ext cx="7467600" cy="495300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Char char=""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The child use case inherits the 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Monotype Sorts" pitchFamily="2" charset="2"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behavior and meaning of the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Monotype Sorts" pitchFamily="2" charset="2"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parent use case.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Char char=""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The child may add to or 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Monotype Sorts" pitchFamily="2" charset="2"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override the behavior of its parent.</a:t>
            </a:r>
          </a:p>
        </p:txBody>
      </p:sp>
      <p:grpSp>
        <p:nvGrpSpPr>
          <p:cNvPr id="16" name="Group 18"/>
          <p:cNvGrpSpPr>
            <a:grpSpLocks/>
          </p:cNvGrpSpPr>
          <p:nvPr/>
        </p:nvGrpSpPr>
        <p:grpSpPr bwMode="auto">
          <a:xfrm>
            <a:off x="1219200" y="4267200"/>
            <a:ext cx="4800600" cy="2213429"/>
            <a:chOff x="1488" y="1344"/>
            <a:chExt cx="2640" cy="1830"/>
          </a:xfrm>
        </p:grpSpPr>
        <p:grpSp>
          <p:nvGrpSpPr>
            <p:cNvPr id="17" name="Group 3"/>
            <p:cNvGrpSpPr>
              <a:grpSpLocks/>
            </p:cNvGrpSpPr>
            <p:nvPr/>
          </p:nvGrpSpPr>
          <p:grpSpPr bwMode="auto">
            <a:xfrm>
              <a:off x="2352" y="1344"/>
              <a:ext cx="960" cy="432"/>
              <a:chOff x="4176" y="720"/>
              <a:chExt cx="576" cy="432"/>
            </a:xfrm>
          </p:grpSpPr>
          <p:sp>
            <p:nvSpPr>
              <p:cNvPr id="27" name="Oval 4"/>
              <p:cNvSpPr>
                <a:spLocks noChangeArrowheads="1"/>
              </p:cNvSpPr>
              <p:nvPr/>
            </p:nvSpPr>
            <p:spPr bwMode="auto">
              <a:xfrm>
                <a:off x="4176" y="720"/>
                <a:ext cx="576" cy="432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8" name="Text Box 5"/>
              <p:cNvSpPr txBox="1">
                <a:spLocks noChangeArrowheads="1"/>
              </p:cNvSpPr>
              <p:nvPr/>
            </p:nvSpPr>
            <p:spPr bwMode="auto">
              <a:xfrm>
                <a:off x="4224" y="816"/>
                <a:ext cx="528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rtl="0"/>
                <a:r>
                  <a:rPr lang="en-US" sz="2000" b="0">
                    <a:latin typeface="Times New Roman" pitchFamily="18" charset="0"/>
                  </a:rPr>
                  <a:t>registration</a:t>
                </a:r>
                <a:endParaRPr lang="en-US" sz="2400" b="0">
                  <a:latin typeface="Times New Roman" pitchFamily="18" charset="0"/>
                </a:endParaRPr>
              </a:p>
            </p:txBody>
          </p:sp>
        </p:grpSp>
        <p:sp>
          <p:nvSpPr>
            <p:cNvPr id="18" name="Oval 7"/>
            <p:cNvSpPr>
              <a:spLocks noChangeArrowheads="1"/>
            </p:cNvSpPr>
            <p:nvPr/>
          </p:nvSpPr>
          <p:spPr bwMode="auto">
            <a:xfrm>
              <a:off x="3120" y="2592"/>
              <a:ext cx="1008" cy="578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" name="Text Box 8"/>
            <p:cNvSpPr txBox="1">
              <a:spLocks noChangeArrowheads="1"/>
            </p:cNvSpPr>
            <p:nvPr/>
          </p:nvSpPr>
          <p:spPr bwMode="auto">
            <a:xfrm>
              <a:off x="3156" y="2640"/>
              <a:ext cx="924" cy="5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rtl="0"/>
              <a:r>
                <a:rPr lang="en-US" b="0" dirty="0">
                  <a:latin typeface="Times New Roman" pitchFamily="18" charset="0"/>
                </a:rPr>
                <a:t>graduate</a:t>
              </a:r>
            </a:p>
            <a:p>
              <a:pPr algn="ctr" rtl="0"/>
              <a:r>
                <a:rPr lang="en-US" b="0" dirty="0">
                  <a:latin typeface="Times New Roman" pitchFamily="18" charset="0"/>
                </a:rPr>
                <a:t>registration</a:t>
              </a:r>
              <a:endParaRPr lang="en-US" sz="2000" b="0" dirty="0">
                <a:latin typeface="Times New Roman" pitchFamily="18" charset="0"/>
              </a:endParaRPr>
            </a:p>
          </p:txBody>
        </p:sp>
        <p:sp>
          <p:nvSpPr>
            <p:cNvPr id="20" name="AutoShape 9"/>
            <p:cNvSpPr>
              <a:spLocks noChangeArrowheads="1"/>
            </p:cNvSpPr>
            <p:nvPr/>
          </p:nvSpPr>
          <p:spPr bwMode="auto">
            <a:xfrm>
              <a:off x="2736" y="1776"/>
              <a:ext cx="192" cy="192"/>
            </a:xfrm>
            <a:prstGeom prst="triangle">
              <a:avLst>
                <a:gd name="adj" fmla="val 50000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" name="Line 10"/>
            <p:cNvSpPr>
              <a:spLocks noChangeShapeType="1"/>
            </p:cNvSpPr>
            <p:nvPr/>
          </p:nvSpPr>
          <p:spPr bwMode="auto">
            <a:xfrm>
              <a:off x="2112" y="2304"/>
              <a:ext cx="0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" name="Oval 12"/>
            <p:cNvSpPr>
              <a:spLocks noChangeArrowheads="1"/>
            </p:cNvSpPr>
            <p:nvPr/>
          </p:nvSpPr>
          <p:spPr bwMode="auto">
            <a:xfrm>
              <a:off x="1488" y="2592"/>
              <a:ext cx="1152" cy="579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" name="Text Box 13"/>
            <p:cNvSpPr txBox="1">
              <a:spLocks noChangeArrowheads="1"/>
            </p:cNvSpPr>
            <p:nvPr/>
          </p:nvSpPr>
          <p:spPr bwMode="auto">
            <a:xfrm>
              <a:off x="1536" y="2640"/>
              <a:ext cx="1056" cy="4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rtl="0"/>
              <a:r>
                <a:rPr lang="en-US" sz="2000" b="0" dirty="0">
                  <a:latin typeface="Times New Roman" pitchFamily="18" charset="0"/>
                </a:rPr>
                <a:t>non-graduate</a:t>
              </a:r>
            </a:p>
            <a:p>
              <a:pPr algn="ctr" rtl="0"/>
              <a:r>
                <a:rPr lang="en-US" sz="2000" b="0" dirty="0">
                  <a:latin typeface="Times New Roman" pitchFamily="18" charset="0"/>
                </a:rPr>
                <a:t>registration</a:t>
              </a:r>
              <a:endParaRPr lang="en-US" sz="2400" b="0" dirty="0">
                <a:latin typeface="Times New Roman" pitchFamily="18" charset="0"/>
              </a:endParaRPr>
            </a:p>
          </p:txBody>
        </p:sp>
        <p:sp>
          <p:nvSpPr>
            <p:cNvPr id="24" name="Line 14"/>
            <p:cNvSpPr>
              <a:spLocks noChangeShapeType="1"/>
            </p:cNvSpPr>
            <p:nvPr/>
          </p:nvSpPr>
          <p:spPr bwMode="auto">
            <a:xfrm>
              <a:off x="3600" y="2304"/>
              <a:ext cx="0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" name="Line 15"/>
            <p:cNvSpPr>
              <a:spLocks noChangeShapeType="1"/>
            </p:cNvSpPr>
            <p:nvPr/>
          </p:nvSpPr>
          <p:spPr bwMode="auto">
            <a:xfrm>
              <a:off x="2112" y="2304"/>
              <a:ext cx="148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" name="Line 16"/>
            <p:cNvSpPr>
              <a:spLocks noChangeShapeType="1"/>
            </p:cNvSpPr>
            <p:nvPr/>
          </p:nvSpPr>
          <p:spPr bwMode="auto">
            <a:xfrm>
              <a:off x="2832" y="1968"/>
              <a:ext cx="0" cy="3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8370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228600"/>
            <a:ext cx="8763000" cy="762000"/>
          </a:xfrm>
        </p:spPr>
        <p:txBody>
          <a:bodyPr>
            <a:noAutofit/>
          </a:bodyPr>
          <a:lstStyle/>
          <a:p>
            <a:pPr algn="ctr"/>
            <a:r>
              <a:rPr lang="en-US" sz="3600" dirty="0" smtClean="0"/>
              <a:t>2. </a:t>
            </a:r>
            <a:r>
              <a:rPr lang="en-US" sz="3600" dirty="0" smtClean="0"/>
              <a:t>Include</a:t>
            </a:r>
            <a:endParaRPr lang="en-US" sz="3600" dirty="0">
              <a:effectLst/>
              <a:latin typeface="+mn-lt"/>
            </a:endParaRPr>
          </a:p>
        </p:txBody>
      </p:sp>
      <p:cxnSp>
        <p:nvCxnSpPr>
          <p:cNvPr id="4" name="Straight Connector 3"/>
          <p:cNvCxnSpPr/>
          <p:nvPr/>
        </p:nvCxnSpPr>
        <p:spPr>
          <a:xfrm>
            <a:off x="1295400" y="990600"/>
            <a:ext cx="7467600" cy="1588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Rectangle 3"/>
          <p:cNvSpPr txBox="1">
            <a:spLocks noChangeArrowheads="1"/>
          </p:cNvSpPr>
          <p:nvPr/>
        </p:nvSpPr>
        <p:spPr>
          <a:xfrm>
            <a:off x="685800" y="1371600"/>
            <a:ext cx="8001000" cy="518160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tabLst/>
              <a:defRPr/>
            </a:pPr>
            <a:endParaRPr kumimoji="0" lang="en-US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tabLst/>
              <a:defRPr/>
            </a:pPr>
            <a:endParaRPr lang="en-US" sz="2400" dirty="0" smtClean="0"/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Char char=""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The base use case explicitly incorporates the behavior of another use case at a location specified in the base.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Char char=""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The included use case never stands alone. It only occurs as a part of some larger base that includes it.</a:t>
            </a:r>
          </a:p>
        </p:txBody>
      </p:sp>
      <p:grpSp>
        <p:nvGrpSpPr>
          <p:cNvPr id="31" name="Group 14"/>
          <p:cNvGrpSpPr>
            <a:grpSpLocks/>
          </p:cNvGrpSpPr>
          <p:nvPr/>
        </p:nvGrpSpPr>
        <p:grpSpPr bwMode="auto">
          <a:xfrm>
            <a:off x="1905000" y="1371600"/>
            <a:ext cx="4343400" cy="685800"/>
            <a:chOff x="1440" y="1152"/>
            <a:chExt cx="2640" cy="432"/>
          </a:xfrm>
        </p:grpSpPr>
        <p:grpSp>
          <p:nvGrpSpPr>
            <p:cNvPr id="32" name="Group 4"/>
            <p:cNvGrpSpPr>
              <a:grpSpLocks/>
            </p:cNvGrpSpPr>
            <p:nvPr/>
          </p:nvGrpSpPr>
          <p:grpSpPr bwMode="auto">
            <a:xfrm>
              <a:off x="1440" y="1152"/>
              <a:ext cx="576" cy="432"/>
              <a:chOff x="4176" y="720"/>
              <a:chExt cx="576" cy="432"/>
            </a:xfrm>
          </p:grpSpPr>
          <p:sp>
            <p:nvSpPr>
              <p:cNvPr id="38" name="Oval 5"/>
              <p:cNvSpPr>
                <a:spLocks noChangeArrowheads="1"/>
              </p:cNvSpPr>
              <p:nvPr/>
            </p:nvSpPr>
            <p:spPr bwMode="auto">
              <a:xfrm>
                <a:off x="4176" y="720"/>
                <a:ext cx="576" cy="432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9" name="Text Box 6"/>
              <p:cNvSpPr txBox="1">
                <a:spLocks noChangeArrowheads="1"/>
              </p:cNvSpPr>
              <p:nvPr/>
            </p:nvSpPr>
            <p:spPr bwMode="auto">
              <a:xfrm>
                <a:off x="4224" y="816"/>
                <a:ext cx="528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rtl="0"/>
                <a:r>
                  <a:rPr lang="en-US" sz="2000" b="0" dirty="0">
                    <a:latin typeface="Times New Roman" pitchFamily="18" charset="0"/>
                  </a:rPr>
                  <a:t>base</a:t>
                </a:r>
                <a:endParaRPr lang="en-US" sz="2400" b="0" dirty="0">
                  <a:latin typeface="Times New Roman" pitchFamily="18" charset="0"/>
                </a:endParaRPr>
              </a:p>
            </p:txBody>
          </p:sp>
        </p:grpSp>
        <p:grpSp>
          <p:nvGrpSpPr>
            <p:cNvPr id="33" name="Group 7"/>
            <p:cNvGrpSpPr>
              <a:grpSpLocks/>
            </p:cNvGrpSpPr>
            <p:nvPr/>
          </p:nvGrpSpPr>
          <p:grpSpPr bwMode="auto">
            <a:xfrm>
              <a:off x="3264" y="1152"/>
              <a:ext cx="816" cy="432"/>
              <a:chOff x="4176" y="720"/>
              <a:chExt cx="576" cy="432"/>
            </a:xfrm>
          </p:grpSpPr>
          <p:sp>
            <p:nvSpPr>
              <p:cNvPr id="36" name="Oval 8"/>
              <p:cNvSpPr>
                <a:spLocks noChangeArrowheads="1"/>
              </p:cNvSpPr>
              <p:nvPr/>
            </p:nvSpPr>
            <p:spPr bwMode="auto">
              <a:xfrm>
                <a:off x="4176" y="720"/>
                <a:ext cx="576" cy="432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7" name="Text Box 9"/>
              <p:cNvSpPr txBox="1">
                <a:spLocks noChangeArrowheads="1"/>
              </p:cNvSpPr>
              <p:nvPr/>
            </p:nvSpPr>
            <p:spPr bwMode="auto">
              <a:xfrm>
                <a:off x="4224" y="816"/>
                <a:ext cx="528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rtl="0"/>
                <a:r>
                  <a:rPr lang="en-US" sz="2000" b="0" dirty="0">
                    <a:latin typeface="Times New Roman" pitchFamily="18" charset="0"/>
                  </a:rPr>
                  <a:t>included</a:t>
                </a:r>
                <a:endParaRPr lang="en-US" sz="2400" b="0" dirty="0">
                  <a:latin typeface="Times New Roman" pitchFamily="18" charset="0"/>
                </a:endParaRPr>
              </a:p>
            </p:txBody>
          </p:sp>
        </p:grpSp>
        <p:sp>
          <p:nvSpPr>
            <p:cNvPr id="34" name="Line 12"/>
            <p:cNvSpPr>
              <a:spLocks noChangeShapeType="1"/>
            </p:cNvSpPr>
            <p:nvPr/>
          </p:nvSpPr>
          <p:spPr bwMode="auto">
            <a:xfrm>
              <a:off x="2016" y="1392"/>
              <a:ext cx="124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 type="arrow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" name="Text Box 13"/>
            <p:cNvSpPr txBox="1">
              <a:spLocks noChangeArrowheads="1"/>
            </p:cNvSpPr>
            <p:nvPr/>
          </p:nvSpPr>
          <p:spPr bwMode="auto">
            <a:xfrm>
              <a:off x="2160" y="1200"/>
              <a:ext cx="93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rtl="0"/>
              <a:r>
                <a:rPr lang="en-US" b="0">
                  <a:latin typeface="Times New Roman" pitchFamily="18" charset="0"/>
                </a:rPr>
                <a:t>&lt;&lt;include&gt;&gt;</a:t>
              </a:r>
            </a:p>
          </p:txBody>
        </p:sp>
      </p:grpSp>
      <p:grpSp>
        <p:nvGrpSpPr>
          <p:cNvPr id="40" name="Group 17"/>
          <p:cNvGrpSpPr>
            <a:grpSpLocks/>
          </p:cNvGrpSpPr>
          <p:nvPr/>
        </p:nvGrpSpPr>
        <p:grpSpPr bwMode="auto">
          <a:xfrm>
            <a:off x="1219200" y="4419600"/>
            <a:ext cx="5791200" cy="2133600"/>
            <a:chOff x="1344" y="2400"/>
            <a:chExt cx="2976" cy="1261"/>
          </a:xfrm>
        </p:grpSpPr>
        <p:sp>
          <p:nvSpPr>
            <p:cNvPr id="41" name="Oval 5"/>
            <p:cNvSpPr>
              <a:spLocks noChangeArrowheads="1"/>
            </p:cNvSpPr>
            <p:nvPr/>
          </p:nvSpPr>
          <p:spPr bwMode="auto">
            <a:xfrm>
              <a:off x="1392" y="2400"/>
              <a:ext cx="768" cy="432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2" name="Text Box 6"/>
            <p:cNvSpPr txBox="1">
              <a:spLocks noChangeArrowheads="1"/>
            </p:cNvSpPr>
            <p:nvPr/>
          </p:nvSpPr>
          <p:spPr bwMode="auto">
            <a:xfrm>
              <a:off x="1440" y="2400"/>
              <a:ext cx="704" cy="4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rtl="0"/>
              <a:r>
                <a:rPr lang="en-US" b="0">
                  <a:latin typeface="Times New Roman" pitchFamily="18" charset="0"/>
                </a:rPr>
                <a:t>updating</a:t>
              </a:r>
            </a:p>
            <a:p>
              <a:pPr algn="ctr" rtl="0"/>
              <a:r>
                <a:rPr lang="en-US" b="0">
                  <a:latin typeface="Times New Roman" pitchFamily="18" charset="0"/>
                </a:rPr>
                <a:t>grades</a:t>
              </a:r>
              <a:endParaRPr lang="en-US" sz="1600" b="0">
                <a:latin typeface="Times New Roman" pitchFamily="18" charset="0"/>
              </a:endParaRPr>
            </a:p>
          </p:txBody>
        </p:sp>
        <p:sp>
          <p:nvSpPr>
            <p:cNvPr id="43" name="Oval 8"/>
            <p:cNvSpPr>
              <a:spLocks noChangeArrowheads="1"/>
            </p:cNvSpPr>
            <p:nvPr/>
          </p:nvSpPr>
          <p:spPr bwMode="auto">
            <a:xfrm>
              <a:off x="1344" y="3168"/>
              <a:ext cx="912" cy="493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4" name="Text Box 9"/>
            <p:cNvSpPr txBox="1">
              <a:spLocks noChangeArrowheads="1"/>
            </p:cNvSpPr>
            <p:nvPr/>
          </p:nvSpPr>
          <p:spPr bwMode="auto">
            <a:xfrm>
              <a:off x="1344" y="3196"/>
              <a:ext cx="836" cy="4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rtl="0"/>
              <a:r>
                <a:rPr lang="en-US" b="0" dirty="0">
                  <a:latin typeface="Times New Roman" pitchFamily="18" charset="0"/>
                </a:rPr>
                <a:t>output</a:t>
              </a:r>
              <a:endParaRPr lang="en-US" sz="2000" b="0" dirty="0">
                <a:latin typeface="Times New Roman" pitchFamily="18" charset="0"/>
              </a:endParaRPr>
            </a:p>
            <a:p>
              <a:pPr algn="ctr" rtl="0"/>
              <a:r>
                <a:rPr lang="en-US" b="0" dirty="0">
                  <a:latin typeface="Times New Roman" pitchFamily="18" charset="0"/>
                </a:rPr>
                <a:t>generating</a:t>
              </a:r>
              <a:endParaRPr lang="en-US" sz="1600" b="0" dirty="0">
                <a:latin typeface="Times New Roman" pitchFamily="18" charset="0"/>
              </a:endParaRPr>
            </a:p>
          </p:txBody>
        </p:sp>
        <p:sp>
          <p:nvSpPr>
            <p:cNvPr id="45" name="Oval 11"/>
            <p:cNvSpPr>
              <a:spLocks noChangeArrowheads="1"/>
            </p:cNvSpPr>
            <p:nvPr/>
          </p:nvSpPr>
          <p:spPr bwMode="auto">
            <a:xfrm>
              <a:off x="3408" y="2688"/>
              <a:ext cx="912" cy="539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6" name="Text Box 12"/>
            <p:cNvSpPr txBox="1">
              <a:spLocks noChangeArrowheads="1"/>
            </p:cNvSpPr>
            <p:nvPr/>
          </p:nvSpPr>
          <p:spPr bwMode="auto">
            <a:xfrm>
              <a:off x="3408" y="2764"/>
              <a:ext cx="836" cy="4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rtl="0"/>
              <a:r>
                <a:rPr lang="en-US" b="0">
                  <a:latin typeface="Times New Roman" pitchFamily="18" charset="0"/>
                </a:rPr>
                <a:t>verifying</a:t>
              </a:r>
            </a:p>
            <a:p>
              <a:pPr algn="ctr" rtl="0"/>
              <a:r>
                <a:rPr lang="en-US" b="0">
                  <a:latin typeface="Times New Roman" pitchFamily="18" charset="0"/>
                </a:rPr>
                <a:t>student id</a:t>
              </a:r>
            </a:p>
          </p:txBody>
        </p:sp>
        <p:sp>
          <p:nvSpPr>
            <p:cNvPr id="47" name="Line 13"/>
            <p:cNvSpPr>
              <a:spLocks noChangeShapeType="1"/>
            </p:cNvSpPr>
            <p:nvPr/>
          </p:nvSpPr>
          <p:spPr bwMode="auto">
            <a:xfrm>
              <a:off x="2160" y="2688"/>
              <a:ext cx="1248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 type="arrow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8" name="Line 14"/>
            <p:cNvSpPr>
              <a:spLocks noChangeShapeType="1"/>
            </p:cNvSpPr>
            <p:nvPr/>
          </p:nvSpPr>
          <p:spPr bwMode="auto">
            <a:xfrm flipV="1">
              <a:off x="2256" y="3120"/>
              <a:ext cx="1248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 type="arrow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9" name="Text Box 15"/>
            <p:cNvSpPr txBox="1">
              <a:spLocks noChangeArrowheads="1"/>
            </p:cNvSpPr>
            <p:nvPr/>
          </p:nvSpPr>
          <p:spPr bwMode="auto">
            <a:xfrm>
              <a:off x="2294" y="2601"/>
              <a:ext cx="928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rtl="0"/>
              <a:r>
                <a:rPr lang="en-US" b="0">
                  <a:latin typeface="Times New Roman" pitchFamily="18" charset="0"/>
                </a:rPr>
                <a:t>&lt;&lt;include&gt;&gt;</a:t>
              </a:r>
              <a:endParaRPr lang="en-US" sz="1600" b="0">
                <a:latin typeface="Times New Roman" pitchFamily="18" charset="0"/>
              </a:endParaRPr>
            </a:p>
          </p:txBody>
        </p:sp>
        <p:sp>
          <p:nvSpPr>
            <p:cNvPr id="50" name="Text Box 16"/>
            <p:cNvSpPr txBox="1">
              <a:spLocks noChangeArrowheads="1"/>
            </p:cNvSpPr>
            <p:nvPr/>
          </p:nvSpPr>
          <p:spPr bwMode="auto">
            <a:xfrm>
              <a:off x="2390" y="3240"/>
              <a:ext cx="928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rtl="0"/>
              <a:r>
                <a:rPr lang="en-US" b="0">
                  <a:latin typeface="Times New Roman" pitchFamily="18" charset="0"/>
                </a:rPr>
                <a:t>&lt;&lt;include&gt;&gt;</a:t>
              </a:r>
              <a:endParaRPr lang="en-US" sz="1600" b="0">
                <a:latin typeface="Times New Roman" pitchFamily="18" charset="0"/>
              </a:endParaRP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696</TotalTime>
  <Words>422</Words>
  <Application>Microsoft Office PowerPoint</Application>
  <PresentationFormat>On-screen Show (4:3)</PresentationFormat>
  <Paragraphs>131</Paragraphs>
  <Slides>14</Slides>
  <Notes>14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6" baseType="lpstr">
      <vt:lpstr>Oriel</vt:lpstr>
      <vt:lpstr>Visio</vt:lpstr>
      <vt:lpstr>Use case Diagrams</vt:lpstr>
      <vt:lpstr>Contents at Glance </vt:lpstr>
      <vt:lpstr>Use Cases Definition </vt:lpstr>
      <vt:lpstr>Use Case Models </vt:lpstr>
      <vt:lpstr>Use Case Diagrams  as the Hub of Architectural Viewpoints</vt:lpstr>
      <vt:lpstr>Elements of use case Diagram</vt:lpstr>
      <vt:lpstr>Relationships</vt:lpstr>
      <vt:lpstr>1. Generalization</vt:lpstr>
      <vt:lpstr>2. Include</vt:lpstr>
      <vt:lpstr>3. Extend</vt:lpstr>
      <vt:lpstr>Relationships between Actors</vt:lpstr>
      <vt:lpstr>Slide 12</vt:lpstr>
      <vt:lpstr>Slide 13</vt:lpstr>
      <vt:lpstr>Slide 14</vt:lpstr>
    </vt:vector>
  </TitlesOfParts>
  <Company>Pharma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Definitions</dc:title>
  <dc:creator>Amogh</dc:creator>
  <cp:lastModifiedBy>MA</cp:lastModifiedBy>
  <cp:revision>153</cp:revision>
  <dcterms:created xsi:type="dcterms:W3CDTF">2008-08-16T15:29:33Z</dcterms:created>
  <dcterms:modified xsi:type="dcterms:W3CDTF">2011-04-03T23:33:07Z</dcterms:modified>
</cp:coreProperties>
</file>