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59" r:id="rId4"/>
    <p:sldId id="260" r:id="rId5"/>
    <p:sldId id="302" r:id="rId6"/>
    <p:sldId id="266" r:id="rId7"/>
    <p:sldId id="264" r:id="rId8"/>
    <p:sldId id="265" r:id="rId9"/>
    <p:sldId id="305" r:id="rId10"/>
    <p:sldId id="261" r:id="rId11"/>
    <p:sldId id="262" r:id="rId12"/>
    <p:sldId id="263" r:id="rId13"/>
    <p:sldId id="267" r:id="rId14"/>
    <p:sldId id="269" r:id="rId15"/>
    <p:sldId id="271" r:id="rId16"/>
    <p:sldId id="270" r:id="rId17"/>
    <p:sldId id="273" r:id="rId18"/>
    <p:sldId id="274" r:id="rId19"/>
    <p:sldId id="272" r:id="rId20"/>
    <p:sldId id="275" r:id="rId21"/>
    <p:sldId id="276" r:id="rId22"/>
    <p:sldId id="289" r:id="rId23"/>
    <p:sldId id="290" r:id="rId24"/>
    <p:sldId id="278" r:id="rId25"/>
    <p:sldId id="279" r:id="rId26"/>
    <p:sldId id="277" r:id="rId27"/>
    <p:sldId id="280" r:id="rId28"/>
    <p:sldId id="281" r:id="rId29"/>
    <p:sldId id="282" r:id="rId30"/>
    <p:sldId id="306" r:id="rId31"/>
    <p:sldId id="307"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6E777A-A30E-4671-8955-6BD7237F9D2B}" type="datetimeFigureOut">
              <a:rPr lang="en-US" smtClean="0"/>
              <a:pPr/>
              <a:t>4/19/2011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A7A20D-23F0-45BD-B842-2D7BA8CEFAB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28</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29</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30</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4</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31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0172B7D-A702-48E9-A8CA-F9A34CD75510}"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41B21BD-D196-43B3-AF7E-89F532BED51D}" type="datetime1">
              <a:rPr lang="en-US" smtClean="0"/>
              <a:t>4/19/2011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133A0E5-8E2E-4D05-913B-807853030BE5}"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A1D6F32-85D6-4CCE-B216-5624EDAD81B1}" type="datetime1">
              <a:rPr lang="en-US" smtClean="0"/>
              <a:t>4/19/2011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3A0E5-8E2E-4D05-913B-807853030BE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61C3D4-E208-4A51-80E4-E416BA096602}" type="datetime1">
              <a:rPr lang="en-US" smtClean="0"/>
              <a:t>4/19/2011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3A0E5-8E2E-4D05-913B-807853030BE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67D63A8D-8C7C-4471-9E4B-8EBF0B1FA18D}" type="datetime1">
              <a:rPr lang="en-US" smtClean="0"/>
              <a:t>4/19/2011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3A0E5-8E2E-4D05-913B-807853030BE5}"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53EEE27-8A3E-4F7C-8CD5-85107F4DBE8F}" type="datetime1">
              <a:rPr lang="en-US" smtClean="0"/>
              <a:t>4/19/2011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133A0E5-8E2E-4D05-913B-807853030BE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6C192F3-F3CE-47A3-A0E8-4A656085D2BF}" type="datetime1">
              <a:rPr lang="en-US" smtClean="0"/>
              <a:t>4/19/2011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3A0E5-8E2E-4D05-913B-807853030BE5}"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F2812AF-A222-4C75-BC9E-AEFF778857BE}" type="datetime1">
              <a:rPr lang="en-US" smtClean="0"/>
              <a:t>4/19/2011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33A0E5-8E2E-4D05-913B-807853030BE5}"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7B451BA-287D-47E4-BA43-20EF592BBBA2}" type="datetime1">
              <a:rPr lang="en-US" smtClean="0"/>
              <a:t>4/19/2011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33A0E5-8E2E-4D05-913B-807853030BE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7D2D86-A31E-4224-B9AB-AF5EEEF84BD9}" type="datetime1">
              <a:rPr lang="en-US" smtClean="0"/>
              <a:t>4/19/2011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33A0E5-8E2E-4D05-913B-807853030BE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3C428CD-77F2-4DF6-AF60-E2E589389FEF}" type="datetime1">
              <a:rPr lang="en-US" smtClean="0"/>
              <a:t>4/19/2011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3A0E5-8E2E-4D05-913B-807853030BE5}"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E92A3A2-A4E7-4662-A7E4-EB00DE76B85B}" type="datetime1">
              <a:rPr lang="en-US" smtClean="0"/>
              <a:t>4/19/2011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133A0E5-8E2E-4D05-913B-807853030BE5}"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C08748A-9C26-4AA3-9E28-1EF1C046629A}" type="datetime1">
              <a:rPr lang="en-US" smtClean="0"/>
              <a:t>4/19/2011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133A0E5-8E2E-4D05-913B-807853030BE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subTitle" idx="1"/>
          </p:nvPr>
        </p:nvSpPr>
        <p:spPr>
          <a:xfrm>
            <a:off x="1295400" y="1600200"/>
            <a:ext cx="6781800" cy="1371600"/>
          </a:xfrm>
        </p:spPr>
        <p:txBody>
          <a:bodyPr bIns="91440" anchor="ctr">
            <a:normAutofit/>
          </a:bodyPr>
          <a:lstStyle/>
          <a:p>
            <a:pPr>
              <a:spcBef>
                <a:spcPct val="0"/>
              </a:spcBef>
              <a:buFont typeface="Wingdings 2"/>
              <a:buNone/>
              <a:defRPr/>
            </a:pPr>
            <a:r>
              <a:rPr lang="en-US" sz="6000" dirty="0" smtClean="0">
                <a:solidFill>
                  <a:srgbClr val="FFFFFF"/>
                </a:solidFill>
                <a:latin typeface="+mj-lt"/>
                <a:ea typeface="+mj-ea"/>
                <a:cs typeface="+mj-cs"/>
              </a:rPr>
              <a:t>Chapter 6</a:t>
            </a:r>
          </a:p>
        </p:txBody>
      </p:sp>
      <p:sp>
        <p:nvSpPr>
          <p:cNvPr id="40962" name="Rectangle 2"/>
          <p:cNvSpPr>
            <a:spLocks noGrp="1" noChangeArrowheads="1"/>
          </p:cNvSpPr>
          <p:nvPr>
            <p:ph type="ctrTitle"/>
          </p:nvPr>
        </p:nvSpPr>
        <p:spPr>
          <a:xfrm>
            <a:off x="533400" y="3505200"/>
            <a:ext cx="7924800" cy="692497"/>
          </a:xfrm>
        </p:spPr>
        <p:txBody>
          <a:bodyPr wrap="square">
            <a:spAutoFit/>
          </a:bodyPr>
          <a:lstStyle/>
          <a:p>
            <a:pPr eaLnBrk="0" hangingPunct="0">
              <a:defRPr/>
            </a:pPr>
            <a:r>
              <a:rPr sz="3600" smtClean="0">
                <a:solidFill>
                  <a:schemeClr val="tx1"/>
                </a:solidFill>
                <a:latin typeface="Lucida Sans Typewriter" pitchFamily="49" charset="0"/>
                <a:ea typeface="+mn-ea"/>
                <a:cs typeface="Tahoma" pitchFamily="34" charset="0"/>
              </a:rPr>
              <a:t>Requirement Management</a:t>
            </a:r>
            <a:endParaRPr sz="3600">
              <a:solidFill>
                <a:schemeClr val="tx1"/>
              </a:solidFill>
              <a:latin typeface="Lucida Sans Typewriter" pitchFamily="49" charset="0"/>
              <a:ea typeface="+mn-ea"/>
              <a:cs typeface="Tahoma" pitchFamily="34" charset="0"/>
            </a:endParaRPr>
          </a:p>
        </p:txBody>
      </p:sp>
      <p:sp>
        <p:nvSpPr>
          <p:cNvPr id="12292" name="Rectangle 3"/>
          <p:cNvSpPr>
            <a:spLocks noChangeArrowheads="1"/>
          </p:cNvSpPr>
          <p:nvPr/>
        </p:nvSpPr>
        <p:spPr bwMode="auto">
          <a:xfrm>
            <a:off x="6662738" y="6019800"/>
            <a:ext cx="2176462" cy="461963"/>
          </a:xfrm>
          <a:prstGeom prst="rect">
            <a:avLst/>
          </a:prstGeom>
          <a:noFill/>
          <a:ln w="9525">
            <a:noFill/>
            <a:miter lim="800000"/>
            <a:headEnd/>
            <a:tailEnd/>
          </a:ln>
        </p:spPr>
        <p:txBody>
          <a:bodyPr wrap="none">
            <a:spAutoFit/>
          </a:bodyPr>
          <a:lstStyle/>
          <a:p>
            <a:r>
              <a:rPr lang="en-US" dirty="0"/>
              <a:t>By </a:t>
            </a:r>
            <a:r>
              <a:rPr lang="en-US" dirty="0" err="1"/>
              <a:t>Esubalew</a:t>
            </a:r>
            <a:r>
              <a:rPr lang="en-US" dirty="0"/>
              <a:t> 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562600"/>
          </a:xfrm>
        </p:spPr>
        <p:txBody>
          <a:bodyPr>
            <a:noAutofit/>
          </a:bodyPr>
          <a:lstStyle/>
          <a:p>
            <a:r>
              <a:rPr lang="en-US" sz="2800" dirty="0" smtClean="0"/>
              <a:t>Requirements for complex systems are continuously changing (during requirement engineering process and after a system has gone into service) because of </a:t>
            </a:r>
          </a:p>
          <a:p>
            <a:pPr lvl="1"/>
            <a:r>
              <a:rPr lang="en-US" dirty="0" smtClean="0"/>
              <a:t>Requirements errors, conflicts and inconsistencies</a:t>
            </a:r>
          </a:p>
          <a:p>
            <a:pPr lvl="2"/>
            <a:r>
              <a:rPr lang="en-US" sz="2400" dirty="0" smtClean="0"/>
              <a:t>As the system development proceeds, some errors and inconsistencies may be discovered that were not revealed earlier (in validation) and must be corrected.</a:t>
            </a:r>
          </a:p>
          <a:p>
            <a:pPr lvl="1"/>
            <a:r>
              <a:rPr lang="en-US" dirty="0" smtClean="0"/>
              <a:t>Evolving customer/end-user knowledge of the system</a:t>
            </a:r>
          </a:p>
          <a:p>
            <a:pPr lvl="2"/>
            <a:r>
              <a:rPr lang="en-US" sz="2400" dirty="0" smtClean="0"/>
              <a:t>Customers and end-users may develop a better understanding of what they really require from a system.</a:t>
            </a:r>
          </a:p>
          <a:p>
            <a:pPr lvl="1"/>
            <a:r>
              <a:rPr lang="en-US" dirty="0" smtClean="0"/>
              <a:t>Technical, schedule or cost problems</a:t>
            </a:r>
          </a:p>
          <a:p>
            <a:pPr lvl="2"/>
            <a:r>
              <a:rPr lang="en-US" sz="2400" dirty="0" smtClean="0"/>
              <a:t>Problems may be encountered in implementing a requirement. It may be too expensive or take too long to implement certain requirements.</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Requirements change factors</a:t>
            </a:r>
            <a:endParaRPr lang="en-US" sz="3600" dirty="0">
              <a:latin typeface="Times New Roman" pitchFamily="18" charset="0"/>
              <a:cs typeface="Times New Roman" pitchFamily="18" charset="0"/>
            </a:endParaRPr>
          </a:p>
        </p:txBody>
      </p:sp>
      <p:sp>
        <p:nvSpPr>
          <p:cNvPr id="5" name="Rectangle 4"/>
          <p:cNvSpPr/>
          <p:nvPr/>
        </p:nvSpPr>
        <p:spPr>
          <a:xfrm>
            <a:off x="457200" y="6172200"/>
            <a:ext cx="8458200" cy="523220"/>
          </a:xfrm>
          <a:prstGeom prst="rect">
            <a:avLst/>
          </a:prstGeom>
          <a:ln>
            <a:solidFill>
              <a:schemeClr val="tx1"/>
            </a:solidFill>
          </a:ln>
        </p:spPr>
        <p:txBody>
          <a:bodyPr wrap="square">
            <a:spAutoFit/>
          </a:bodyPr>
          <a:lstStyle/>
          <a:p>
            <a:r>
              <a:rPr lang="en-US" sz="2800" i="1" dirty="0"/>
              <a:t>Better RD processes may contribute to reducing the effect of these factors</a:t>
            </a:r>
            <a:endParaRPr lang="en-US" sz="2800" dirty="0"/>
          </a:p>
        </p:txBody>
      </p:sp>
      <p:sp>
        <p:nvSpPr>
          <p:cNvPr id="6" name="Slide Number Placeholder 5"/>
          <p:cNvSpPr>
            <a:spLocks noGrp="1"/>
          </p:cNvSpPr>
          <p:nvPr>
            <p:ph type="sldNum" sz="quarter" idx="12"/>
          </p:nvPr>
        </p:nvSpPr>
        <p:spPr>
          <a:xfrm>
            <a:off x="0" y="6400800"/>
            <a:ext cx="304800" cy="304800"/>
          </a:xfrm>
        </p:spPr>
        <p:txBody>
          <a:bodyPr/>
          <a:lstStyle/>
          <a:p>
            <a:fld id="{8133A0E5-8E2E-4D05-913B-807853030BE5}" type="slidenum">
              <a:rPr lang="en-US" smtClean="0"/>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pPr lvl="1"/>
            <a:r>
              <a:rPr lang="en-US" dirty="0" smtClean="0"/>
              <a:t> </a:t>
            </a:r>
            <a:r>
              <a:rPr lang="en-US" sz="2800" dirty="0" smtClean="0"/>
              <a:t>Changing customer priorities</a:t>
            </a:r>
          </a:p>
          <a:p>
            <a:pPr lvl="2"/>
            <a:r>
              <a:rPr lang="en-US" sz="2400" dirty="0" smtClean="0"/>
              <a:t>Customer priorities change during system development as a result of a changing business environment, the emergence of new competitors, staff changes, etc.</a:t>
            </a:r>
          </a:p>
          <a:p>
            <a:pPr lvl="1"/>
            <a:r>
              <a:rPr lang="en-US" sz="2800" dirty="0" smtClean="0"/>
              <a:t>Environmental changes</a:t>
            </a:r>
          </a:p>
          <a:p>
            <a:pPr lvl="2"/>
            <a:r>
              <a:rPr lang="en-US" sz="2400" dirty="0" smtClean="0"/>
              <a:t>The environment in which the system is to be installed may change so that the system requirements have to change to maintain compatibility.</a:t>
            </a:r>
          </a:p>
          <a:p>
            <a:pPr lvl="1"/>
            <a:r>
              <a:rPr lang="en-US" sz="2800" dirty="0" smtClean="0"/>
              <a:t>Organizational changes</a:t>
            </a:r>
          </a:p>
          <a:p>
            <a:pPr lvl="2"/>
            <a:r>
              <a:rPr lang="en-US" sz="2400" dirty="0" smtClean="0"/>
              <a:t>The organization which intends to use the system may change its structure and processes resulting in new system requirements.</a:t>
            </a:r>
          </a:p>
          <a:p>
            <a:pPr lvl="1"/>
            <a:r>
              <a:rPr lang="en-US" sz="2800" dirty="0" smtClean="0"/>
              <a:t>New Technology</a:t>
            </a:r>
          </a:p>
          <a:p>
            <a:pPr lvl="2"/>
            <a:r>
              <a:rPr lang="en-US" sz="2400" dirty="0" smtClean="0"/>
              <a:t>technology push</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Requirements change </a:t>
            </a:r>
            <a:r>
              <a:rPr lang="en-US" sz="3600" dirty="0" smtClean="0"/>
              <a:t>factors…</a:t>
            </a:r>
            <a:endParaRPr lang="en-US" sz="3600" dirty="0">
              <a:latin typeface="Times New Roman" pitchFamily="18" charset="0"/>
              <a:cs typeface="Times New Roman" pitchFamily="18" charset="0"/>
            </a:endParaRPr>
          </a:p>
        </p:txBody>
      </p:sp>
      <p:sp>
        <p:nvSpPr>
          <p:cNvPr id="6" name="Rectangle 5"/>
          <p:cNvSpPr/>
          <p:nvPr/>
        </p:nvSpPr>
        <p:spPr>
          <a:xfrm>
            <a:off x="3886200" y="6172200"/>
            <a:ext cx="5019964" cy="523220"/>
          </a:xfrm>
          <a:prstGeom prst="rect">
            <a:avLst/>
          </a:prstGeom>
          <a:ln>
            <a:solidFill>
              <a:schemeClr val="tx1"/>
            </a:solidFill>
          </a:ln>
        </p:spPr>
        <p:txBody>
          <a:bodyPr wrap="square">
            <a:spAutoFit/>
          </a:bodyPr>
          <a:lstStyle/>
          <a:p>
            <a:r>
              <a:rPr lang="en-US" sz="2800" i="1" dirty="0"/>
              <a:t>RD processes cannot really help with these</a:t>
            </a:r>
            <a:endParaRPr lang="en-US" sz="2800" dirty="0"/>
          </a:p>
        </p:txBody>
      </p:sp>
      <p:sp>
        <p:nvSpPr>
          <p:cNvPr id="5" name="Slide Number Placeholder 4"/>
          <p:cNvSpPr>
            <a:spLocks noGrp="1"/>
          </p:cNvSpPr>
          <p:nvPr>
            <p:ph type="sldNum" sz="quarter" idx="12"/>
          </p:nvPr>
        </p:nvSpPr>
        <p:spPr/>
        <p:txBody>
          <a:bodyPr/>
          <a:lstStyle/>
          <a:p>
            <a:fld id="{8133A0E5-8E2E-4D05-913B-807853030BE5}"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r>
              <a:rPr lang="en-US" sz="2800" dirty="0" smtClean="0"/>
              <a:t>Requirements need unique identification</a:t>
            </a:r>
          </a:p>
          <a:p>
            <a:pPr lvl="1"/>
            <a:r>
              <a:rPr lang="en-US" sz="2800" dirty="0" smtClean="0"/>
              <a:t>essential for requirements management</a:t>
            </a:r>
          </a:p>
          <a:p>
            <a:r>
              <a:rPr lang="en-US" sz="2800" b="1" i="1" dirty="0" smtClean="0"/>
              <a:t>Basic approach: </a:t>
            </a:r>
            <a:r>
              <a:rPr lang="en-US" sz="2800" dirty="0" smtClean="0"/>
              <a:t>requirements are numbered based on chapter/section in the requirements document</a:t>
            </a:r>
          </a:p>
          <a:p>
            <a:r>
              <a:rPr lang="en-US" sz="2800" dirty="0" smtClean="0"/>
              <a:t>Problems with this are:</a:t>
            </a:r>
          </a:p>
          <a:p>
            <a:pPr lvl="1"/>
            <a:r>
              <a:rPr lang="en-US" dirty="0" smtClean="0"/>
              <a:t>Numbers cannot be unambiguously assigned until the document is complete</a:t>
            </a:r>
          </a:p>
          <a:p>
            <a:pPr lvl="1"/>
            <a:r>
              <a:rPr lang="en-US" dirty="0" smtClean="0"/>
              <a:t>Assigning chapter/section numbers is an implicit classification of the requirement.</a:t>
            </a:r>
          </a:p>
          <a:p>
            <a:pPr lvl="2"/>
            <a:r>
              <a:rPr lang="en-US" sz="2400" dirty="0" smtClean="0"/>
              <a:t>Relationships between requirements due to their “neighborhood”?</a:t>
            </a:r>
          </a:p>
          <a:p>
            <a:pPr lvl="2"/>
            <a:r>
              <a:rPr lang="en-US" sz="2400" dirty="0" smtClean="0"/>
              <a:t>Misleading</a:t>
            </a:r>
          </a:p>
          <a:p>
            <a:pPr lvl="1"/>
            <a:r>
              <a:rPr lang="en-US" dirty="0" smtClean="0"/>
              <a:t>References are hard to handle</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Requirements identification</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715000"/>
          </a:xfrm>
        </p:spPr>
        <p:txBody>
          <a:bodyPr>
            <a:noAutofit/>
          </a:bodyPr>
          <a:lstStyle/>
          <a:p>
            <a:r>
              <a:rPr lang="en-US" dirty="0" smtClean="0"/>
              <a:t>Dynamic renumbering</a:t>
            </a:r>
          </a:p>
          <a:p>
            <a:pPr lvl="1"/>
            <a:r>
              <a:rPr lang="en-US" dirty="0" smtClean="0"/>
              <a:t>Some word processing systems allow for automatic renumbering (paragraphs, cross-references)</a:t>
            </a:r>
          </a:p>
          <a:p>
            <a:pPr lvl="1"/>
            <a:r>
              <a:rPr lang="en-US" dirty="0" smtClean="0"/>
              <a:t>As you re-organize your document and add new requirements, the system keeps track of the cross reference and automatically renumbers your requirement depending on its chapter, section and position within the section </a:t>
            </a:r>
          </a:p>
          <a:p>
            <a:r>
              <a:rPr lang="en-US" dirty="0" smtClean="0"/>
              <a:t>Symbolic identification</a:t>
            </a:r>
          </a:p>
          <a:p>
            <a:pPr lvl="1"/>
            <a:r>
              <a:rPr lang="en-US" dirty="0" smtClean="0"/>
              <a:t>Requirements can be identified by giving them a symbolic name</a:t>
            </a:r>
          </a:p>
          <a:p>
            <a:pPr lvl="1"/>
            <a:r>
              <a:rPr lang="en-US" dirty="0" smtClean="0"/>
              <a:t>E.g.  EFF-1, EFF-2, EFF-3 are requirements which relate to system efficiency</a:t>
            </a:r>
          </a:p>
          <a:p>
            <a:r>
              <a:rPr lang="en-US" dirty="0" smtClean="0"/>
              <a:t>Database record identification</a:t>
            </a:r>
          </a:p>
          <a:p>
            <a:pPr lvl="1"/>
            <a:r>
              <a:rPr lang="en-US" dirty="0" smtClean="0"/>
              <a:t>Requirements are held as data in a database</a:t>
            </a:r>
          </a:p>
          <a:p>
            <a:pPr lvl="1"/>
            <a:r>
              <a:rPr lang="fr-FR" dirty="0" smtClean="0"/>
              <a:t>Unique identifier per </a:t>
            </a:r>
            <a:r>
              <a:rPr lang="fr-FR" dirty="0" smtClean="0"/>
              <a:t>item are </a:t>
            </a:r>
            <a:r>
              <a:rPr lang="fr-FR" dirty="0" err="1" smtClean="0"/>
              <a:t>assigned</a:t>
            </a:r>
            <a:endParaRPr lang="fr-FR" dirty="0" smtClean="0"/>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Requirements identification techniques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a:xfrm>
            <a:off x="8686800" y="6400800"/>
            <a:ext cx="457200" cy="457200"/>
          </a:xfrm>
        </p:spPr>
        <p:txBody>
          <a:bodyPr/>
          <a:lstStyle/>
          <a:p>
            <a:fld id="{8133A0E5-8E2E-4D05-913B-807853030BE5}"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763000" cy="5562600"/>
          </a:xfrm>
        </p:spPr>
        <p:txBody>
          <a:bodyPr>
            <a:noAutofit/>
          </a:bodyPr>
          <a:lstStyle/>
          <a:p>
            <a:r>
              <a:rPr lang="en-US" sz="2800" dirty="0" smtClean="0"/>
              <a:t>Requirements have to be stored in such a way that they can be easily</a:t>
            </a:r>
          </a:p>
          <a:p>
            <a:pPr lvl="1"/>
            <a:r>
              <a:rPr lang="en-US" sz="2600" dirty="0" smtClean="0"/>
              <a:t>Accessed</a:t>
            </a:r>
          </a:p>
          <a:p>
            <a:pPr lvl="1"/>
            <a:r>
              <a:rPr lang="en-US" sz="2600" dirty="0" smtClean="0"/>
              <a:t>Changed</a:t>
            </a:r>
          </a:p>
          <a:p>
            <a:pPr lvl="1"/>
            <a:r>
              <a:rPr lang="en-US" sz="2600" dirty="0" smtClean="0"/>
              <a:t>linked (with other requirements)</a:t>
            </a:r>
          </a:p>
          <a:p>
            <a:pPr lvl="1"/>
            <a:r>
              <a:rPr lang="en-US" sz="2600" dirty="0" smtClean="0"/>
              <a:t> described (in text as well as in graphics…)</a:t>
            </a:r>
          </a:p>
          <a:p>
            <a:pPr lvl="1"/>
            <a:r>
              <a:rPr lang="en-US" sz="2600" dirty="0" smtClean="0"/>
              <a:t>enhanced (by adding external information)</a:t>
            </a:r>
          </a:p>
          <a:p>
            <a:r>
              <a:rPr lang="fr-FR" sz="2800" dirty="0" smtClean="0"/>
              <a:t>Possible </a:t>
            </a:r>
            <a:r>
              <a:rPr lang="fr-FR" sz="2800" dirty="0" err="1" smtClean="0"/>
              <a:t>storage</a:t>
            </a:r>
            <a:r>
              <a:rPr lang="fr-FR" sz="2800" dirty="0" smtClean="0"/>
              <a:t> techniques are</a:t>
            </a:r>
          </a:p>
          <a:p>
            <a:pPr lvl="1"/>
            <a:r>
              <a:rPr lang="en-US" sz="2600" dirty="0" smtClean="0"/>
              <a:t>In one or more word processor files</a:t>
            </a:r>
          </a:p>
          <a:p>
            <a:pPr lvl="2"/>
            <a:r>
              <a:rPr lang="en-US" sz="2400" dirty="0" smtClean="0"/>
              <a:t>requirements are stored in the requirements document</a:t>
            </a:r>
          </a:p>
          <a:p>
            <a:pPr lvl="1"/>
            <a:r>
              <a:rPr lang="en-US" sz="2600" dirty="0" smtClean="0"/>
              <a:t>In a specially designed requirements database</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Storing requirements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90600"/>
            <a:ext cx="8763000" cy="5562600"/>
          </a:xfrm>
        </p:spPr>
        <p:txBody>
          <a:bodyPr>
            <a:noAutofit/>
          </a:bodyPr>
          <a:lstStyle/>
          <a:p>
            <a:r>
              <a:rPr lang="en-US" b="1" i="1" dirty="0" smtClean="0"/>
              <a:t>Advantages</a:t>
            </a:r>
          </a:p>
          <a:p>
            <a:pPr lvl="1"/>
            <a:r>
              <a:rPr lang="en-US" dirty="0" smtClean="0"/>
              <a:t>Easy to construct, maintain, cheap</a:t>
            </a:r>
          </a:p>
          <a:p>
            <a:pPr lvl="1"/>
            <a:r>
              <a:rPr lang="en-US" dirty="0" smtClean="0"/>
              <a:t>Requirements may be accessed by anyone with the right word processor</a:t>
            </a:r>
          </a:p>
          <a:p>
            <a:pPr lvl="1"/>
            <a:r>
              <a:rPr lang="en-US" dirty="0" smtClean="0"/>
              <a:t>Requirements can be described </a:t>
            </a:r>
            <a:r>
              <a:rPr lang="en-US" dirty="0" err="1" smtClean="0"/>
              <a:t>informaly</a:t>
            </a:r>
            <a:r>
              <a:rPr lang="en-US" dirty="0" smtClean="0"/>
              <a:t>, </a:t>
            </a:r>
            <a:r>
              <a:rPr lang="en-US" dirty="0" smtClean="0"/>
              <a:t>unstructured…</a:t>
            </a:r>
          </a:p>
          <a:p>
            <a:pPr lvl="1"/>
            <a:r>
              <a:rPr lang="en-US" dirty="0" smtClean="0"/>
              <a:t>It is easy to produce the final requirements document</a:t>
            </a:r>
          </a:p>
          <a:p>
            <a:r>
              <a:rPr lang="en-US" b="1" i="1" dirty="0" smtClean="0"/>
              <a:t> Disadvantages</a:t>
            </a:r>
          </a:p>
          <a:p>
            <a:pPr lvl="1"/>
            <a:r>
              <a:rPr lang="en-US" dirty="0" smtClean="0"/>
              <a:t>Requirements dependencies must be externally maintained</a:t>
            </a:r>
          </a:p>
          <a:p>
            <a:pPr lvl="1"/>
            <a:r>
              <a:rPr lang="en-US" dirty="0" smtClean="0"/>
              <a:t>Search facilities are limited</a:t>
            </a:r>
          </a:p>
          <a:p>
            <a:pPr lvl="1"/>
            <a:r>
              <a:rPr lang="en-US" dirty="0" smtClean="0"/>
              <a:t>Not possible to link requirements with proposed requirements changes</a:t>
            </a:r>
          </a:p>
          <a:p>
            <a:pPr lvl="1"/>
            <a:r>
              <a:rPr lang="en-US" dirty="0" smtClean="0"/>
              <a:t>Not possible to have version control on individual requirements (only whole document)</a:t>
            </a:r>
          </a:p>
          <a:p>
            <a:pPr lvl="1"/>
            <a:r>
              <a:rPr lang="en-US" dirty="0" smtClean="0"/>
              <a:t>No automated navigation from one requirement to another (Improvement: Hypertext documents)</a:t>
            </a:r>
            <a:endParaRPr lang="en-US" sz="2400" dirty="0" smtClean="0"/>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Storing requirements: Word processor documents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763000" cy="5562600"/>
          </a:xfrm>
        </p:spPr>
        <p:txBody>
          <a:bodyPr>
            <a:noAutofit/>
          </a:bodyPr>
          <a:lstStyle/>
          <a:p>
            <a:r>
              <a:rPr lang="en-US" sz="2800" dirty="0" smtClean="0"/>
              <a:t>Each requirement is represented as one or more database entities</a:t>
            </a:r>
          </a:p>
          <a:p>
            <a:r>
              <a:rPr lang="en-US" sz="2800" dirty="0" smtClean="0"/>
              <a:t>Database query language is used to access requirements</a:t>
            </a:r>
          </a:p>
          <a:p>
            <a:r>
              <a:rPr lang="en-US" sz="2800" b="1" i="1" dirty="0" smtClean="0"/>
              <a:t>Advantages</a:t>
            </a:r>
          </a:p>
          <a:p>
            <a:pPr lvl="1"/>
            <a:r>
              <a:rPr lang="en-US" sz="2600" dirty="0" smtClean="0"/>
              <a:t>Good query and navigation facilities</a:t>
            </a:r>
          </a:p>
          <a:p>
            <a:pPr lvl="1"/>
            <a:r>
              <a:rPr lang="en-US" sz="2600" dirty="0" smtClean="0"/>
              <a:t>Support for change and version management</a:t>
            </a:r>
          </a:p>
          <a:p>
            <a:pPr lvl="1"/>
            <a:r>
              <a:rPr lang="en-US" sz="2600" dirty="0" smtClean="0"/>
              <a:t>Versioning of single requirements</a:t>
            </a:r>
          </a:p>
          <a:p>
            <a:r>
              <a:rPr lang="en-US" sz="2800" b="1" i="1" dirty="0" smtClean="0"/>
              <a:t>Disadvantages</a:t>
            </a:r>
          </a:p>
          <a:p>
            <a:pPr lvl="1"/>
            <a:r>
              <a:rPr lang="en-US" sz="2600" dirty="0" smtClean="0"/>
              <a:t>Readers may not have the software/skills to access the requirements database</a:t>
            </a:r>
          </a:p>
          <a:p>
            <a:pPr lvl="1"/>
            <a:r>
              <a:rPr lang="en-US" sz="2600" dirty="0" smtClean="0"/>
              <a:t> Higher costs</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Storing requirements:</a:t>
            </a:r>
            <a:r>
              <a:rPr lang="en-US" sz="3600" b="1" dirty="0" smtClean="0"/>
              <a:t> Requirements database</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b="1" dirty="0" smtClean="0"/>
              <a:t>Storing requirements</a:t>
            </a:r>
            <a:r>
              <a:rPr lang="en-US" sz="3600" dirty="0" smtClean="0"/>
              <a:t>: Requirements database</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152400" y="1066800"/>
            <a:ext cx="8732690" cy="54102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8133A0E5-8E2E-4D05-913B-807853030BE5}"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762000"/>
            <a:ext cx="8839200" cy="5867400"/>
          </a:xfrm>
        </p:spPr>
        <p:txBody>
          <a:bodyPr>
            <a:noAutofit/>
          </a:bodyPr>
          <a:lstStyle/>
          <a:p>
            <a:r>
              <a:rPr lang="en-US" dirty="0" smtClean="0"/>
              <a:t>The statement of requirements ( text, graphics, photos and external linked storage or multimedia database)</a:t>
            </a:r>
          </a:p>
          <a:p>
            <a:r>
              <a:rPr lang="en-US" dirty="0" smtClean="0"/>
              <a:t>The number of requirements</a:t>
            </a:r>
          </a:p>
          <a:p>
            <a:r>
              <a:rPr lang="en-US" dirty="0" smtClean="0"/>
              <a:t>Teamwork, team distribution and computer support</a:t>
            </a:r>
          </a:p>
          <a:p>
            <a:pPr lvl="1"/>
            <a:r>
              <a:rPr lang="en-US" dirty="0" smtClean="0"/>
              <a:t>Distributed team of requirements engineers ( </a:t>
            </a:r>
            <a:r>
              <a:rPr lang="it-IT" dirty="0" smtClean="0">
                <a:sym typeface="Wingdings" pitchFamily="2" charset="2"/>
              </a:rPr>
              <a:t></a:t>
            </a:r>
            <a:r>
              <a:rPr lang="it-IT" dirty="0" smtClean="0"/>
              <a:t>Remote, multi-site access, </a:t>
            </a:r>
            <a:r>
              <a:rPr lang="en-US" dirty="0" smtClean="0">
                <a:sym typeface="Wingdings" pitchFamily="2" charset="2"/>
              </a:rPr>
              <a:t></a:t>
            </a:r>
            <a:r>
              <a:rPr lang="en-US" dirty="0" smtClean="0"/>
              <a:t>Browser interface)</a:t>
            </a:r>
          </a:p>
          <a:p>
            <a:r>
              <a:rPr lang="en-US" dirty="0" smtClean="0"/>
              <a:t>CASE tool use</a:t>
            </a:r>
          </a:p>
          <a:p>
            <a:pPr lvl="1"/>
            <a:r>
              <a:rPr lang="en-US" dirty="0" smtClean="0"/>
              <a:t>The database should be the same as or compatible with CASE tool databases</a:t>
            </a:r>
          </a:p>
          <a:p>
            <a:pPr lvl="1"/>
            <a:r>
              <a:rPr lang="en-US" dirty="0" smtClean="0"/>
              <a:t>Interfaces to CASE tools needed in later process steps</a:t>
            </a:r>
          </a:p>
          <a:p>
            <a:r>
              <a:rPr lang="en-US" dirty="0" smtClean="0"/>
              <a:t>Existing database usage</a:t>
            </a:r>
          </a:p>
          <a:p>
            <a:pPr lvl="1"/>
            <a:r>
              <a:rPr lang="en-US" dirty="0" smtClean="0"/>
              <a:t>If a database for software engineering support is already in use, this should be used for requirements management</a:t>
            </a:r>
          </a:p>
          <a:p>
            <a:pPr lvl="2"/>
            <a:r>
              <a:rPr lang="en-US" sz="2400" dirty="0" smtClean="0"/>
              <a:t>Costs of training, supporting staff, etc.</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b="1" dirty="0" smtClean="0"/>
              <a:t>Requirements DB</a:t>
            </a:r>
            <a:r>
              <a:rPr lang="en-US" sz="4000" dirty="0" smtClean="0"/>
              <a:t>: Choice factors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763000" cy="5562600"/>
          </a:xfrm>
        </p:spPr>
        <p:txBody>
          <a:bodyPr>
            <a:noAutofit/>
          </a:bodyPr>
          <a:lstStyle/>
          <a:p>
            <a:r>
              <a:rPr lang="en-US" sz="2800" dirty="0" smtClean="0"/>
              <a:t>Requirement management maintains</a:t>
            </a:r>
            <a:r>
              <a:rPr lang="en-US" sz="2800" b="1" dirty="0" smtClean="0"/>
              <a:t> </a:t>
            </a:r>
            <a:r>
              <a:rPr lang="en-US" sz="2800" dirty="0" smtClean="0"/>
              <a:t>the agreement between the stakeholders, in terms of the integrity and accuracy.</a:t>
            </a:r>
          </a:p>
          <a:p>
            <a:r>
              <a:rPr lang="en-US" sz="2800" dirty="0" smtClean="0"/>
              <a:t>Involves:</a:t>
            </a:r>
          </a:p>
          <a:p>
            <a:pPr lvl="1"/>
            <a:r>
              <a:rPr lang="en-US" i="1" dirty="0" smtClean="0"/>
              <a:t>Change control </a:t>
            </a:r>
            <a:r>
              <a:rPr lang="en-US" dirty="0" smtClean="0"/>
              <a:t>– managing changes to the requirements baseline, through reviewing proposed changes and evaluating the likely impact of each change before approving it, and incorporating approved changes into the project in a controlled way.</a:t>
            </a:r>
          </a:p>
          <a:p>
            <a:pPr lvl="1"/>
            <a:r>
              <a:rPr lang="en-US" i="1" dirty="0" smtClean="0"/>
              <a:t>Version control </a:t>
            </a:r>
            <a:r>
              <a:rPr lang="en-US" dirty="0" smtClean="0"/>
              <a:t>– managing document versions and requirements revisions.</a:t>
            </a:r>
          </a:p>
          <a:p>
            <a:pPr lvl="1"/>
            <a:r>
              <a:rPr lang="en-US" i="1" dirty="0" smtClean="0"/>
              <a:t>Requirements status tracking – </a:t>
            </a:r>
            <a:r>
              <a:rPr lang="en-US" dirty="0" smtClean="0"/>
              <a:t>defining a set of status values for a requirement, and monitoring statuses throughout the project.</a:t>
            </a:r>
          </a:p>
          <a:p>
            <a:pPr lvl="1"/>
            <a:r>
              <a:rPr lang="en-US" i="1" dirty="0" smtClean="0"/>
              <a:t>Requirements tracing </a:t>
            </a:r>
            <a:r>
              <a:rPr lang="en-US" dirty="0" smtClean="0"/>
              <a:t>– managing dependency links between requirements, </a:t>
            </a:r>
            <a:r>
              <a:rPr lang="en-US" i="1" dirty="0" smtClean="0"/>
              <a:t>and </a:t>
            </a:r>
            <a:r>
              <a:rPr lang="en-US" dirty="0" smtClean="0"/>
              <a:t>tracing requirements up to their sources and down to corresponding design, source code, and test cases.</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t>Requirements management activities</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534400" cy="5638800"/>
          </a:xfrm>
        </p:spPr>
        <p:txBody>
          <a:bodyPr>
            <a:noAutofit/>
          </a:bodyPr>
          <a:lstStyle/>
          <a:p>
            <a:r>
              <a:rPr lang="en-US" dirty="0" smtClean="0"/>
              <a:t>Introduction</a:t>
            </a:r>
          </a:p>
          <a:p>
            <a:pPr marL="274320" lvl="1" indent="-274320">
              <a:spcBef>
                <a:spcPts val="580"/>
              </a:spcBef>
              <a:buClr>
                <a:schemeClr val="accent1"/>
              </a:buClr>
              <a:defRPr/>
            </a:pPr>
            <a:r>
              <a:rPr lang="en-US" sz="2600" dirty="0" smtClean="0"/>
              <a:t>Stable and volatile requirements</a:t>
            </a:r>
          </a:p>
          <a:p>
            <a:pPr marL="274320" lvl="1" indent="-274320">
              <a:spcBef>
                <a:spcPts val="580"/>
              </a:spcBef>
              <a:buClr>
                <a:schemeClr val="accent1"/>
              </a:buClr>
              <a:defRPr/>
            </a:pPr>
            <a:r>
              <a:rPr lang="en-US" sz="2600" dirty="0" smtClean="0"/>
              <a:t>Types of volatile requirements</a:t>
            </a:r>
          </a:p>
          <a:p>
            <a:pPr marL="274320" lvl="1" indent="-274320">
              <a:spcBef>
                <a:spcPts val="580"/>
              </a:spcBef>
              <a:buClr>
                <a:schemeClr val="accent1"/>
              </a:buClr>
              <a:defRPr/>
            </a:pPr>
            <a:r>
              <a:rPr lang="en-US" sz="2600" dirty="0" smtClean="0"/>
              <a:t>Requirements change factors</a:t>
            </a:r>
          </a:p>
          <a:p>
            <a:pPr marL="274320" lvl="1" indent="-274320">
              <a:spcBef>
                <a:spcPts val="580"/>
              </a:spcBef>
              <a:buClr>
                <a:schemeClr val="accent1"/>
              </a:buClr>
              <a:defRPr/>
            </a:pPr>
            <a:r>
              <a:rPr lang="en-US" sz="2600" dirty="0" smtClean="0"/>
              <a:t>Requirements identification &amp; Storing</a:t>
            </a:r>
          </a:p>
          <a:p>
            <a:pPr marL="274320" lvl="1" indent="-274320">
              <a:spcBef>
                <a:spcPts val="580"/>
              </a:spcBef>
              <a:buClr>
                <a:schemeClr val="accent1"/>
              </a:buClr>
              <a:defRPr/>
            </a:pPr>
            <a:r>
              <a:rPr lang="en-US" sz="2600" dirty="0" smtClean="0"/>
              <a:t>Requirements management activities</a:t>
            </a:r>
          </a:p>
          <a:p>
            <a:pPr marL="548640" lvl="2" indent="-274320">
              <a:spcBef>
                <a:spcPts val="580"/>
              </a:spcBef>
              <a:buClr>
                <a:schemeClr val="accent1"/>
              </a:buClr>
              <a:defRPr/>
            </a:pPr>
            <a:r>
              <a:rPr lang="en-US" sz="2400" dirty="0" smtClean="0"/>
              <a:t>Change control</a:t>
            </a:r>
          </a:p>
          <a:p>
            <a:pPr marL="548640" lvl="2" indent="-274320">
              <a:spcBef>
                <a:spcPts val="580"/>
              </a:spcBef>
              <a:buClr>
                <a:schemeClr val="accent1"/>
              </a:buClr>
              <a:defRPr/>
            </a:pPr>
            <a:r>
              <a:rPr lang="en-US" sz="2400" dirty="0" smtClean="0"/>
              <a:t>Version control</a:t>
            </a:r>
          </a:p>
          <a:p>
            <a:pPr marL="548640" lvl="2" indent="-274320">
              <a:spcBef>
                <a:spcPts val="580"/>
              </a:spcBef>
              <a:buClr>
                <a:schemeClr val="accent1"/>
              </a:buClr>
              <a:defRPr/>
            </a:pPr>
            <a:r>
              <a:rPr lang="en-US" sz="2400" dirty="0" smtClean="0"/>
              <a:t>Requirements status tracking</a:t>
            </a:r>
          </a:p>
          <a:p>
            <a:pPr marL="548640" lvl="2" indent="-274320">
              <a:spcBef>
                <a:spcPts val="580"/>
              </a:spcBef>
              <a:buClr>
                <a:schemeClr val="accent1"/>
              </a:buClr>
              <a:defRPr/>
            </a:pPr>
            <a:r>
              <a:rPr lang="en-US" sz="2400" dirty="0" smtClean="0"/>
              <a:t>Requirement tracing</a:t>
            </a:r>
          </a:p>
          <a:p>
            <a:pPr marL="0">
              <a:defRPr/>
            </a:pPr>
            <a:r>
              <a:rPr lang="en-US" dirty="0" smtClean="0"/>
              <a:t>Requirement Management planning</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latin typeface="Times New Roman" pitchFamily="18" charset="0"/>
                <a:cs typeface="Times New Roman" pitchFamily="18" charset="0"/>
              </a:rPr>
              <a:t>Contents</a:t>
            </a:r>
          </a:p>
        </p:txBody>
      </p:sp>
      <p:sp>
        <p:nvSpPr>
          <p:cNvPr id="5" name="Right Brace 4"/>
          <p:cNvSpPr/>
          <p:nvPr/>
        </p:nvSpPr>
        <p:spPr>
          <a:xfrm>
            <a:off x="4953000" y="4419600"/>
            <a:ext cx="990600" cy="2209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Rectangle 5"/>
          <p:cNvSpPr/>
          <p:nvPr/>
        </p:nvSpPr>
        <p:spPr>
          <a:xfrm>
            <a:off x="5943600" y="5257800"/>
            <a:ext cx="2362200" cy="461665"/>
          </a:xfrm>
          <a:prstGeom prst="rect">
            <a:avLst/>
          </a:prstGeom>
          <a:ln>
            <a:solidFill>
              <a:schemeClr val="accent1"/>
            </a:solidFill>
          </a:ln>
        </p:spPr>
        <p:txBody>
          <a:bodyPr wrap="square">
            <a:spAutoFit/>
          </a:bodyPr>
          <a:lstStyle/>
          <a:p>
            <a:r>
              <a:rPr lang="en-US" sz="2400" dirty="0" smtClean="0"/>
              <a:t>Next Class </a:t>
            </a:r>
            <a:endParaRPr lang="en-US" sz="2400" dirty="0"/>
          </a:p>
        </p:txBody>
      </p:sp>
      <p:sp>
        <p:nvSpPr>
          <p:cNvPr id="7" name="Slide Number Placeholder 6"/>
          <p:cNvSpPr>
            <a:spLocks noGrp="1"/>
          </p:cNvSpPr>
          <p:nvPr>
            <p:ph type="sldNum" sz="quarter" idx="12"/>
          </p:nvPr>
        </p:nvSpPr>
        <p:spPr/>
        <p:txBody>
          <a:bodyPr/>
          <a:lstStyle/>
          <a:p>
            <a:fld id="{8133A0E5-8E2E-4D05-913B-807853030BE5}"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dirty="0" smtClean="0"/>
              <a:t>Change control/management is concerned with procedures, processes and standards which are used to manage changes to system requirements</a:t>
            </a:r>
          </a:p>
          <a:p>
            <a:r>
              <a:rPr lang="en-US" dirty="0" smtClean="0"/>
              <a:t>During the requirement development stage, changes to the requirements document can be made relatively freely.</a:t>
            </a:r>
          </a:p>
          <a:p>
            <a:r>
              <a:rPr lang="en-US" dirty="0" smtClean="0"/>
              <a:t>After the document was approved</a:t>
            </a:r>
          </a:p>
          <a:p>
            <a:pPr lvl="1"/>
            <a:r>
              <a:rPr lang="en-US" dirty="0" smtClean="0"/>
              <a:t>Changes are to be made only by designated people</a:t>
            </a:r>
          </a:p>
          <a:p>
            <a:pPr lvl="1"/>
            <a:r>
              <a:rPr lang="en-US" dirty="0" smtClean="0"/>
              <a:t>Every change is to be documented</a:t>
            </a:r>
          </a:p>
          <a:p>
            <a:pPr lvl="1"/>
            <a:r>
              <a:rPr lang="en-US" dirty="0" smtClean="0"/>
              <a:t>Changes are to be communicated to all the affected stakeholders and developers</a:t>
            </a:r>
          </a:p>
          <a:p>
            <a:r>
              <a:rPr lang="en-US" dirty="0" smtClean="0"/>
              <a:t>Requirements changes may also lead to overruns in project’s schedule, budget, negative impact on the product’s quality.</a:t>
            </a:r>
          </a:p>
          <a:p>
            <a:r>
              <a:rPr lang="en-US" dirty="0" smtClean="0"/>
              <a:t> Therefore, there is need for change </a:t>
            </a:r>
            <a:r>
              <a:rPr lang="en-US" b="1" i="1" dirty="0" smtClean="0"/>
              <a:t>impact analysis</a:t>
            </a:r>
            <a:r>
              <a:rPr lang="en-US" dirty="0" smtClean="0"/>
              <a:t>, and </a:t>
            </a:r>
            <a:r>
              <a:rPr lang="en-US" b="1" i="1" dirty="0" smtClean="0"/>
              <a:t>decision making </a:t>
            </a:r>
            <a:r>
              <a:rPr lang="en-US" dirty="0" smtClean="0"/>
              <a:t>whether to approve a change request at all.</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a:xfrm>
            <a:off x="8686800" y="6400800"/>
            <a:ext cx="457200" cy="457200"/>
          </a:xfrm>
        </p:spPr>
        <p:txBody>
          <a:bodyPr/>
          <a:lstStyle/>
          <a:p>
            <a:fld id="{8133A0E5-8E2E-4D05-913B-807853030BE5}" type="slidenum">
              <a:rPr lang="en-US" smtClean="0"/>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763000" cy="5867400"/>
          </a:xfrm>
        </p:spPr>
        <p:txBody>
          <a:bodyPr>
            <a:noAutofit/>
          </a:bodyPr>
          <a:lstStyle/>
          <a:p>
            <a:r>
              <a:rPr lang="en-US" sz="2800" dirty="0" smtClean="0"/>
              <a:t>Change control is often seen as a </a:t>
            </a:r>
            <a:r>
              <a:rPr lang="en-US" sz="2800" i="1" dirty="0" smtClean="0"/>
              <a:t>barrier </a:t>
            </a:r>
            <a:r>
              <a:rPr lang="en-US" sz="2800" dirty="0" smtClean="0"/>
              <a:t>to change. However, it is not a barrier, it is </a:t>
            </a:r>
            <a:r>
              <a:rPr lang="en-US" sz="2800" i="1" dirty="0" smtClean="0"/>
              <a:t>structuring of change.</a:t>
            </a:r>
          </a:p>
          <a:p>
            <a:r>
              <a:rPr lang="en-US" sz="2800" dirty="0" smtClean="0"/>
              <a:t>A very common condition in software project is </a:t>
            </a:r>
            <a:r>
              <a:rPr lang="en-US" sz="2800" i="1" dirty="0" smtClean="0"/>
              <a:t>scope creep</a:t>
            </a:r>
            <a:r>
              <a:rPr lang="en-US" sz="2800" dirty="0" smtClean="0"/>
              <a:t>, when stakeholders continue to propose (request) some additional features.</a:t>
            </a:r>
          </a:p>
          <a:p>
            <a:r>
              <a:rPr lang="en-US" sz="2800" dirty="0" smtClean="0"/>
              <a:t>If every such a proposition is approved, the project will never get finished.</a:t>
            </a:r>
          </a:p>
          <a:p>
            <a:r>
              <a:rPr lang="en-US" sz="2800" dirty="0" smtClean="0"/>
              <a:t>The most effective technique against the scope creep is ability to say “No”, or at least “Not now’”.</a:t>
            </a:r>
          </a:p>
          <a:p>
            <a:r>
              <a:rPr lang="en-US" sz="2800" dirty="0" smtClean="0"/>
              <a:t>In general, change requests that are in fact ‘defect reports’ should all be satisfied, while change request which are just ‘extensions’ should all be taken with suspicion.</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763000" cy="5715000"/>
          </a:xfrm>
        </p:spPr>
        <p:txBody>
          <a:bodyPr>
            <a:noAutofit/>
          </a:bodyPr>
          <a:lstStyle/>
          <a:p>
            <a:r>
              <a:rPr lang="en-US" sz="2800" dirty="0" smtClean="0"/>
              <a:t>Change </a:t>
            </a:r>
            <a:r>
              <a:rPr lang="en-US" sz="2800" i="1" dirty="0" smtClean="0"/>
              <a:t>management </a:t>
            </a:r>
            <a:r>
              <a:rPr lang="en-US" sz="2800" i="1" dirty="0" smtClean="0"/>
              <a:t>policies (plan of action) </a:t>
            </a:r>
            <a:r>
              <a:rPr lang="en-US" sz="2800" dirty="0" smtClean="0"/>
              <a:t>may cover:</a:t>
            </a:r>
          </a:p>
          <a:p>
            <a:pPr lvl="2"/>
            <a:r>
              <a:rPr lang="en-US" sz="2500" dirty="0" smtClean="0"/>
              <a:t>Change request process</a:t>
            </a:r>
          </a:p>
          <a:p>
            <a:pPr lvl="2"/>
            <a:r>
              <a:rPr lang="en-US" sz="2500" dirty="0" smtClean="0"/>
              <a:t>The information required to process each change request</a:t>
            </a:r>
          </a:p>
          <a:p>
            <a:pPr lvl="2"/>
            <a:r>
              <a:rPr lang="en-US" sz="2500" dirty="0" smtClean="0"/>
              <a:t>The process used to analyze the impact and costs of change and the associated traceability information</a:t>
            </a:r>
          </a:p>
          <a:p>
            <a:pPr lvl="2"/>
            <a:r>
              <a:rPr lang="en-US" sz="2500" dirty="0" smtClean="0"/>
              <a:t>Change Request Board (should be independent)</a:t>
            </a:r>
          </a:p>
          <a:p>
            <a:pPr lvl="2"/>
            <a:r>
              <a:rPr lang="en-US" sz="2500" dirty="0" smtClean="0"/>
              <a:t>The software support (if any) for the change control process</a:t>
            </a:r>
          </a:p>
          <a:p>
            <a:r>
              <a:rPr lang="en-US" sz="2800" dirty="0" smtClean="0"/>
              <a:t>Generally, the </a:t>
            </a:r>
            <a:r>
              <a:rPr lang="en-US" sz="2800" i="1" dirty="0" smtClean="0"/>
              <a:t>change management process </a:t>
            </a:r>
            <a:r>
              <a:rPr lang="en-US" sz="2800" dirty="0" smtClean="0"/>
              <a:t>has three main activities</a:t>
            </a:r>
          </a:p>
          <a:p>
            <a:pPr lvl="1"/>
            <a:r>
              <a:rPr lang="en-US" sz="2600" dirty="0" smtClean="0"/>
              <a:t>Identifying requirements problem</a:t>
            </a:r>
          </a:p>
          <a:p>
            <a:pPr lvl="2"/>
            <a:r>
              <a:rPr lang="en-US" sz="2500" dirty="0" smtClean="0"/>
              <a:t>caused by analysis of the requirements, new customer needs, or operational problems</a:t>
            </a:r>
          </a:p>
          <a:p>
            <a:pPr lvl="2"/>
            <a:r>
              <a:rPr lang="en-US" sz="2500" dirty="0" smtClean="0"/>
              <a:t>requirements changes are proposed (specified)</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pPr lvl="1"/>
            <a:r>
              <a:rPr lang="en-US" sz="2600" dirty="0" smtClean="0"/>
              <a:t>Analyzing proposed changes</a:t>
            </a:r>
          </a:p>
          <a:p>
            <a:pPr lvl="2"/>
            <a:r>
              <a:rPr lang="en-US" sz="2400" dirty="0" smtClean="0"/>
              <a:t>check how many requirements (and, if necessary, system components) are affected</a:t>
            </a:r>
          </a:p>
          <a:p>
            <a:pPr lvl="2"/>
            <a:r>
              <a:rPr lang="en-US" sz="2400" dirty="0" smtClean="0"/>
              <a:t>time and money, to make the change.</a:t>
            </a:r>
          </a:p>
          <a:p>
            <a:pPr lvl="1"/>
            <a:r>
              <a:rPr lang="en-US" sz="2600" dirty="0" smtClean="0"/>
              <a:t>Implementing changes</a:t>
            </a:r>
          </a:p>
          <a:p>
            <a:pPr lvl="2"/>
            <a:r>
              <a:rPr lang="en-US" sz="2400" dirty="0" smtClean="0"/>
              <a:t>A set of modifications to the requirements document  or a new document version</a:t>
            </a:r>
          </a:p>
          <a:p>
            <a:pPr lvl="2"/>
            <a:r>
              <a:rPr lang="en-US" sz="2400" dirty="0" smtClean="0"/>
              <a:t>has to be validated (quality checking procedures)</a:t>
            </a:r>
          </a:p>
          <a:p>
            <a:r>
              <a:rPr lang="en-US" dirty="0" smtClean="0"/>
              <a:t>Requirement change requests may be rejected: reasons for rejection</a:t>
            </a:r>
          </a:p>
          <a:p>
            <a:pPr lvl="1"/>
            <a:r>
              <a:rPr lang="en-US" dirty="0" smtClean="0"/>
              <a:t>Change request is invalid: customer has misunderstood some requirements, proposed change isn’t necessary</a:t>
            </a:r>
          </a:p>
          <a:p>
            <a:pPr lvl="1"/>
            <a:r>
              <a:rPr lang="en-US" dirty="0" smtClean="0"/>
              <a:t>Too many dependent requirements: consequential changes are unacceptable to the user</a:t>
            </a:r>
          </a:p>
          <a:p>
            <a:pPr lvl="1"/>
            <a:r>
              <a:rPr lang="en-US" dirty="0" smtClean="0"/>
              <a:t>Costs are too high or take too long</a:t>
            </a:r>
            <a:endParaRPr lang="en-US" sz="3000" dirty="0" smtClean="0"/>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sz="2800" dirty="0" smtClean="0"/>
              <a:t>There must be a standard channel through which stakeholders can submit their change requests. </a:t>
            </a:r>
          </a:p>
          <a:p>
            <a:pPr lvl="1"/>
            <a:r>
              <a:rPr lang="en-US" dirty="0" smtClean="0"/>
              <a:t>Examples are paper form, web form, designated email address.</a:t>
            </a:r>
          </a:p>
          <a:p>
            <a:pPr lvl="1"/>
            <a:r>
              <a:rPr lang="en-US" dirty="0" smtClean="0"/>
              <a:t>Change request forms may include: fields to document the change analysis, data fields, responsibility fields, status field, comments field</a:t>
            </a:r>
          </a:p>
          <a:p>
            <a:r>
              <a:rPr lang="en-US" sz="2800" dirty="0" smtClean="0"/>
              <a:t>All requests must go through this channel.</a:t>
            </a:r>
          </a:p>
          <a:p>
            <a:r>
              <a:rPr lang="en-US" sz="2800" dirty="0" smtClean="0"/>
              <a:t>No design or implementation work should be done on requests that have not been yet approved.</a:t>
            </a:r>
          </a:p>
          <a:p>
            <a:r>
              <a:rPr lang="en-US" sz="2800" dirty="0" smtClean="0"/>
              <a:t>There must be a Change Control Board (CCB), approving changes. </a:t>
            </a:r>
          </a:p>
          <a:p>
            <a:pPr lvl="1"/>
            <a:r>
              <a:rPr lang="en-US" sz="2600" dirty="0" smtClean="0"/>
              <a:t>CCD is to have representatives of various stakeholders.</a:t>
            </a:r>
          </a:p>
          <a:p>
            <a:r>
              <a:rPr lang="en-US" sz="2800" dirty="0" smtClean="0"/>
              <a:t>CCB should meet regularly, and also have some conditions defined that would trigger a special meeting.</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 process guidelines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sz="2800" dirty="0" smtClean="0"/>
              <a:t>Impact analysis is to be performed on each change request, before it is considered at a CCB meeting.</a:t>
            </a:r>
          </a:p>
          <a:p>
            <a:r>
              <a:rPr lang="en-US" sz="2800" dirty="0" smtClean="0"/>
              <a:t>There should be a ‘fast path’ for low-risk low-cost changes (not waiting for a CCB meeting).</a:t>
            </a:r>
          </a:p>
          <a:p>
            <a:r>
              <a:rPr lang="en-US" sz="2800" dirty="0" smtClean="0"/>
              <a:t>The contents of change database should be visible to all the stakeholders.</a:t>
            </a:r>
          </a:p>
          <a:p>
            <a:r>
              <a:rPr lang="en-US" sz="2800" dirty="0" smtClean="0"/>
              <a:t>Each incorporated change must be traceable to an approved change request.</a:t>
            </a:r>
          </a:p>
          <a:p>
            <a:r>
              <a:rPr lang="en-US" sz="2800" dirty="0" smtClean="0"/>
              <a:t>For changes, what, when, who and why must be documented.</a:t>
            </a:r>
          </a:p>
          <a:p>
            <a:r>
              <a:rPr lang="en-US" sz="2800" dirty="0" smtClean="0"/>
              <a:t>Keep removed and changed requirements, sometimes ‘undo’ is to be made.</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control process guidelines…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dirty="0" smtClean="0"/>
              <a:t>….</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Change request’s lifecycle</a:t>
            </a:r>
            <a:endParaRPr lang="en-US" sz="40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304800" y="914400"/>
            <a:ext cx="8077199" cy="57912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8133A0E5-8E2E-4D05-913B-807853030BE5}"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686800" cy="5791200"/>
          </a:xfrm>
        </p:spPr>
        <p:txBody>
          <a:bodyPr>
            <a:noAutofit/>
          </a:bodyPr>
          <a:lstStyle/>
          <a:p>
            <a:r>
              <a:rPr lang="en-US" dirty="0" smtClean="0"/>
              <a:t>Change isn’t free.</a:t>
            </a:r>
          </a:p>
          <a:p>
            <a:r>
              <a:rPr lang="en-US" dirty="0" smtClean="0"/>
              <a:t>Even seemingly minor changes may unexpectedly require lot of work</a:t>
            </a:r>
          </a:p>
          <a:p>
            <a:pPr lvl="1"/>
            <a:r>
              <a:rPr lang="en-US" dirty="0" smtClean="0"/>
              <a:t>In one project, a change in one of displayed error messages was requested. In English version of the system it required 1 minute of work. However, in Amharic version, the message exceeded the maximum allowed length, both in the message box and in the database.</a:t>
            </a:r>
          </a:p>
          <a:p>
            <a:r>
              <a:rPr lang="en-US" b="1" i="1" dirty="0" smtClean="0"/>
              <a:t>Impact </a:t>
            </a:r>
            <a:r>
              <a:rPr lang="en-US" b="1" i="1" dirty="0" smtClean="0"/>
              <a:t>analysis:</a:t>
            </a:r>
          </a:p>
          <a:p>
            <a:pPr lvl="1"/>
            <a:r>
              <a:rPr lang="en-US" dirty="0" smtClean="0"/>
              <a:t>Attempts to understand the possible implications of the change. E.g. whether a quality attribute will be negatively affected?</a:t>
            </a:r>
          </a:p>
          <a:p>
            <a:pPr lvl="1"/>
            <a:r>
              <a:rPr lang="en-US" dirty="0" smtClean="0"/>
              <a:t>Identifies all the files, models and documents affected.</a:t>
            </a:r>
          </a:p>
          <a:p>
            <a:pPr lvl="1"/>
            <a:r>
              <a:rPr lang="en-US" dirty="0" smtClean="0"/>
              <a:t>Identifies the tasks required to implement the change.</a:t>
            </a:r>
          </a:p>
          <a:p>
            <a:pPr lvl="1"/>
            <a:r>
              <a:rPr lang="en-US" dirty="0" smtClean="0"/>
              <a:t>Estimates the effort needed to complete those tasks</a:t>
            </a:r>
            <a:r>
              <a:rPr lang="en-US" dirty="0" smtClean="0"/>
              <a:t>.</a:t>
            </a:r>
          </a:p>
          <a:p>
            <a:r>
              <a:rPr lang="en-US" dirty="0" smtClean="0"/>
              <a:t>A change often produces a large ripple effect</a:t>
            </a:r>
            <a:r>
              <a:rPr lang="en-US" dirty="0" smtClean="0"/>
              <a:t>.</a:t>
            </a:r>
            <a:endParaRPr lang="en-US" dirty="0" smtClean="0"/>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Impact analysis</a:t>
            </a:r>
            <a:endParaRPr lang="en-US" sz="40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dirty="0" smtClean="0"/>
              <a:t>….</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Ripple Effect</a:t>
            </a:r>
            <a:endParaRPr lang="en-US" sz="4000" dirty="0">
              <a:latin typeface="Times New Roman" pitchFamily="18" charset="0"/>
              <a:cs typeface="Times New Roman" pitchFamily="18" charset="0"/>
            </a:endParaRPr>
          </a:p>
        </p:txBody>
      </p:sp>
      <p:pic>
        <p:nvPicPr>
          <p:cNvPr id="2050" name="Picture 2"/>
          <p:cNvPicPr>
            <a:picLocks noChangeAspect="1" noChangeArrowheads="1"/>
          </p:cNvPicPr>
          <p:nvPr/>
        </p:nvPicPr>
        <p:blipFill>
          <a:blip r:embed="rId3"/>
          <a:srcRect/>
          <a:stretch>
            <a:fillRect/>
          </a:stretch>
        </p:blipFill>
        <p:spPr bwMode="auto">
          <a:xfrm>
            <a:off x="304800" y="990600"/>
            <a:ext cx="8658140" cy="54102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8133A0E5-8E2E-4D05-913B-807853030BE5}"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838200"/>
            <a:ext cx="8763000" cy="5867400"/>
          </a:xfrm>
        </p:spPr>
        <p:txBody>
          <a:bodyPr>
            <a:noAutofit/>
          </a:bodyPr>
          <a:lstStyle/>
          <a:p>
            <a:r>
              <a:rPr lang="en-US" dirty="0" smtClean="0"/>
              <a:t>It is useful to monitor the requirements change dynamics throughout the project</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4000" dirty="0" smtClean="0"/>
              <a:t>Monitoring changes dynamics</a:t>
            </a:r>
            <a:endParaRPr lang="en-US" sz="4000" dirty="0">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3"/>
          <a:srcRect/>
          <a:stretch>
            <a:fillRect/>
          </a:stretch>
        </p:blipFill>
        <p:spPr bwMode="auto">
          <a:xfrm>
            <a:off x="2133600" y="1371600"/>
            <a:ext cx="5163351" cy="4419600"/>
          </a:xfrm>
          <a:prstGeom prst="rect">
            <a:avLst/>
          </a:prstGeom>
          <a:noFill/>
          <a:ln w="9525">
            <a:noFill/>
            <a:miter lim="800000"/>
            <a:headEnd/>
            <a:tailEnd/>
          </a:ln>
          <a:effectLst/>
        </p:spPr>
      </p:pic>
      <p:sp>
        <p:nvSpPr>
          <p:cNvPr id="5" name="Slide Number Placeholder 4"/>
          <p:cNvSpPr>
            <a:spLocks noGrp="1"/>
          </p:cNvSpPr>
          <p:nvPr>
            <p:ph type="sldNum" sz="quarter" idx="12"/>
          </p:nvPr>
        </p:nvSpPr>
        <p:spPr/>
        <p:txBody>
          <a:bodyPr/>
          <a:lstStyle/>
          <a:p>
            <a:fld id="{8133A0E5-8E2E-4D05-913B-807853030BE5}"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610600" cy="5562600"/>
          </a:xfrm>
        </p:spPr>
        <p:txBody>
          <a:bodyPr>
            <a:noAutofit/>
          </a:bodyPr>
          <a:lstStyle/>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endParaRPr lang="en-US" sz="2800" dirty="0" smtClean="0"/>
          </a:p>
          <a:p>
            <a:r>
              <a:rPr lang="en-US" sz="2400" dirty="0" smtClean="0"/>
              <a:t>RD – often a separate stage in the project</a:t>
            </a:r>
          </a:p>
          <a:p>
            <a:r>
              <a:rPr lang="en-US" sz="2400" dirty="0" smtClean="0"/>
              <a:t>RM – activities conducted in parallel with design and implementation</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304800" y="1143000"/>
            <a:ext cx="8305800" cy="4495800"/>
          </a:xfrm>
          <a:prstGeom prst="rect">
            <a:avLst/>
          </a:prstGeom>
          <a:noFill/>
          <a:ln w="9525">
            <a:noFill/>
            <a:miter lim="800000"/>
            <a:headEnd/>
            <a:tailEnd/>
          </a:ln>
          <a:effectLst/>
        </p:spPr>
      </p:pic>
      <p:sp>
        <p:nvSpPr>
          <p:cNvPr id="5" name="Slide Number Placeholder 4"/>
          <p:cNvSpPr>
            <a:spLocks noGrp="1"/>
          </p:cNvSpPr>
          <p:nvPr>
            <p:ph type="sldNum" sz="quarter" idx="12"/>
          </p:nvPr>
        </p:nvSpPr>
        <p:spPr>
          <a:xfrm>
            <a:off x="146304" y="6324600"/>
            <a:ext cx="457200" cy="457200"/>
          </a:xfrm>
        </p:spPr>
        <p:txBody>
          <a:bodyPr/>
          <a:lstStyle/>
          <a:p>
            <a:fld id="{8133A0E5-8E2E-4D05-913B-807853030BE5}"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914400"/>
            <a:ext cx="8610600" cy="5715000"/>
          </a:xfrm>
        </p:spPr>
        <p:txBody>
          <a:bodyPr>
            <a:noAutofit/>
          </a:bodyPr>
          <a:lstStyle/>
          <a:p>
            <a:r>
              <a:rPr lang="en-US" dirty="0" smtClean="0"/>
              <a:t>Requirements change is inevitable as customers develop a better understanding of their real needs and as the political, organizational and technical environment in which a system is to be installed changes.</a:t>
            </a:r>
          </a:p>
          <a:p>
            <a:endParaRPr lang="en-US" dirty="0" smtClean="0"/>
          </a:p>
          <a:p>
            <a:r>
              <a:rPr lang="en-US" dirty="0" smtClean="0"/>
              <a:t>Requirements which are concerned with the essence of a system are more likely to be stable than requirements which are more concerned with how the system is implemented in a particular environment.</a:t>
            </a:r>
          </a:p>
          <a:p>
            <a:endParaRPr lang="en-US" dirty="0" smtClean="0"/>
          </a:p>
          <a:p>
            <a:r>
              <a:rPr lang="en-US" dirty="0" smtClean="0"/>
              <a:t>Types of volatile requirement include mutable requirements, emergent requirements, consequential requirements and compatibility requirements.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Key points</a:t>
            </a:r>
          </a:p>
        </p:txBody>
      </p:sp>
      <p:sp>
        <p:nvSpPr>
          <p:cNvPr id="5" name="Slide Number Placeholder 4"/>
          <p:cNvSpPr>
            <a:spLocks noGrp="1"/>
          </p:cNvSpPr>
          <p:nvPr>
            <p:ph type="sldNum" sz="quarter" idx="12"/>
          </p:nvPr>
        </p:nvSpPr>
        <p:spPr/>
        <p:txBody>
          <a:bodyPr/>
          <a:lstStyle/>
          <a:p>
            <a:fld id="{8133A0E5-8E2E-4D05-913B-807853030BE5}"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763000" cy="5486400"/>
          </a:xfrm>
        </p:spPr>
        <p:txBody>
          <a:bodyPr>
            <a:noAutofit/>
          </a:bodyPr>
          <a:lstStyle/>
          <a:p>
            <a:r>
              <a:rPr lang="en-US" sz="2800" dirty="0" smtClean="0"/>
              <a:t>Requirements management requires that each requirement should be uniquely identified.</a:t>
            </a:r>
          </a:p>
          <a:p>
            <a:endParaRPr lang="en-US" sz="2800" dirty="0" smtClean="0"/>
          </a:p>
          <a:p>
            <a:r>
              <a:rPr lang="en-US" sz="2800" dirty="0" smtClean="0"/>
              <a:t>If a large number of requirements have to be managed, the requirements should be stored in a database and links between related requirements should be maintained.</a:t>
            </a:r>
          </a:p>
          <a:p>
            <a:endParaRPr lang="en-US" sz="2800" dirty="0" smtClean="0"/>
          </a:p>
          <a:p>
            <a:r>
              <a:rPr lang="en-US" sz="2800" dirty="0" smtClean="0"/>
              <a:t>Change management policies should define the processes used for change management and the information which should be associated with each change request. They should also define who is responsible for doing what in the change management process.</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4000" dirty="0" smtClean="0"/>
              <a:t>Key points…</a:t>
            </a:r>
          </a:p>
        </p:txBody>
      </p:sp>
      <p:sp>
        <p:nvSpPr>
          <p:cNvPr id="5" name="Slide Number Placeholder 4"/>
          <p:cNvSpPr>
            <a:spLocks noGrp="1"/>
          </p:cNvSpPr>
          <p:nvPr>
            <p:ph type="sldNum" sz="quarter" idx="12"/>
          </p:nvPr>
        </p:nvSpPr>
        <p:spPr/>
        <p:txBody>
          <a:bodyPr/>
          <a:lstStyle/>
          <a:p>
            <a:fld id="{8133A0E5-8E2E-4D05-913B-807853030BE5}" type="slidenum">
              <a:rPr lang="en-US" smtClean="0"/>
              <a:pPr/>
              <a:t>31</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838200"/>
            <a:ext cx="8839200" cy="5562600"/>
          </a:xfrm>
        </p:spPr>
        <p:txBody>
          <a:bodyPr>
            <a:noAutofit/>
          </a:bodyPr>
          <a:lstStyle/>
          <a:p>
            <a:r>
              <a:rPr lang="en-US" sz="2800" dirty="0" smtClean="0"/>
              <a:t>Freezing requirements is unwise and unrealistic, changes are fate. </a:t>
            </a:r>
          </a:p>
        </p:txBody>
      </p:sp>
      <p:sp>
        <p:nvSpPr>
          <p:cNvPr id="4" name="Rounded Rectangle 3"/>
          <p:cNvSpPr/>
          <p:nvPr/>
        </p:nvSpPr>
        <p:spPr>
          <a:xfrm>
            <a:off x="304800" y="2286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grpSp>
        <p:nvGrpSpPr>
          <p:cNvPr id="5" name="Group 4"/>
          <p:cNvGrpSpPr/>
          <p:nvPr/>
        </p:nvGrpSpPr>
        <p:grpSpPr>
          <a:xfrm>
            <a:off x="939342" y="1422400"/>
            <a:ext cx="6909259" cy="4924438"/>
            <a:chOff x="1427941" y="1700213"/>
            <a:chExt cx="6528609" cy="4613420"/>
          </a:xfrm>
        </p:grpSpPr>
        <p:sp>
          <p:nvSpPr>
            <p:cNvPr id="6" name="Line 4"/>
            <p:cNvSpPr>
              <a:spLocks noChangeShapeType="1"/>
            </p:cNvSpPr>
            <p:nvPr/>
          </p:nvSpPr>
          <p:spPr bwMode="auto">
            <a:xfrm>
              <a:off x="2087563" y="1700213"/>
              <a:ext cx="0" cy="4105275"/>
            </a:xfrm>
            <a:prstGeom prst="line">
              <a:avLst/>
            </a:prstGeom>
            <a:noFill/>
            <a:ln w="19050">
              <a:solidFill>
                <a:schemeClr val="tx1"/>
              </a:solidFill>
              <a:round/>
              <a:headEnd/>
              <a:tailEnd/>
            </a:ln>
            <a:effectLst/>
          </p:spPr>
          <p:txBody>
            <a:bodyPr wrap="none" lIns="72000" tIns="72000" rIns="72000" bIns="72000" anchor="ctr"/>
            <a:lstStyle/>
            <a:p>
              <a:endParaRPr lang="en-US" sz="2800"/>
            </a:p>
          </p:txBody>
        </p:sp>
        <p:sp>
          <p:nvSpPr>
            <p:cNvPr id="7" name="Line 5"/>
            <p:cNvSpPr>
              <a:spLocks noChangeShapeType="1"/>
            </p:cNvSpPr>
            <p:nvPr/>
          </p:nvSpPr>
          <p:spPr bwMode="auto">
            <a:xfrm flipV="1">
              <a:off x="2087563" y="5768975"/>
              <a:ext cx="5221287" cy="36513"/>
            </a:xfrm>
            <a:prstGeom prst="line">
              <a:avLst/>
            </a:prstGeom>
            <a:noFill/>
            <a:ln w="19050">
              <a:solidFill>
                <a:schemeClr val="tx1"/>
              </a:solidFill>
              <a:round/>
              <a:headEnd/>
              <a:tailEnd/>
            </a:ln>
            <a:effectLst/>
          </p:spPr>
          <p:txBody>
            <a:bodyPr wrap="none" lIns="72000" tIns="72000" rIns="72000" bIns="72000" anchor="ctr"/>
            <a:lstStyle/>
            <a:p>
              <a:endParaRPr lang="en-US" sz="2800"/>
            </a:p>
          </p:txBody>
        </p:sp>
        <p:sp>
          <p:nvSpPr>
            <p:cNvPr id="8" name="Line 6"/>
            <p:cNvSpPr>
              <a:spLocks noChangeShapeType="1"/>
            </p:cNvSpPr>
            <p:nvPr/>
          </p:nvSpPr>
          <p:spPr bwMode="auto">
            <a:xfrm flipV="1">
              <a:off x="2087563" y="2852738"/>
              <a:ext cx="3744912" cy="2952750"/>
            </a:xfrm>
            <a:prstGeom prst="line">
              <a:avLst/>
            </a:prstGeom>
            <a:noFill/>
            <a:ln w="19050">
              <a:solidFill>
                <a:schemeClr val="tx1"/>
              </a:solidFill>
              <a:round/>
              <a:headEnd/>
              <a:tailEnd type="triangle" w="med" len="med"/>
            </a:ln>
            <a:effectLst/>
          </p:spPr>
          <p:txBody>
            <a:bodyPr wrap="none" lIns="72000" tIns="72000" rIns="72000" bIns="72000" anchor="ctr"/>
            <a:lstStyle/>
            <a:p>
              <a:endParaRPr lang="en-US" sz="2800"/>
            </a:p>
          </p:txBody>
        </p:sp>
        <p:sp>
          <p:nvSpPr>
            <p:cNvPr id="9" name="Rectangle 8"/>
            <p:cNvSpPr>
              <a:spLocks noChangeArrowheads="1"/>
            </p:cNvSpPr>
            <p:nvPr/>
          </p:nvSpPr>
          <p:spPr bwMode="auto">
            <a:xfrm>
              <a:off x="6156325" y="4365625"/>
              <a:ext cx="1800225" cy="719138"/>
            </a:xfrm>
            <a:prstGeom prst="rect">
              <a:avLst/>
            </a:prstGeom>
            <a:solidFill>
              <a:srgbClr val="92D050"/>
            </a:solidFill>
            <a:ln w="19050" algn="ctr">
              <a:solidFill>
                <a:schemeClr val="tx1"/>
              </a:solidFill>
              <a:miter lim="800000"/>
              <a:headEnd/>
              <a:tailEnd/>
            </a:ln>
            <a:effectLst/>
          </p:spPr>
          <p:txBody>
            <a:bodyPr wrap="none" lIns="72000" tIns="72000" rIns="72000" bIns="72000" anchor="ctr"/>
            <a:lstStyle/>
            <a:p>
              <a:pPr marL="185738" indent="-185738"/>
              <a:r>
                <a:rPr lang="en-US" sz="2800" dirty="0"/>
                <a:t>requirements</a:t>
              </a:r>
            </a:p>
            <a:p>
              <a:pPr marL="185738" indent="-185738"/>
              <a:r>
                <a:rPr lang="en-US" sz="2800" dirty="0"/>
                <a:t>creep</a:t>
              </a:r>
            </a:p>
          </p:txBody>
        </p:sp>
        <p:sp>
          <p:nvSpPr>
            <p:cNvPr id="10" name="Rectangle 9"/>
            <p:cNvSpPr>
              <a:spLocks noChangeArrowheads="1"/>
            </p:cNvSpPr>
            <p:nvPr/>
          </p:nvSpPr>
          <p:spPr bwMode="auto">
            <a:xfrm>
              <a:off x="2376488" y="1881188"/>
              <a:ext cx="1800225" cy="719137"/>
            </a:xfrm>
            <a:prstGeom prst="rect">
              <a:avLst/>
            </a:prstGeom>
            <a:solidFill>
              <a:srgbClr val="92D050"/>
            </a:solidFill>
            <a:ln w="19050" algn="ctr">
              <a:solidFill>
                <a:schemeClr val="tx1"/>
              </a:solidFill>
              <a:miter lim="800000"/>
              <a:headEnd/>
              <a:tailEnd/>
            </a:ln>
            <a:effectLst/>
          </p:spPr>
          <p:txBody>
            <a:bodyPr wrap="none" lIns="72000" tIns="72000" rIns="72000" bIns="72000" anchor="ctr"/>
            <a:lstStyle/>
            <a:p>
              <a:pPr marL="185738" indent="-185738"/>
              <a:r>
                <a:rPr lang="en-US" sz="2800" dirty="0"/>
                <a:t>too early</a:t>
              </a:r>
            </a:p>
            <a:p>
              <a:pPr marL="185738" indent="-185738"/>
              <a:r>
                <a:rPr lang="en-US" sz="2800" dirty="0"/>
                <a:t>freeze</a:t>
              </a:r>
            </a:p>
          </p:txBody>
        </p:sp>
        <p:sp>
          <p:nvSpPr>
            <p:cNvPr id="11" name="Text Box 9"/>
            <p:cNvSpPr txBox="1">
              <a:spLocks noChangeArrowheads="1"/>
            </p:cNvSpPr>
            <p:nvPr/>
          </p:nvSpPr>
          <p:spPr bwMode="auto">
            <a:xfrm rot="16200000">
              <a:off x="313105" y="3814747"/>
              <a:ext cx="2774216" cy="544543"/>
            </a:xfrm>
            <a:prstGeom prst="rect">
              <a:avLst/>
            </a:prstGeom>
            <a:noFill/>
            <a:ln w="19050" algn="ctr">
              <a:noFill/>
              <a:miter lim="800000"/>
              <a:headEnd/>
              <a:tailEnd/>
            </a:ln>
            <a:effectLst/>
          </p:spPr>
          <p:txBody>
            <a:bodyPr wrap="none" lIns="72000" tIns="72000" rIns="72000" bIns="72000">
              <a:spAutoFit/>
            </a:bodyPr>
            <a:lstStyle/>
            <a:p>
              <a:pPr marL="185738" indent="-185738"/>
              <a:r>
                <a:rPr lang="en-US" sz="2800" dirty="0"/>
                <a:t>requirements stability</a:t>
              </a:r>
            </a:p>
          </p:txBody>
        </p:sp>
        <p:sp>
          <p:nvSpPr>
            <p:cNvPr id="12" name="Line 10"/>
            <p:cNvSpPr>
              <a:spLocks noChangeShapeType="1"/>
            </p:cNvSpPr>
            <p:nvPr/>
          </p:nvSpPr>
          <p:spPr bwMode="auto">
            <a:xfrm flipV="1">
              <a:off x="1692275" y="1989138"/>
              <a:ext cx="0" cy="684212"/>
            </a:xfrm>
            <a:prstGeom prst="line">
              <a:avLst/>
            </a:prstGeom>
            <a:noFill/>
            <a:ln w="19050">
              <a:solidFill>
                <a:schemeClr val="tx1"/>
              </a:solidFill>
              <a:round/>
              <a:headEnd/>
              <a:tailEnd type="triangle" w="med" len="med"/>
            </a:ln>
            <a:effectLst/>
          </p:spPr>
          <p:txBody>
            <a:bodyPr wrap="none" lIns="72000" tIns="72000" rIns="72000" bIns="72000" anchor="ctr"/>
            <a:lstStyle/>
            <a:p>
              <a:endParaRPr lang="en-US" sz="2800"/>
            </a:p>
          </p:txBody>
        </p:sp>
        <p:sp>
          <p:nvSpPr>
            <p:cNvPr id="13" name="Text Box 11"/>
            <p:cNvSpPr txBox="1">
              <a:spLocks noChangeArrowheads="1"/>
            </p:cNvSpPr>
            <p:nvPr/>
          </p:nvSpPr>
          <p:spPr bwMode="auto">
            <a:xfrm>
              <a:off x="2857500" y="5773738"/>
              <a:ext cx="694801" cy="539895"/>
            </a:xfrm>
            <a:prstGeom prst="rect">
              <a:avLst/>
            </a:prstGeom>
            <a:noFill/>
            <a:ln w="19050" algn="ctr">
              <a:noFill/>
              <a:miter lim="800000"/>
              <a:headEnd/>
              <a:tailEnd/>
            </a:ln>
            <a:effectLst/>
          </p:spPr>
          <p:txBody>
            <a:bodyPr wrap="none" lIns="72000" tIns="72000" rIns="72000" bIns="72000">
              <a:spAutoFit/>
            </a:bodyPr>
            <a:lstStyle/>
            <a:p>
              <a:pPr marL="185738" indent="-185738"/>
              <a:r>
                <a:rPr lang="en-US" sz="2800"/>
                <a:t>time</a:t>
              </a:r>
            </a:p>
          </p:txBody>
        </p:sp>
        <p:sp>
          <p:nvSpPr>
            <p:cNvPr id="14" name="Line 12"/>
            <p:cNvSpPr>
              <a:spLocks noChangeShapeType="1"/>
            </p:cNvSpPr>
            <p:nvPr/>
          </p:nvSpPr>
          <p:spPr bwMode="auto">
            <a:xfrm>
              <a:off x="3600450" y="6021388"/>
              <a:ext cx="900113" cy="0"/>
            </a:xfrm>
            <a:prstGeom prst="line">
              <a:avLst/>
            </a:prstGeom>
            <a:noFill/>
            <a:ln w="19050">
              <a:solidFill>
                <a:schemeClr val="tx1"/>
              </a:solidFill>
              <a:round/>
              <a:headEnd/>
              <a:tailEnd type="triangle" w="med" len="med"/>
            </a:ln>
            <a:effectLst/>
          </p:spPr>
          <p:txBody>
            <a:bodyPr wrap="none" lIns="72000" tIns="72000" rIns="72000" bIns="72000" anchor="ctr"/>
            <a:lstStyle/>
            <a:p>
              <a:endParaRPr lang="en-US" sz="2800"/>
            </a:p>
          </p:txBody>
        </p:sp>
      </p:grpSp>
      <p:sp>
        <p:nvSpPr>
          <p:cNvPr id="15" name="Slide Number Placeholder 14"/>
          <p:cNvSpPr>
            <a:spLocks noGrp="1"/>
          </p:cNvSpPr>
          <p:nvPr>
            <p:ph type="sldNum" sz="quarter" idx="12"/>
          </p:nvPr>
        </p:nvSpPr>
        <p:spPr/>
        <p:txBody>
          <a:bodyPr/>
          <a:lstStyle/>
          <a:p>
            <a:fld id="{8133A0E5-8E2E-4D05-913B-807853030BE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1066800"/>
            <a:ext cx="8839200" cy="5562600"/>
          </a:xfrm>
        </p:spPr>
        <p:txBody>
          <a:bodyPr>
            <a:noAutofit/>
          </a:bodyPr>
          <a:lstStyle/>
          <a:p>
            <a:r>
              <a:rPr lang="en-US" sz="2800" dirty="0" smtClean="0"/>
              <a:t>Requirement management is hard problem because of continuous changes during development process</a:t>
            </a:r>
          </a:p>
          <a:p>
            <a:r>
              <a:rPr lang="en-US" sz="2800" dirty="0" smtClean="0"/>
              <a:t>Signing off the requirements document by the customer means that a baseline of requirements agreement has been established. It does not mean that requirements have been finalized.</a:t>
            </a:r>
          </a:p>
          <a:p>
            <a:r>
              <a:rPr lang="en-US" sz="2800" dirty="0" smtClean="0"/>
              <a:t>The subtext of a signature on a requirements specification sign-off page should read something like (</a:t>
            </a:r>
            <a:r>
              <a:rPr lang="en-US" sz="2800" dirty="0" err="1" smtClean="0"/>
              <a:t>Wiegers</a:t>
            </a:r>
            <a:r>
              <a:rPr lang="en-US" sz="2800" dirty="0" smtClean="0"/>
              <a:t>, 2003):</a:t>
            </a:r>
          </a:p>
          <a:p>
            <a:pPr lvl="1"/>
            <a:r>
              <a:rPr lang="en-US" sz="2600" dirty="0" smtClean="0"/>
              <a:t> “I agree that this document represents our best understanding of the requirements for this project today. I agree to make future changes in this baseline through the project’s defined change process. I realize that approved changes might require us to renegotiate cost, resource, and schedule commitments for this project.”</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763000" cy="5791200"/>
          </a:xfrm>
        </p:spPr>
        <p:txBody>
          <a:bodyPr>
            <a:noAutofit/>
          </a:bodyPr>
          <a:lstStyle/>
          <a:p>
            <a:r>
              <a:rPr lang="en-US" sz="2800" dirty="0" smtClean="0"/>
              <a:t>“</a:t>
            </a:r>
            <a:r>
              <a:rPr lang="en-US" sz="2800" i="1" dirty="0" smtClean="0"/>
              <a:t>Requirements management </a:t>
            </a:r>
            <a:r>
              <a:rPr lang="en-US" sz="2800" dirty="0" smtClean="0"/>
              <a:t>is the process of documenting, analyzing, tracing, prioritizing and agreeing on requirements and then controlling change and communicating to relevant stakeholders. It is a continuous process throughout a project</a:t>
            </a:r>
            <a:r>
              <a:rPr lang="en-US" sz="2800" dirty="0" smtClean="0"/>
              <a:t>.”</a:t>
            </a:r>
            <a:endParaRPr lang="en-US" sz="2800" dirty="0" smtClean="0"/>
          </a:p>
          <a:p>
            <a:r>
              <a:rPr lang="en-US" sz="2800" dirty="0" smtClean="0"/>
              <a:t>The principal concerns in requirements management are</a:t>
            </a:r>
          </a:p>
          <a:p>
            <a:pPr lvl="1"/>
            <a:r>
              <a:rPr lang="en-US" sz="2600" dirty="0" smtClean="0"/>
              <a:t>Managing the relationships between requirements</a:t>
            </a:r>
          </a:p>
          <a:p>
            <a:pPr lvl="1"/>
            <a:r>
              <a:rPr lang="en-US" sz="2600" dirty="0" smtClean="0"/>
              <a:t>Managing priorities between requirements</a:t>
            </a:r>
          </a:p>
          <a:p>
            <a:pPr lvl="1"/>
            <a:r>
              <a:rPr lang="en-US" sz="2600" dirty="0" smtClean="0"/>
              <a:t>Managing the dependencies between different documents</a:t>
            </a:r>
          </a:p>
          <a:p>
            <a:pPr lvl="2"/>
            <a:r>
              <a:rPr lang="en-US" sz="2400" dirty="0" smtClean="0"/>
              <a:t>Requirements document</a:t>
            </a:r>
          </a:p>
          <a:p>
            <a:pPr lvl="2"/>
            <a:r>
              <a:rPr lang="en-US" sz="2400" dirty="0" smtClean="0"/>
              <a:t>Specification</a:t>
            </a:r>
          </a:p>
          <a:p>
            <a:pPr lvl="2"/>
            <a:r>
              <a:rPr lang="en-US" sz="2400" dirty="0" smtClean="0"/>
              <a:t>Documents produced in the systems engineering process</a:t>
            </a:r>
          </a:p>
          <a:p>
            <a:pPr lvl="1"/>
            <a:r>
              <a:rPr lang="en-US" sz="2600" dirty="0" smtClean="0"/>
              <a:t>Managing changes to agreed requirements</a:t>
            </a:r>
          </a:p>
        </p:txBody>
      </p:sp>
      <p:sp>
        <p:nvSpPr>
          <p:cNvPr id="4" name="Rounded Rectangle 3"/>
          <p:cNvSpPr/>
          <p:nvPr/>
        </p:nvSpPr>
        <p:spPr>
          <a:xfrm>
            <a:off x="304800" y="152400"/>
            <a:ext cx="8534400" cy="6096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228600" y="1066800"/>
            <a:ext cx="8763000" cy="5562600"/>
          </a:xfrm>
        </p:spPr>
        <p:txBody>
          <a:bodyPr>
            <a:noAutofit/>
          </a:bodyPr>
          <a:lstStyle/>
          <a:p>
            <a:r>
              <a:rPr lang="en-US" sz="2800" dirty="0" smtClean="0"/>
              <a:t>Requirements changes occur</a:t>
            </a:r>
          </a:p>
          <a:p>
            <a:pPr lvl="1"/>
            <a:r>
              <a:rPr lang="en-US" dirty="0" smtClean="0"/>
              <a:t>while the requirements are being elicited, analyzed and validated</a:t>
            </a:r>
          </a:p>
          <a:p>
            <a:pPr lvl="1"/>
            <a:r>
              <a:rPr lang="en-US" dirty="0" smtClean="0"/>
              <a:t>after the system has gone into service</a:t>
            </a:r>
          </a:p>
          <a:p>
            <a:r>
              <a:rPr lang="en-US" dirty="0" smtClean="0"/>
              <a:t>Requirements change is unavoidable &amp; doesn’t imply poor requirements engineering practice. </a:t>
            </a:r>
          </a:p>
          <a:p>
            <a:r>
              <a:rPr lang="en-US" sz="2800" dirty="0" smtClean="0"/>
              <a:t>Some requirements are usually more subject to change than others</a:t>
            </a:r>
          </a:p>
          <a:p>
            <a:pPr lvl="1"/>
            <a:r>
              <a:rPr lang="en-US" b="1" dirty="0" smtClean="0"/>
              <a:t>Stable requirements: </a:t>
            </a:r>
            <a:r>
              <a:rPr lang="en-US" dirty="0" smtClean="0"/>
              <a:t>Are concerned with the essence of a system and its application domain</a:t>
            </a:r>
          </a:p>
          <a:p>
            <a:pPr lvl="2"/>
            <a:r>
              <a:rPr lang="en-US" sz="2400" dirty="0" smtClean="0"/>
              <a:t>E.g.  Student detail in student information system</a:t>
            </a:r>
          </a:p>
          <a:p>
            <a:pPr lvl="1"/>
            <a:r>
              <a:rPr lang="en-US" b="1" dirty="0" smtClean="0"/>
              <a:t>Volatile requirements: </a:t>
            </a:r>
            <a:r>
              <a:rPr lang="en-US" dirty="0" smtClean="0"/>
              <a:t>Are specific to the instantiation of the system in a particular environment and for a particular customer</a:t>
            </a:r>
          </a:p>
          <a:p>
            <a:pPr lvl="2"/>
            <a:r>
              <a:rPr lang="en-US" sz="2400" dirty="0" smtClean="0"/>
              <a:t>E.g. In a hospital, requirements derived from health-care policy</a:t>
            </a:r>
          </a:p>
        </p:txBody>
      </p:sp>
      <p:sp>
        <p:nvSpPr>
          <p:cNvPr id="4" name="Rounded Rectangle 3"/>
          <p:cNvSpPr/>
          <p:nvPr/>
        </p:nvSpPr>
        <p:spPr>
          <a:xfrm>
            <a:off x="304800" y="228600"/>
            <a:ext cx="8534400" cy="7620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buClr>
                <a:schemeClr val="accent3"/>
              </a:buClr>
              <a:buSzPct val="95000"/>
              <a:defRPr/>
            </a:pPr>
            <a:r>
              <a:rPr lang="en-US" sz="3600" dirty="0"/>
              <a:t>Stable and volatile requirements</a:t>
            </a:r>
            <a:endParaRPr lang="en-US" sz="3600"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8133A0E5-8E2E-4D05-913B-807853030BE5}"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14400"/>
            <a:ext cx="8839200" cy="5562600"/>
          </a:xfrm>
        </p:spPr>
        <p:txBody>
          <a:bodyPr>
            <a:noAutofit/>
          </a:bodyPr>
          <a:lstStyle/>
          <a:p>
            <a:r>
              <a:rPr lang="en-US" sz="2800" b="1" dirty="0" smtClean="0"/>
              <a:t>Mutable requirements</a:t>
            </a:r>
          </a:p>
          <a:p>
            <a:pPr lvl="1"/>
            <a:r>
              <a:rPr lang="en-US" sz="2600" dirty="0" smtClean="0"/>
              <a:t>Requirements change due to changes to the environment in which the system is operating</a:t>
            </a:r>
          </a:p>
          <a:p>
            <a:pPr lvl="1"/>
            <a:r>
              <a:rPr lang="en-US" sz="2600" dirty="0" smtClean="0"/>
              <a:t>Example </a:t>
            </a:r>
          </a:p>
          <a:p>
            <a:pPr lvl="2"/>
            <a:r>
              <a:rPr lang="en-US" sz="2400" dirty="0" smtClean="0"/>
              <a:t>The requirements for a system which computes tax deductions evolve as tax laws are changed</a:t>
            </a:r>
          </a:p>
          <a:p>
            <a:pPr lvl="2"/>
            <a:r>
              <a:rPr lang="en-US" sz="2400" dirty="0" smtClean="0"/>
              <a:t>In hospital system, the funding of patient care may change and thus require different treatment information to be collected.</a:t>
            </a:r>
          </a:p>
          <a:p>
            <a:r>
              <a:rPr lang="en-US" sz="2800" b="1" dirty="0" smtClean="0"/>
              <a:t>Emergent requirements</a:t>
            </a:r>
          </a:p>
          <a:p>
            <a:pPr lvl="1"/>
            <a:r>
              <a:rPr lang="en-US" dirty="0" smtClean="0"/>
              <a:t>Requirements which cannot </a:t>
            </a:r>
            <a:r>
              <a:rPr lang="en-US" dirty="0" smtClean="0"/>
              <a:t>be completely defined when the system is specified</a:t>
            </a:r>
          </a:p>
          <a:p>
            <a:pPr lvl="1"/>
            <a:r>
              <a:rPr lang="en-US" dirty="0" smtClean="0"/>
              <a:t>Requirements emerge</a:t>
            </a:r>
          </a:p>
          <a:p>
            <a:pPr lvl="2"/>
            <a:r>
              <a:rPr lang="en-US" sz="2400" dirty="0" smtClean="0"/>
              <a:t>as the system is designed and implemented </a:t>
            </a:r>
          </a:p>
          <a:p>
            <a:pPr lvl="2"/>
            <a:r>
              <a:rPr lang="en-US" sz="2400" dirty="0" smtClean="0"/>
              <a:t>as users have contact with new system</a:t>
            </a:r>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spcBef>
                <a:spcPts val="580"/>
              </a:spcBef>
              <a:buClr>
                <a:schemeClr val="accent1"/>
              </a:buClr>
              <a:defRPr/>
            </a:pPr>
            <a:r>
              <a:rPr lang="en-US" sz="3600" dirty="0" smtClean="0"/>
              <a:t>Types of volatile requirements</a:t>
            </a:r>
          </a:p>
        </p:txBody>
      </p:sp>
      <p:sp>
        <p:nvSpPr>
          <p:cNvPr id="5" name="Slide Number Placeholder 4"/>
          <p:cNvSpPr>
            <a:spLocks noGrp="1"/>
          </p:cNvSpPr>
          <p:nvPr>
            <p:ph type="sldNum" sz="quarter" idx="12"/>
          </p:nvPr>
        </p:nvSpPr>
        <p:spPr/>
        <p:txBody>
          <a:bodyPr/>
          <a:lstStyle/>
          <a:p>
            <a:fld id="{8133A0E5-8E2E-4D05-913B-807853030BE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sz="quarter" idx="1"/>
          </p:nvPr>
        </p:nvSpPr>
        <p:spPr>
          <a:xfrm>
            <a:off x="152400" y="990600"/>
            <a:ext cx="8839200" cy="5562600"/>
          </a:xfrm>
        </p:spPr>
        <p:txBody>
          <a:bodyPr>
            <a:noAutofit/>
          </a:bodyPr>
          <a:lstStyle/>
          <a:p>
            <a:r>
              <a:rPr lang="en-US" sz="2800" b="1" dirty="0" smtClean="0"/>
              <a:t>Consequential requirements</a:t>
            </a:r>
          </a:p>
          <a:p>
            <a:pPr lvl="1"/>
            <a:r>
              <a:rPr lang="en-US" sz="2600" dirty="0" smtClean="0"/>
              <a:t>Requirements that result from the introduction of the computer system. </a:t>
            </a:r>
          </a:p>
          <a:p>
            <a:pPr lvl="1"/>
            <a:r>
              <a:rPr lang="en-US" sz="2600" dirty="0" smtClean="0"/>
              <a:t>Introducing the computer system may change the organizations processes and open up new ways of working which generate new system requirements </a:t>
            </a:r>
          </a:p>
          <a:p>
            <a:pPr lvl="1"/>
            <a:r>
              <a:rPr lang="en-US" sz="2600" dirty="0" smtClean="0"/>
              <a:t>May be based on wrong assumptions about how the system will be used and some may be wrong</a:t>
            </a:r>
          </a:p>
          <a:p>
            <a:r>
              <a:rPr lang="en-US" b="1" dirty="0" smtClean="0"/>
              <a:t>Compatibility requirements</a:t>
            </a:r>
          </a:p>
          <a:p>
            <a:pPr lvl="1"/>
            <a:r>
              <a:rPr lang="en-US" sz="2600" dirty="0" smtClean="0"/>
              <a:t>Requirements which depend on the particular systems or business process within an organization.</a:t>
            </a:r>
          </a:p>
          <a:p>
            <a:pPr lvl="1"/>
            <a:r>
              <a:rPr lang="en-US" sz="2600" dirty="0" smtClean="0"/>
              <a:t>As these changes, the compatibility requirements on the commissioned or delivered system may also evolve.</a:t>
            </a:r>
          </a:p>
        </p:txBody>
      </p:sp>
      <p:sp>
        <p:nvSpPr>
          <p:cNvPr id="4" name="Rounded Rectangle 3"/>
          <p:cNvSpPr/>
          <p:nvPr/>
        </p:nvSpPr>
        <p:spPr>
          <a:xfrm>
            <a:off x="304800" y="228600"/>
            <a:ext cx="8534400" cy="685800"/>
          </a:xfrm>
          <a:prstGeom prst="roundRect">
            <a:avLst/>
          </a:prstGeom>
          <a:solidFill>
            <a:srgbClr val="468CDA"/>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74320" lvl="1" indent="-274320">
              <a:spcBef>
                <a:spcPts val="580"/>
              </a:spcBef>
              <a:buClr>
                <a:schemeClr val="accent1"/>
              </a:buClr>
              <a:defRPr/>
            </a:pPr>
            <a:r>
              <a:rPr lang="en-US" sz="3600" dirty="0" smtClean="0"/>
              <a:t>Types of volatile requirements…</a:t>
            </a:r>
          </a:p>
        </p:txBody>
      </p:sp>
      <p:sp>
        <p:nvSpPr>
          <p:cNvPr id="5" name="Slide Number Placeholder 4"/>
          <p:cNvSpPr>
            <a:spLocks noGrp="1"/>
          </p:cNvSpPr>
          <p:nvPr>
            <p:ph type="sldNum" sz="quarter" idx="12"/>
          </p:nvPr>
        </p:nvSpPr>
        <p:spPr/>
        <p:txBody>
          <a:bodyPr/>
          <a:lstStyle/>
          <a:p>
            <a:fld id="{8133A0E5-8E2E-4D05-913B-807853030BE5}"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560</TotalTime>
  <Words>2396</Words>
  <Application>Microsoft Office PowerPoint</Application>
  <PresentationFormat>On-screen Show (4:3)</PresentationFormat>
  <Paragraphs>312</Paragraphs>
  <Slides>31</Slides>
  <Notes>30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Equity</vt:lpstr>
      <vt:lpstr>Requirement Management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Requirement Management</dc:title>
  <dc:creator>esubalew</dc:creator>
  <cp:lastModifiedBy>esubalew</cp:lastModifiedBy>
  <cp:revision>64</cp:revision>
  <dcterms:created xsi:type="dcterms:W3CDTF">2011-04-05T21:14:49Z</dcterms:created>
  <dcterms:modified xsi:type="dcterms:W3CDTF">2011-04-19T10:30:20Z</dcterms:modified>
</cp:coreProperties>
</file>