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7" r:id="rId2"/>
    <p:sldId id="258" r:id="rId3"/>
    <p:sldId id="259" r:id="rId4"/>
    <p:sldId id="260" r:id="rId5"/>
    <p:sldId id="262" r:id="rId6"/>
    <p:sldId id="261" r:id="rId7"/>
    <p:sldId id="290" r:id="rId8"/>
    <p:sldId id="263" r:id="rId9"/>
    <p:sldId id="264" r:id="rId10"/>
    <p:sldId id="266" r:id="rId11"/>
    <p:sldId id="291" r:id="rId12"/>
    <p:sldId id="265" r:id="rId13"/>
    <p:sldId id="267" r:id="rId14"/>
    <p:sldId id="268" r:id="rId15"/>
    <p:sldId id="269" r:id="rId16"/>
    <p:sldId id="292" r:id="rId17"/>
    <p:sldId id="270" r:id="rId18"/>
    <p:sldId id="271" r:id="rId19"/>
    <p:sldId id="274" r:id="rId20"/>
    <p:sldId id="272" r:id="rId21"/>
    <p:sldId id="273" r:id="rId22"/>
    <p:sldId id="276" r:id="rId23"/>
    <p:sldId id="280" r:id="rId24"/>
    <p:sldId id="278" r:id="rId25"/>
    <p:sldId id="279" r:id="rId26"/>
    <p:sldId id="293" r:id="rId27"/>
    <p:sldId id="281" r:id="rId28"/>
    <p:sldId id="282" r:id="rId29"/>
    <p:sldId id="283" r:id="rId30"/>
    <p:sldId id="284" r:id="rId31"/>
    <p:sldId id="285" r:id="rId32"/>
    <p:sldId id="286" r:id="rId33"/>
    <p:sldId id="287" r:id="rId34"/>
    <p:sldId id="288"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6" d="100"/>
          <a:sy n="96" d="100"/>
        </p:scale>
        <p:origin x="-8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B923B7-F35A-4963-AC94-D415CE52455C}" type="datetimeFigureOut">
              <a:rPr lang="en-US" smtClean="0"/>
              <a:pPr/>
              <a:t>5/3/2011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2477A4-A567-48C7-9838-4ED4927B7AC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09A4A63-A579-4E80-BE59-667C31840D75}" type="datetimeFigureOut">
              <a:rPr lang="en-US" smtClean="0"/>
              <a:pPr/>
              <a:t>5/3/2011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7179B85-99E0-4B66-BAE5-D1C2EBB7FB11}"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9A4A63-A579-4E80-BE59-667C31840D75}"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79B85-99E0-4B66-BAE5-D1C2EBB7FB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9A4A63-A579-4E80-BE59-667C31840D75}"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79B85-99E0-4B66-BAE5-D1C2EBB7FB1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09A4A63-A579-4E80-BE59-667C31840D75}" type="datetimeFigureOut">
              <a:rPr lang="en-US" smtClean="0"/>
              <a:pPr/>
              <a:t>5/3/2011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79B85-99E0-4B66-BAE5-D1C2EBB7FB11}"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09A4A63-A579-4E80-BE59-667C31840D75}" type="datetimeFigureOut">
              <a:rPr lang="en-US" smtClean="0"/>
              <a:pPr/>
              <a:t>5/3/2011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7179B85-99E0-4B66-BAE5-D1C2EBB7FB1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09A4A63-A579-4E80-BE59-667C31840D75}" type="datetimeFigureOut">
              <a:rPr lang="en-US" smtClean="0"/>
              <a:pPr/>
              <a:t>5/3/2011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179B85-99E0-4B66-BAE5-D1C2EBB7FB11}"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09A4A63-A579-4E80-BE59-667C31840D75}" type="datetimeFigureOut">
              <a:rPr lang="en-US" smtClean="0"/>
              <a:pPr/>
              <a:t>5/3/2011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179B85-99E0-4B66-BAE5-D1C2EBB7FB11}"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09A4A63-A579-4E80-BE59-667C31840D75}" type="datetimeFigureOut">
              <a:rPr lang="en-US" smtClean="0"/>
              <a:pPr/>
              <a:t>5/3/2011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179B85-99E0-4B66-BAE5-D1C2EBB7FB1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9A4A63-A579-4E80-BE59-667C31840D75}" type="datetimeFigureOut">
              <a:rPr lang="en-US" smtClean="0"/>
              <a:pPr/>
              <a:t>5/3/2011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179B85-99E0-4B66-BAE5-D1C2EBB7FB1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09A4A63-A579-4E80-BE59-667C31840D75}" type="datetimeFigureOut">
              <a:rPr lang="en-US" smtClean="0"/>
              <a:pPr/>
              <a:t>5/3/2011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179B85-99E0-4B66-BAE5-D1C2EBB7FB11}"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09A4A63-A579-4E80-BE59-667C31840D75}" type="datetimeFigureOut">
              <a:rPr lang="en-US" smtClean="0"/>
              <a:pPr/>
              <a:t>5/3/2011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7179B85-99E0-4B66-BAE5-D1C2EBB7FB11}"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09A4A63-A579-4E80-BE59-667C31840D75}" type="datetimeFigureOut">
              <a:rPr lang="en-US" smtClean="0"/>
              <a:pPr/>
              <a:t>5/3/2011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7179B85-99E0-4B66-BAE5-D1C2EBB7FB1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subTitle" idx="1"/>
          </p:nvPr>
        </p:nvSpPr>
        <p:spPr>
          <a:xfrm>
            <a:off x="1295400" y="1600200"/>
            <a:ext cx="6781800" cy="1371600"/>
          </a:xfrm>
        </p:spPr>
        <p:txBody>
          <a:bodyPr bIns="91440" anchor="ctr">
            <a:normAutofit/>
          </a:bodyPr>
          <a:lstStyle/>
          <a:p>
            <a:pPr>
              <a:spcBef>
                <a:spcPct val="0"/>
              </a:spcBef>
              <a:buFont typeface="Wingdings 2"/>
              <a:buNone/>
              <a:defRPr/>
            </a:pPr>
            <a:r>
              <a:rPr lang="en-US" sz="6000" dirty="0" smtClean="0">
                <a:solidFill>
                  <a:srgbClr val="FFFFFF"/>
                </a:solidFill>
                <a:latin typeface="+mj-lt"/>
                <a:ea typeface="+mj-ea"/>
                <a:cs typeface="+mj-cs"/>
              </a:rPr>
              <a:t>Chapter 5</a:t>
            </a:r>
          </a:p>
        </p:txBody>
      </p:sp>
      <p:sp>
        <p:nvSpPr>
          <p:cNvPr id="40962" name="Rectangle 2"/>
          <p:cNvSpPr>
            <a:spLocks noGrp="1" noChangeArrowheads="1"/>
          </p:cNvSpPr>
          <p:nvPr>
            <p:ph type="ctrTitle"/>
          </p:nvPr>
        </p:nvSpPr>
        <p:spPr>
          <a:xfrm>
            <a:off x="533400" y="3505200"/>
            <a:ext cx="7924800" cy="692497"/>
          </a:xfrm>
        </p:spPr>
        <p:txBody>
          <a:bodyPr wrap="square">
            <a:spAutoFit/>
          </a:bodyPr>
          <a:lstStyle/>
          <a:p>
            <a:pPr eaLnBrk="0" hangingPunct="0">
              <a:defRPr/>
            </a:pPr>
            <a:r>
              <a:rPr sz="3600" smtClean="0">
                <a:solidFill>
                  <a:schemeClr val="tx1"/>
                </a:solidFill>
                <a:latin typeface="Lucida Sans Typewriter" pitchFamily="49" charset="0"/>
                <a:ea typeface="+mn-ea"/>
                <a:cs typeface="Tahoma" pitchFamily="34" charset="0"/>
              </a:rPr>
              <a:t>Requirement Validation</a:t>
            </a:r>
            <a:endParaRPr sz="3600">
              <a:solidFill>
                <a:schemeClr val="tx1"/>
              </a:solidFill>
              <a:latin typeface="Lucida Sans Typewriter" pitchFamily="49" charset="0"/>
              <a:ea typeface="+mn-ea"/>
              <a:cs typeface="Tahoma" pitchFamily="34" charset="0"/>
            </a:endParaRPr>
          </a:p>
        </p:txBody>
      </p:sp>
      <p:sp>
        <p:nvSpPr>
          <p:cNvPr id="12292" name="Rectangle 3"/>
          <p:cNvSpPr>
            <a:spLocks noChangeArrowheads="1"/>
          </p:cNvSpPr>
          <p:nvPr/>
        </p:nvSpPr>
        <p:spPr bwMode="auto">
          <a:xfrm>
            <a:off x="6662738" y="6019800"/>
            <a:ext cx="2176462" cy="461963"/>
          </a:xfrm>
          <a:prstGeom prst="rect">
            <a:avLst/>
          </a:prstGeom>
          <a:noFill/>
          <a:ln w="9525">
            <a:noFill/>
            <a:miter lim="800000"/>
            <a:headEnd/>
            <a:tailEnd/>
          </a:ln>
        </p:spPr>
        <p:txBody>
          <a:bodyPr wrap="none">
            <a:spAutoFit/>
          </a:bodyPr>
          <a:lstStyle/>
          <a:p>
            <a:r>
              <a:rPr lang="en-US" dirty="0"/>
              <a:t>By </a:t>
            </a:r>
            <a:r>
              <a:rPr lang="en-US" dirty="0" err="1" smtClean="0"/>
              <a:t>Esubalew</a:t>
            </a:r>
            <a:r>
              <a:rPr lang="en-US" dirty="0" smtClean="0"/>
              <a:t> </a:t>
            </a:r>
            <a:r>
              <a:rPr lang="en-US" dirty="0"/>
              <a: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839200" cy="5715000"/>
          </a:xfrm>
        </p:spPr>
        <p:txBody>
          <a:bodyPr>
            <a:noAutofit/>
          </a:bodyPr>
          <a:lstStyle/>
          <a:p>
            <a:r>
              <a:rPr lang="en-US" sz="2800" dirty="0" smtClean="0"/>
              <a:t>A group of people (excluding those who are involved in requirement document preparation) read and analyze the requirements, look for problems, meet and discuss the problems and agree on actions to address these problems</a:t>
            </a:r>
          </a:p>
          <a:p>
            <a:r>
              <a:rPr lang="en-US" sz="2800" dirty="0" smtClean="0"/>
              <a:t>A widely used requirements validation technique – lots of evidence of effectiveness of the technique</a:t>
            </a:r>
          </a:p>
          <a:p>
            <a:r>
              <a:rPr lang="en-US" sz="2800" dirty="0" smtClean="0"/>
              <a:t>Can be expensive</a:t>
            </a:r>
          </a:p>
          <a:p>
            <a:pPr lvl="1"/>
            <a:r>
              <a:rPr lang="en-US" dirty="0" smtClean="0"/>
              <a:t>careful planning and preparation</a:t>
            </a:r>
          </a:p>
          <a:p>
            <a:pPr lvl="1"/>
            <a:r>
              <a:rPr lang="en-US" dirty="0" smtClean="0"/>
              <a:t>Pre-review checking</a:t>
            </a:r>
          </a:p>
          <a:p>
            <a:pPr lvl="1"/>
            <a:r>
              <a:rPr lang="en-US" dirty="0" smtClean="0"/>
              <a:t>use of checklists</a:t>
            </a:r>
          </a:p>
          <a:p>
            <a:r>
              <a:rPr lang="en-US" dirty="0" smtClean="0"/>
              <a:t>There are different types of reviews with varying degree of formality</a:t>
            </a:r>
          </a:p>
          <a:p>
            <a:pPr lvl="1"/>
            <a:r>
              <a:rPr lang="en-US" i="1" dirty="0" smtClean="0"/>
              <a:t>Reading and signing off</a:t>
            </a:r>
            <a:r>
              <a:rPr lang="en-US" dirty="0" smtClean="0"/>
              <a:t>: reading the document and signing of to endorse it</a:t>
            </a:r>
          </a:p>
        </p:txBody>
      </p:sp>
      <p:sp>
        <p:nvSpPr>
          <p:cNvPr id="4" name="Rounded Rectangle 3"/>
          <p:cNvSpPr/>
          <p:nvPr/>
        </p:nvSpPr>
        <p:spPr>
          <a:xfrm>
            <a:off x="304800" y="2286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Requirements reviews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610600" cy="5715000"/>
          </a:xfrm>
        </p:spPr>
        <p:txBody>
          <a:bodyPr>
            <a:noAutofit/>
          </a:bodyPr>
          <a:lstStyle/>
          <a:p>
            <a:pPr lvl="1"/>
            <a:r>
              <a:rPr lang="en-US" sz="2600" i="1" dirty="0" smtClean="0"/>
              <a:t>Walkthroughs</a:t>
            </a:r>
          </a:p>
          <a:p>
            <a:pPr lvl="2"/>
            <a:r>
              <a:rPr lang="en-US" sz="2400" dirty="0" smtClean="0"/>
              <a:t>Informal, often high-level overview.</a:t>
            </a:r>
          </a:p>
          <a:p>
            <a:pPr lvl="2"/>
            <a:r>
              <a:rPr lang="en-US" sz="2400" dirty="0" smtClean="0"/>
              <a:t>Can be led by author/expert to educate others on his/her work.</a:t>
            </a:r>
          </a:p>
          <a:p>
            <a:pPr lvl="1"/>
            <a:r>
              <a:rPr lang="en-US" sz="2600" i="1" dirty="0" smtClean="0"/>
              <a:t>Formal inspections</a:t>
            </a:r>
          </a:p>
          <a:p>
            <a:pPr lvl="2"/>
            <a:r>
              <a:rPr lang="en-US" sz="2400" dirty="0" smtClean="0"/>
              <a:t>Very structured and detailed review, defined roles for participants and preparation is needed</a:t>
            </a:r>
          </a:p>
          <a:p>
            <a:pPr lvl="1"/>
            <a:r>
              <a:rPr lang="en-US" sz="2600" i="1" dirty="0" smtClean="0"/>
              <a:t>Focused inspections</a:t>
            </a:r>
          </a:p>
          <a:p>
            <a:pPr lvl="2"/>
            <a:r>
              <a:rPr lang="en-US" sz="2400" dirty="0" smtClean="0"/>
              <a:t>reviewers have roles and each looks only for specific types of errors.</a:t>
            </a:r>
          </a:p>
          <a:p>
            <a:pPr lvl="1"/>
            <a:r>
              <a:rPr lang="en-US" sz="2600" i="1" dirty="0" smtClean="0"/>
              <a:t>Active reviews</a:t>
            </a:r>
          </a:p>
          <a:p>
            <a:pPr lvl="2"/>
            <a:r>
              <a:rPr lang="en-US" sz="2400" dirty="0" smtClean="0"/>
              <a:t>reviewer is asked to use the specification</a:t>
            </a:r>
          </a:p>
          <a:p>
            <a:pPr lvl="2"/>
            <a:r>
              <a:rPr lang="en-US" sz="2400" dirty="0" smtClean="0"/>
              <a:t>the author poses questions for the reviewer to answer that can be answered only by reading the document.</a:t>
            </a:r>
            <a:endParaRPr lang="en-US" altLang="zh-TW" sz="2400" dirty="0" smtClean="0"/>
          </a:p>
        </p:txBody>
      </p:sp>
      <p:sp>
        <p:nvSpPr>
          <p:cNvPr id="4" name="Rounded Rectangle 3"/>
          <p:cNvSpPr/>
          <p:nvPr/>
        </p:nvSpPr>
        <p:spPr>
          <a:xfrm>
            <a:off x="304800" y="2286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Requirements reviews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143000"/>
            <a:ext cx="8839200" cy="5105400"/>
          </a:xfrm>
        </p:spPr>
        <p:txBody>
          <a:bodyPr>
            <a:noAutofit/>
          </a:bodyPr>
          <a:lstStyle/>
          <a:p>
            <a:r>
              <a:rPr lang="en-US" altLang="zh-TW" sz="2800" dirty="0" smtClean="0"/>
              <a:t>..</a:t>
            </a:r>
            <a:endParaRPr lang="en-US" altLang="zh-TW" sz="2800" b="1" u="sng" dirty="0" smtClean="0">
              <a:ea typeface="新細明體" charset="-120"/>
            </a:endParaRP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Requirements reviews process</a:t>
            </a:r>
          </a:p>
        </p:txBody>
      </p:sp>
      <p:pic>
        <p:nvPicPr>
          <p:cNvPr id="1026" name="Picture 2"/>
          <p:cNvPicPr>
            <a:picLocks noChangeAspect="1" noChangeArrowheads="1"/>
          </p:cNvPicPr>
          <p:nvPr/>
        </p:nvPicPr>
        <p:blipFill>
          <a:blip r:embed="rId3"/>
          <a:srcRect/>
          <a:stretch>
            <a:fillRect/>
          </a:stretch>
        </p:blipFill>
        <p:spPr bwMode="auto">
          <a:xfrm>
            <a:off x="228600" y="1066800"/>
            <a:ext cx="8534400" cy="5492718"/>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638800"/>
          </a:xfrm>
        </p:spPr>
        <p:txBody>
          <a:bodyPr>
            <a:noAutofit/>
          </a:bodyPr>
          <a:lstStyle/>
          <a:p>
            <a:pPr>
              <a:lnSpc>
                <a:spcPct val="80000"/>
              </a:lnSpc>
            </a:pPr>
            <a:r>
              <a:rPr lang="en-US" altLang="zh-TW" i="1" dirty="0" smtClean="0"/>
              <a:t>Plan the Review (with a moderator):</a:t>
            </a:r>
          </a:p>
          <a:p>
            <a:pPr marL="548640" lvl="2" indent="-274320">
              <a:lnSpc>
                <a:spcPct val="80000"/>
              </a:lnSpc>
              <a:spcBef>
                <a:spcPts val="580"/>
              </a:spcBef>
              <a:buClr>
                <a:schemeClr val="accent1"/>
              </a:buClr>
            </a:pPr>
            <a:r>
              <a:rPr lang="en-US" altLang="zh-TW" sz="2400" dirty="0" smtClean="0"/>
              <a:t>Selection of review team members </a:t>
            </a:r>
          </a:p>
          <a:p>
            <a:pPr marL="548640" lvl="2" indent="-274320">
              <a:lnSpc>
                <a:spcPct val="80000"/>
              </a:lnSpc>
              <a:spcBef>
                <a:spcPts val="580"/>
              </a:spcBef>
              <a:buClr>
                <a:schemeClr val="accent1"/>
              </a:buClr>
            </a:pPr>
            <a:r>
              <a:rPr lang="en-US" altLang="zh-TW" sz="2400" dirty="0" smtClean="0"/>
              <a:t>Selection of time and place</a:t>
            </a:r>
          </a:p>
          <a:p>
            <a:pPr marL="548640" lvl="2" indent="-274320">
              <a:lnSpc>
                <a:spcPct val="80000"/>
              </a:lnSpc>
              <a:spcBef>
                <a:spcPts val="580"/>
              </a:spcBef>
              <a:buClr>
                <a:schemeClr val="accent1"/>
              </a:buClr>
            </a:pPr>
            <a:r>
              <a:rPr lang="en-US" altLang="zh-TW" sz="2400" dirty="0" smtClean="0"/>
              <a:t>Gain agreement on problem definition and problem severity code</a:t>
            </a:r>
          </a:p>
          <a:p>
            <a:pPr marL="548640" lvl="2" indent="-274320">
              <a:lnSpc>
                <a:spcPct val="80000"/>
              </a:lnSpc>
              <a:spcBef>
                <a:spcPts val="580"/>
              </a:spcBef>
              <a:buClr>
                <a:schemeClr val="accent1"/>
              </a:buClr>
            </a:pPr>
            <a:r>
              <a:rPr lang="en-US" altLang="zh-TW" sz="2400" dirty="0" smtClean="0"/>
              <a:t>Determine the condition or criteria for “acceptance” or “rejection/re-review” of the document </a:t>
            </a:r>
          </a:p>
          <a:p>
            <a:pPr>
              <a:lnSpc>
                <a:spcPct val="80000"/>
              </a:lnSpc>
            </a:pPr>
            <a:r>
              <a:rPr lang="en-US" altLang="zh-TW" i="1" dirty="0" smtClean="0"/>
              <a:t>Distribution of Requirements Document and any other information</a:t>
            </a:r>
          </a:p>
          <a:p>
            <a:pPr>
              <a:lnSpc>
                <a:spcPct val="80000"/>
              </a:lnSpc>
            </a:pPr>
            <a:r>
              <a:rPr lang="en-US" altLang="zh-TW" i="1" dirty="0" smtClean="0"/>
              <a:t>Review Preparation</a:t>
            </a:r>
          </a:p>
          <a:p>
            <a:pPr marL="548640" lvl="2" indent="-274320">
              <a:lnSpc>
                <a:spcPct val="80000"/>
              </a:lnSpc>
              <a:spcBef>
                <a:spcPts val="580"/>
              </a:spcBef>
              <a:buClr>
                <a:schemeClr val="accent1"/>
              </a:buClr>
            </a:pPr>
            <a:r>
              <a:rPr lang="en-US" altLang="zh-TW" sz="2400" dirty="0" smtClean="0"/>
              <a:t>Review team members read the document for problems</a:t>
            </a:r>
          </a:p>
          <a:p>
            <a:pPr marL="548640" lvl="2" indent="-274320">
              <a:lnSpc>
                <a:spcPct val="80000"/>
              </a:lnSpc>
              <a:spcBef>
                <a:spcPts val="580"/>
              </a:spcBef>
              <a:buClr>
                <a:schemeClr val="accent1"/>
              </a:buClr>
            </a:pPr>
            <a:r>
              <a:rPr lang="en-US" altLang="zh-TW" sz="2400" dirty="0" smtClean="0"/>
              <a:t>Record down questions and suspected problem areas</a:t>
            </a:r>
          </a:p>
          <a:p>
            <a:pPr>
              <a:lnSpc>
                <a:spcPct val="80000"/>
              </a:lnSpc>
            </a:pPr>
            <a:r>
              <a:rPr lang="en-US" altLang="zh-TW" i="1" dirty="0" smtClean="0"/>
              <a:t>Hold the Review “meeting</a:t>
            </a:r>
          </a:p>
          <a:p>
            <a:pPr marL="548640" lvl="2" indent="-274320">
              <a:lnSpc>
                <a:spcPct val="80000"/>
              </a:lnSpc>
              <a:spcBef>
                <a:spcPts val="580"/>
              </a:spcBef>
              <a:buClr>
                <a:schemeClr val="accent1"/>
              </a:buClr>
            </a:pPr>
            <a:r>
              <a:rPr lang="en-US" altLang="zh-TW" sz="2400" dirty="0" smtClean="0"/>
              <a:t>Discuss the discovered problems </a:t>
            </a:r>
          </a:p>
          <a:p>
            <a:pPr marL="548640" lvl="2" indent="-274320">
              <a:lnSpc>
                <a:spcPct val="80000"/>
              </a:lnSpc>
              <a:spcBef>
                <a:spcPts val="580"/>
              </a:spcBef>
              <a:buClr>
                <a:schemeClr val="accent1"/>
              </a:buClr>
            </a:pPr>
            <a:r>
              <a:rPr lang="en-US" altLang="zh-TW" sz="2400" dirty="0" smtClean="0"/>
              <a:t>Agree on the </a:t>
            </a:r>
          </a:p>
          <a:p>
            <a:pPr marL="822960" lvl="3" indent="-274320">
              <a:lnSpc>
                <a:spcPct val="80000"/>
              </a:lnSpc>
              <a:spcBef>
                <a:spcPts val="580"/>
              </a:spcBef>
              <a:buClr>
                <a:schemeClr val="accent1"/>
              </a:buClr>
              <a:buNone/>
            </a:pPr>
            <a:r>
              <a:rPr lang="en-US" altLang="zh-TW" sz="2400" dirty="0" smtClean="0"/>
              <a:t>1) severity of the problems and </a:t>
            </a:r>
          </a:p>
          <a:p>
            <a:pPr marL="822960" lvl="3" indent="-274320">
              <a:lnSpc>
                <a:spcPct val="80000"/>
              </a:lnSpc>
              <a:spcBef>
                <a:spcPts val="580"/>
              </a:spcBef>
              <a:buClr>
                <a:schemeClr val="accent1"/>
              </a:buClr>
              <a:buNone/>
            </a:pPr>
            <a:r>
              <a:rPr lang="en-US" altLang="zh-TW" sz="2400" dirty="0" smtClean="0"/>
              <a:t>2) action plan to resolve the problems</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Requirements reviews…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143000"/>
            <a:ext cx="8839200" cy="5410200"/>
          </a:xfrm>
        </p:spPr>
        <p:txBody>
          <a:bodyPr>
            <a:noAutofit/>
          </a:bodyPr>
          <a:lstStyle/>
          <a:p>
            <a:pPr>
              <a:lnSpc>
                <a:spcPct val="80000"/>
              </a:lnSpc>
            </a:pPr>
            <a:r>
              <a:rPr lang="en-US" altLang="zh-TW" i="1" dirty="0" smtClean="0"/>
              <a:t>Moderator (review chair) -  </a:t>
            </a:r>
            <a:r>
              <a:rPr lang="en-US" altLang="zh-TW" dirty="0" smtClean="0"/>
              <a:t>follows up to ensure that the action plan items have been carried out</a:t>
            </a:r>
          </a:p>
          <a:p>
            <a:pPr>
              <a:lnSpc>
                <a:spcPct val="80000"/>
              </a:lnSpc>
            </a:pPr>
            <a:r>
              <a:rPr lang="en-US" altLang="zh-TW" i="1" dirty="0" smtClean="0"/>
              <a:t>The revised Requirements Document -  </a:t>
            </a:r>
            <a:r>
              <a:rPr lang="en-US" altLang="zh-TW" dirty="0" smtClean="0"/>
              <a:t>is either accepted or a re-review is conducted; a re-review just follow the above steps again.</a:t>
            </a:r>
          </a:p>
          <a:p>
            <a:pPr>
              <a:lnSpc>
                <a:spcPct val="80000"/>
              </a:lnSpc>
            </a:pPr>
            <a:r>
              <a:rPr lang="en-US" altLang="zh-TW" dirty="0" smtClean="0"/>
              <a:t>Actions which might be decided for each problem are as follows</a:t>
            </a:r>
          </a:p>
          <a:p>
            <a:pPr lvl="1"/>
            <a:r>
              <a:rPr lang="en-US" i="1" dirty="0" smtClean="0"/>
              <a:t>Requirements clarification </a:t>
            </a:r>
            <a:r>
              <a:rPr lang="en-US" dirty="0" smtClean="0"/>
              <a:t>- The requirement may be badly expressed or may have accidentally omitted information which has been collected during requirements elicitation.</a:t>
            </a:r>
          </a:p>
          <a:p>
            <a:pPr lvl="1"/>
            <a:r>
              <a:rPr lang="en-US" i="1" dirty="0" smtClean="0"/>
              <a:t>Missing information </a:t>
            </a:r>
            <a:r>
              <a:rPr lang="en-US" dirty="0" smtClean="0"/>
              <a:t>- Some information is missing from the requirements document. It is the responsibility of the requirements engineers who are revising the document to discover this information from system stakeholders.</a:t>
            </a:r>
          </a:p>
          <a:p>
            <a:pPr marL="548640" lvl="2" indent="-274320">
              <a:lnSpc>
                <a:spcPct val="80000"/>
              </a:lnSpc>
              <a:spcBef>
                <a:spcPts val="580"/>
              </a:spcBef>
              <a:buClr>
                <a:schemeClr val="accent1"/>
              </a:buClr>
            </a:pPr>
            <a:r>
              <a:rPr lang="en-US" sz="2400" i="1" dirty="0" smtClean="0"/>
              <a:t>Requirements conflict </a:t>
            </a:r>
            <a:r>
              <a:rPr lang="en-US" sz="2400" dirty="0" smtClean="0"/>
              <a:t>- There is a significant conflict between requirements. The stakeholders involved must negotiate to resolve the conflict.</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Requirements reviews…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685800"/>
            <a:ext cx="8839200" cy="5562600"/>
          </a:xfrm>
        </p:spPr>
        <p:txBody>
          <a:bodyPr>
            <a:noAutofit/>
          </a:bodyPr>
          <a:lstStyle/>
          <a:p>
            <a:pPr lvl="1"/>
            <a:r>
              <a:rPr lang="en-US" i="1" dirty="0" smtClean="0"/>
              <a:t>Unrealistic requirement </a:t>
            </a:r>
            <a:r>
              <a:rPr lang="en-US" dirty="0" smtClean="0"/>
              <a:t>- The requirement does not appear to be implementable with the technology available or given other constraints on the system. Stakeholders must be consulted to decide how to make the requirement more realistic.</a:t>
            </a:r>
          </a:p>
          <a:p>
            <a:r>
              <a:rPr lang="en-US" b="1" i="1" dirty="0" smtClean="0"/>
              <a:t>Pre-review checking</a:t>
            </a:r>
          </a:p>
          <a:p>
            <a:pPr lvl="1"/>
            <a:r>
              <a:rPr lang="en-US" sz="2300" dirty="0" smtClean="0"/>
              <a:t>Reviews are expensive because they involve a number of people spending time reading and checking the requirements document</a:t>
            </a:r>
          </a:p>
          <a:p>
            <a:pPr lvl="1"/>
            <a:r>
              <a:rPr lang="en-US" sz="2300" dirty="0" smtClean="0"/>
              <a:t>expense can be reduced by using pre-review checking</a:t>
            </a:r>
          </a:p>
          <a:p>
            <a:pPr lvl="1"/>
            <a:r>
              <a:rPr lang="en-US" sz="2300" dirty="0" smtClean="0"/>
              <a:t>one person checks the document and looks for straightforward problems such as missing requirements, lack of conformance to standards, typographical errors, etc.</a:t>
            </a:r>
            <a:endParaRPr lang="en-US" altLang="zh-TW" sz="2300" dirty="0" smtClean="0"/>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Requirements reviews…</a:t>
            </a:r>
          </a:p>
        </p:txBody>
      </p:sp>
      <p:pic>
        <p:nvPicPr>
          <p:cNvPr id="1026" name="Picture 2"/>
          <p:cNvPicPr>
            <a:picLocks noChangeAspect="1" noChangeArrowheads="1"/>
          </p:cNvPicPr>
          <p:nvPr/>
        </p:nvPicPr>
        <p:blipFill>
          <a:blip r:embed="rId3"/>
          <a:srcRect/>
          <a:stretch>
            <a:fillRect/>
          </a:stretch>
        </p:blipFill>
        <p:spPr bwMode="auto">
          <a:xfrm>
            <a:off x="2505075" y="4876800"/>
            <a:ext cx="6486525" cy="19050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14400"/>
            <a:ext cx="8839200" cy="5715000"/>
          </a:xfrm>
        </p:spPr>
        <p:txBody>
          <a:bodyPr>
            <a:noAutofit/>
          </a:bodyPr>
          <a:lstStyle/>
          <a:p>
            <a:pPr lvl="1"/>
            <a:r>
              <a:rPr lang="en-US" dirty="0" smtClean="0"/>
              <a:t>Requirements inspection involves creating a team of inspectors that should represent different perspectives.</a:t>
            </a:r>
          </a:p>
          <a:p>
            <a:pPr lvl="1"/>
            <a:r>
              <a:rPr lang="en-US" dirty="0" smtClean="0"/>
              <a:t>Therefore, a requirements inspection team should include requirements engineers (authors), design engineers (will do work based on requirements), and various other stakeholders (sources of requirements).</a:t>
            </a:r>
          </a:p>
          <a:p>
            <a:pPr lvl="1"/>
            <a:r>
              <a:rPr lang="en-US" dirty="0" smtClean="0"/>
              <a:t>Inspection is a formal review because it proceeds in a sequence of well defined stages. E.g. Fagan's Inspection Process</a:t>
            </a:r>
            <a:endParaRPr lang="en-US" altLang="zh-TW" dirty="0" smtClean="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Requirements reviews: Inspection</a:t>
            </a:r>
          </a:p>
        </p:txBody>
      </p:sp>
      <p:pic>
        <p:nvPicPr>
          <p:cNvPr id="2050" name="Picture 2"/>
          <p:cNvPicPr>
            <a:picLocks noChangeAspect="1" noChangeArrowheads="1"/>
          </p:cNvPicPr>
          <p:nvPr/>
        </p:nvPicPr>
        <p:blipFill>
          <a:blip r:embed="rId3"/>
          <a:srcRect/>
          <a:stretch>
            <a:fillRect/>
          </a:stretch>
        </p:blipFill>
        <p:spPr bwMode="auto">
          <a:xfrm>
            <a:off x="838200" y="3657600"/>
            <a:ext cx="7772400" cy="2733675"/>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838200"/>
            <a:ext cx="8839200" cy="5410200"/>
          </a:xfrm>
        </p:spPr>
        <p:txBody>
          <a:bodyPr>
            <a:noAutofit/>
          </a:bodyPr>
          <a:lstStyle/>
          <a:p>
            <a:r>
              <a:rPr lang="en-US" dirty="0" smtClean="0"/>
              <a:t>In both formal and informal reviews, an important factor is the level of guidance the reviewers receive for accomplishing their task, or </a:t>
            </a:r>
            <a:r>
              <a:rPr lang="en-US" i="1" dirty="0" smtClean="0"/>
              <a:t>reading technique.</a:t>
            </a:r>
          </a:p>
          <a:p>
            <a:r>
              <a:rPr lang="en-US" dirty="0" smtClean="0"/>
              <a:t>Reading techniques:</a:t>
            </a:r>
          </a:p>
          <a:p>
            <a:pPr lvl="1"/>
            <a:r>
              <a:rPr lang="en-US" dirty="0" smtClean="0"/>
              <a:t>Ad-hoc</a:t>
            </a:r>
          </a:p>
          <a:p>
            <a:pPr lvl="1"/>
            <a:r>
              <a:rPr lang="en-US" dirty="0" smtClean="0"/>
              <a:t>Checklist-based</a:t>
            </a:r>
          </a:p>
          <a:p>
            <a:pPr lvl="1"/>
            <a:r>
              <a:rPr lang="en-US" dirty="0" smtClean="0"/>
              <a:t>Defect-based</a:t>
            </a:r>
          </a:p>
          <a:p>
            <a:pPr lvl="1"/>
            <a:r>
              <a:rPr lang="en-US" dirty="0" smtClean="0"/>
              <a:t>Perspective-based</a:t>
            </a:r>
          </a:p>
          <a:p>
            <a:pPr lvl="1"/>
            <a:r>
              <a:rPr lang="en-US" dirty="0" smtClean="0"/>
              <a:t>Scenario-based</a:t>
            </a:r>
          </a:p>
          <a:p>
            <a:pPr lvl="1"/>
            <a:r>
              <a:rPr lang="en-US" dirty="0" smtClean="0"/>
              <a:t>Pattern-based</a:t>
            </a:r>
          </a:p>
          <a:p>
            <a:r>
              <a:rPr lang="en-US" i="1" dirty="0" smtClean="0"/>
              <a:t>Ad-hoc reading </a:t>
            </a:r>
            <a:r>
              <a:rPr lang="en-US" dirty="0" smtClean="0"/>
              <a:t>– no guidance is provided, reviewers use only their own knowledge and experience to identify defects.</a:t>
            </a:r>
          </a:p>
          <a:p>
            <a:r>
              <a:rPr lang="en-US" i="1" dirty="0" smtClean="0"/>
              <a:t>Perspective-based reading – </a:t>
            </a:r>
            <a:r>
              <a:rPr lang="en-US" dirty="0" smtClean="0"/>
              <a:t>each procedure is based on the viewpoint of a particular stakeholder.</a:t>
            </a:r>
            <a:endParaRPr lang="en-US" altLang="zh-TW" dirty="0" smtClean="0"/>
          </a:p>
        </p:txBody>
      </p:sp>
      <p:sp>
        <p:nvSpPr>
          <p:cNvPr id="4" name="Rounded Rectangle 3"/>
          <p:cNvSpPr/>
          <p:nvPr/>
        </p:nvSpPr>
        <p:spPr>
          <a:xfrm>
            <a:off x="304800" y="1524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Reading Techniques</a:t>
            </a:r>
          </a:p>
        </p:txBody>
      </p:sp>
      <p:sp>
        <p:nvSpPr>
          <p:cNvPr id="5" name="Rectangle 4"/>
          <p:cNvSpPr/>
          <p:nvPr/>
        </p:nvSpPr>
        <p:spPr>
          <a:xfrm>
            <a:off x="3657600" y="3124200"/>
            <a:ext cx="5334000" cy="1569660"/>
          </a:xfrm>
          <a:prstGeom prst="rect">
            <a:avLst/>
          </a:prstGeom>
          <a:ln>
            <a:solidFill>
              <a:schemeClr val="tx1"/>
            </a:solidFill>
          </a:ln>
        </p:spPr>
        <p:txBody>
          <a:bodyPr wrap="square">
            <a:spAutoFit/>
          </a:bodyPr>
          <a:lstStyle/>
          <a:p>
            <a:r>
              <a:rPr lang="en-US" sz="2400" dirty="0" smtClean="0"/>
              <a:t>Not only a list of review questions but also a collection of procedures to follow is provided, which describe the steps to be accomplished in order to answer the questions.</a:t>
            </a:r>
            <a:endParaRPr lang="en-US" sz="2400" dirty="0"/>
          </a:p>
        </p:txBody>
      </p:sp>
      <p:sp>
        <p:nvSpPr>
          <p:cNvPr id="6" name="Right Brace 5"/>
          <p:cNvSpPr/>
          <p:nvPr/>
        </p:nvSpPr>
        <p:spPr>
          <a:xfrm>
            <a:off x="2514600" y="3657600"/>
            <a:ext cx="1143000" cy="1371600"/>
          </a:xfrm>
          <a:prstGeom prst="rightBrace">
            <a:avLst>
              <a:gd name="adj1" fmla="val 8333"/>
              <a:gd name="adj2" fmla="val 40339"/>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143000"/>
            <a:ext cx="8839200" cy="5410200"/>
          </a:xfrm>
        </p:spPr>
        <p:txBody>
          <a:bodyPr>
            <a:noAutofit/>
          </a:bodyPr>
          <a:lstStyle/>
          <a:p>
            <a:r>
              <a:rPr lang="en-US" i="1" dirty="0" smtClean="0"/>
              <a:t>Checklist-based reading </a:t>
            </a:r>
            <a:r>
              <a:rPr lang="en-US" dirty="0" smtClean="0"/>
              <a:t>– a list of questions is provided specifying what properties of the document must be checked and what specific problems should be searched for.</a:t>
            </a:r>
          </a:p>
          <a:p>
            <a:pPr lvl="1"/>
            <a:r>
              <a:rPr lang="en-US" dirty="0" smtClean="0"/>
              <a:t>Essential tool for an effective review process – list common problem area and guide reviewers</a:t>
            </a:r>
          </a:p>
          <a:p>
            <a:pPr lvl="1"/>
            <a:r>
              <a:rPr lang="en-US" dirty="0" smtClean="0"/>
              <a:t>Usually the only alternative that is discussed in requirements engineering books.</a:t>
            </a:r>
          </a:p>
          <a:p>
            <a:pPr lvl="1"/>
            <a:r>
              <a:rPr lang="en-US" dirty="0" smtClean="0"/>
              <a:t>Every relevant requirements quality criterion is rewritten in the form of a question, or refined into two or more questions.</a:t>
            </a:r>
          </a:p>
          <a:p>
            <a:pPr lvl="1"/>
            <a:r>
              <a:rPr lang="en-US" dirty="0" smtClean="0"/>
              <a:t>A checklist works just as a reminder for reviewers of those quality criteria.</a:t>
            </a:r>
          </a:p>
          <a:p>
            <a:pPr lvl="1"/>
            <a:r>
              <a:rPr lang="en-US" dirty="0" smtClean="0"/>
              <a:t>Each organization should establish their own check list</a:t>
            </a:r>
          </a:p>
          <a:p>
            <a:pPr lvl="1"/>
            <a:r>
              <a:rPr lang="en-US" dirty="0" smtClean="0"/>
              <a:t>A sample checklists are shown in the next 3 slides</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Reading Techniques: Checklist-based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Reading Techniques: Checklist-based…</a:t>
            </a:r>
          </a:p>
        </p:txBody>
      </p:sp>
      <p:pic>
        <p:nvPicPr>
          <p:cNvPr id="4098" name="Picture 2"/>
          <p:cNvPicPr>
            <a:picLocks noChangeAspect="1" noChangeArrowheads="1"/>
          </p:cNvPicPr>
          <p:nvPr/>
        </p:nvPicPr>
        <p:blipFill>
          <a:blip r:embed="rId3"/>
          <a:srcRect/>
          <a:stretch>
            <a:fillRect/>
          </a:stretch>
        </p:blipFill>
        <p:spPr bwMode="auto">
          <a:xfrm>
            <a:off x="152400" y="1066800"/>
            <a:ext cx="8839200" cy="55626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r>
              <a:rPr lang="en-US" sz="2800" dirty="0" smtClean="0"/>
              <a:t>Introduction</a:t>
            </a:r>
          </a:p>
          <a:p>
            <a:pPr marL="274320" lvl="1" indent="-274320">
              <a:spcBef>
                <a:spcPts val="580"/>
              </a:spcBef>
              <a:buClr>
                <a:schemeClr val="accent1"/>
              </a:buClr>
            </a:pPr>
            <a:r>
              <a:rPr lang="en-US" sz="2800" dirty="0" smtClean="0"/>
              <a:t>Analysis &amp; negotiation Vs Validation</a:t>
            </a:r>
          </a:p>
          <a:p>
            <a:pPr marL="274320" lvl="1" indent="-274320">
              <a:spcBef>
                <a:spcPts val="580"/>
              </a:spcBef>
              <a:buClr>
                <a:schemeClr val="accent1"/>
              </a:buClr>
              <a:defRPr/>
            </a:pPr>
            <a:r>
              <a:rPr lang="en-US" altLang="zh-TW" sz="2800" dirty="0" smtClean="0"/>
              <a:t>Inputs and Outputs of Requirement Validation</a:t>
            </a:r>
          </a:p>
          <a:p>
            <a:pPr marL="274320" lvl="1" indent="-274320">
              <a:spcBef>
                <a:spcPts val="580"/>
              </a:spcBef>
              <a:buClr>
                <a:schemeClr val="accent1"/>
              </a:buClr>
              <a:defRPr/>
            </a:pPr>
            <a:r>
              <a:rPr lang="en-US" sz="2800" dirty="0" smtClean="0"/>
              <a:t>Validation framework – Activities</a:t>
            </a:r>
          </a:p>
          <a:p>
            <a:pPr marL="274320" lvl="1" indent="-274320">
              <a:spcBef>
                <a:spcPts val="580"/>
              </a:spcBef>
              <a:buClr>
                <a:schemeClr val="accent1"/>
              </a:buClr>
              <a:defRPr/>
            </a:pPr>
            <a:r>
              <a:rPr lang="en-US" sz="2800" dirty="0" smtClean="0"/>
              <a:t>Review</a:t>
            </a:r>
          </a:p>
          <a:p>
            <a:pPr lvl="1">
              <a:defRPr/>
            </a:pPr>
            <a:r>
              <a:rPr lang="en-US" sz="2800" dirty="0" smtClean="0"/>
              <a:t>Reading Techniques</a:t>
            </a:r>
          </a:p>
          <a:p>
            <a:pPr marL="274320" lvl="1" indent="-274320">
              <a:spcBef>
                <a:spcPts val="580"/>
              </a:spcBef>
              <a:buClr>
                <a:schemeClr val="accent1"/>
              </a:buClr>
              <a:defRPr/>
            </a:pPr>
            <a:r>
              <a:rPr lang="en-US" sz="2800" dirty="0" smtClean="0"/>
              <a:t>Translating requirements to alternative forms</a:t>
            </a:r>
          </a:p>
          <a:p>
            <a:pPr lvl="1"/>
            <a:r>
              <a:rPr lang="en-US" dirty="0" smtClean="0"/>
              <a:t>User manual</a:t>
            </a:r>
          </a:p>
          <a:p>
            <a:pPr lvl="1"/>
            <a:r>
              <a:rPr lang="en-US" dirty="0" smtClean="0"/>
              <a:t>Visualizations, e.g. diagrams</a:t>
            </a:r>
          </a:p>
          <a:p>
            <a:pPr lvl="1"/>
            <a:r>
              <a:rPr lang="en-US" dirty="0" smtClean="0"/>
              <a:t>Lightweight formal models</a:t>
            </a:r>
          </a:p>
          <a:p>
            <a:pPr lvl="1"/>
            <a:r>
              <a:rPr lang="en-US" dirty="0" smtClean="0"/>
              <a:t>Prototypes</a:t>
            </a:r>
          </a:p>
          <a:p>
            <a:pPr lvl="1"/>
            <a:r>
              <a:rPr lang="en-US" dirty="0" smtClean="0"/>
              <a:t> Test cases</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latin typeface="Times New Roman" pitchFamily="18" charset="0"/>
                <a:cs typeface="Times New Roman" pitchFamily="18" charset="0"/>
              </a:rPr>
              <a:t>Contents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Reading Techniques: Checklist-based…</a:t>
            </a:r>
          </a:p>
        </p:txBody>
      </p:sp>
      <p:pic>
        <p:nvPicPr>
          <p:cNvPr id="2050" name="Picture 2"/>
          <p:cNvPicPr>
            <a:picLocks noChangeAspect="1" noChangeArrowheads="1"/>
          </p:cNvPicPr>
          <p:nvPr/>
        </p:nvPicPr>
        <p:blipFill>
          <a:blip r:embed="rId3"/>
          <a:srcRect/>
          <a:stretch>
            <a:fillRect/>
          </a:stretch>
        </p:blipFill>
        <p:spPr bwMode="auto">
          <a:xfrm>
            <a:off x="285749" y="1066800"/>
            <a:ext cx="8705851" cy="5562600"/>
          </a:xfrm>
          <a:prstGeom prst="rect">
            <a:avLst/>
          </a:prstGeom>
          <a:noFill/>
          <a:ln w="9525">
            <a:noFill/>
            <a:miter lim="800000"/>
            <a:headEnd/>
            <a:tailEnd/>
          </a:ln>
          <a:effectLst/>
        </p:spPr>
      </p:pic>
      <p:sp>
        <p:nvSpPr>
          <p:cNvPr id="6" name="Rectangle 5"/>
          <p:cNvSpPr/>
          <p:nvPr/>
        </p:nvSpPr>
        <p:spPr>
          <a:xfrm>
            <a:off x="7239000" y="1143000"/>
            <a:ext cx="1672637" cy="369332"/>
          </a:xfrm>
          <a:prstGeom prst="rect">
            <a:avLst/>
          </a:prstGeom>
          <a:ln>
            <a:solidFill>
              <a:schemeClr val="tx1"/>
            </a:solidFill>
          </a:ln>
        </p:spPr>
        <p:txBody>
          <a:bodyPr wrap="none">
            <a:spAutoFit/>
          </a:bodyPr>
          <a:lstStyle/>
          <a:p>
            <a:r>
              <a:rPr lang="en-US" b="1" dirty="0" smtClean="0"/>
              <a:t>(</a:t>
            </a:r>
            <a:r>
              <a:rPr lang="en-US" b="1" dirty="0" err="1" smtClean="0"/>
              <a:t>Wiegers</a:t>
            </a:r>
            <a:r>
              <a:rPr lang="en-US" b="1" dirty="0" smtClean="0"/>
              <a:t>, 2003)</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Reading Techniques: Checklist-based…</a:t>
            </a:r>
          </a:p>
        </p:txBody>
      </p:sp>
      <p:pic>
        <p:nvPicPr>
          <p:cNvPr id="3074" name="Picture 2"/>
          <p:cNvPicPr>
            <a:picLocks noChangeAspect="1" noChangeArrowheads="1"/>
          </p:cNvPicPr>
          <p:nvPr/>
        </p:nvPicPr>
        <p:blipFill>
          <a:blip r:embed="rId3"/>
          <a:srcRect/>
          <a:stretch>
            <a:fillRect/>
          </a:stretch>
        </p:blipFill>
        <p:spPr bwMode="auto">
          <a:xfrm>
            <a:off x="228599" y="1066800"/>
            <a:ext cx="8633945" cy="5334000"/>
          </a:xfrm>
          <a:prstGeom prst="rect">
            <a:avLst/>
          </a:prstGeom>
          <a:noFill/>
          <a:ln w="9525">
            <a:noFill/>
            <a:miter lim="800000"/>
            <a:headEnd/>
            <a:tailEnd/>
          </a:ln>
          <a:effectLst/>
        </p:spPr>
      </p:pic>
      <p:sp>
        <p:nvSpPr>
          <p:cNvPr id="5" name="Rectangle 4"/>
          <p:cNvSpPr/>
          <p:nvPr/>
        </p:nvSpPr>
        <p:spPr>
          <a:xfrm>
            <a:off x="6934200" y="1219200"/>
            <a:ext cx="1672637" cy="369332"/>
          </a:xfrm>
          <a:prstGeom prst="rect">
            <a:avLst/>
          </a:prstGeom>
          <a:ln>
            <a:solidFill>
              <a:schemeClr val="tx1"/>
            </a:solidFill>
          </a:ln>
        </p:spPr>
        <p:txBody>
          <a:bodyPr wrap="none">
            <a:spAutoFit/>
          </a:bodyPr>
          <a:lstStyle/>
          <a:p>
            <a:r>
              <a:rPr lang="en-US" b="1" dirty="0" smtClean="0"/>
              <a:t>(</a:t>
            </a:r>
            <a:r>
              <a:rPr lang="en-US" b="1" dirty="0" err="1" smtClean="0"/>
              <a:t>Wiegers</a:t>
            </a:r>
            <a:r>
              <a:rPr lang="en-US" b="1" dirty="0" smtClean="0"/>
              <a:t>, 2003)</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14400"/>
            <a:ext cx="8839200" cy="5638800"/>
          </a:xfrm>
        </p:spPr>
        <p:txBody>
          <a:bodyPr>
            <a:normAutofit/>
          </a:bodyPr>
          <a:lstStyle/>
          <a:p>
            <a:r>
              <a:rPr lang="en-US" sz="2800" dirty="0" smtClean="0"/>
              <a:t>Each procedure is aiming for detecting a particular type of defects different procedures are usually assigned to different reviewers. </a:t>
            </a:r>
          </a:p>
          <a:p>
            <a:pPr lvl="1"/>
            <a:r>
              <a:rPr lang="en-US" sz="2600" dirty="0" smtClean="0"/>
              <a:t>Examples of defects that could be detected includes data type consistencies, incorrect functionalities, ambiguities or missing functionality.</a:t>
            </a:r>
          </a:p>
          <a:p>
            <a:pPr lvl="1"/>
            <a:r>
              <a:rPr lang="en-US" sz="2600" dirty="0" smtClean="0"/>
              <a:t>Defect-based reading is a technique which is less overlapping, more systematic and more distinct than ad-hoc &amp; check list based reading techniques.</a:t>
            </a:r>
          </a:p>
          <a:p>
            <a:pPr lvl="1"/>
            <a:r>
              <a:rPr lang="en-US" sz="2600" dirty="0" smtClean="0"/>
              <a:t>Some empirical evidence exists that this may outperform checklist-based and ad-hoc approaches.</a:t>
            </a:r>
          </a:p>
          <a:p>
            <a:pPr lvl="2"/>
            <a:r>
              <a:rPr lang="en-US" sz="2400" dirty="0" smtClean="0"/>
              <a:t>“The defect detection rate of individuals and teams using defect based reading is superior to that obtained with ad-hoc or checklist methods.” </a:t>
            </a:r>
            <a:endParaRPr lang="en-US" sz="2200"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Reading Techniques: Defect-based reading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14400"/>
            <a:ext cx="8839200" cy="4876800"/>
          </a:xfrm>
        </p:spPr>
        <p:txBody>
          <a:bodyPr>
            <a:normAutofit/>
          </a:bodyPr>
          <a:lstStyle/>
          <a:p>
            <a:r>
              <a:rPr lang="en-US" dirty="0" smtClean="0"/>
              <a:t> </a:t>
            </a:r>
            <a:endParaRPr lang="en-US" dirty="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Reading Techniques: Defect-based reading… </a:t>
            </a:r>
          </a:p>
        </p:txBody>
      </p:sp>
      <p:pic>
        <p:nvPicPr>
          <p:cNvPr id="5123" name="Picture 3"/>
          <p:cNvPicPr>
            <a:picLocks noChangeAspect="1" noChangeArrowheads="1"/>
          </p:cNvPicPr>
          <p:nvPr/>
        </p:nvPicPr>
        <p:blipFill>
          <a:blip r:embed="rId2"/>
          <a:srcRect/>
          <a:stretch>
            <a:fillRect/>
          </a:stretch>
        </p:blipFill>
        <p:spPr bwMode="auto">
          <a:xfrm>
            <a:off x="152400" y="990600"/>
            <a:ext cx="8915400" cy="5562600"/>
          </a:xfrm>
          <a:prstGeom prst="rect">
            <a:avLst/>
          </a:prstGeom>
          <a:noFill/>
          <a:ln w="9525">
            <a:noFill/>
            <a:miter lim="800000"/>
            <a:headEnd/>
            <a:tailEnd/>
          </a:ln>
          <a:effectLst/>
        </p:spPr>
      </p:pic>
      <p:sp>
        <p:nvSpPr>
          <p:cNvPr id="7" name="Rectangle 6"/>
          <p:cNvSpPr/>
          <p:nvPr/>
        </p:nvSpPr>
        <p:spPr>
          <a:xfrm>
            <a:off x="5334000" y="4648200"/>
            <a:ext cx="3440365" cy="369332"/>
          </a:xfrm>
          <a:prstGeom prst="rect">
            <a:avLst/>
          </a:prstGeom>
          <a:ln>
            <a:solidFill>
              <a:schemeClr val="tx1"/>
            </a:solidFill>
          </a:ln>
        </p:spPr>
        <p:txBody>
          <a:bodyPr wrap="none">
            <a:spAutoFit/>
          </a:bodyPr>
          <a:lstStyle/>
          <a:p>
            <a:r>
              <a:rPr lang="en-US" b="1" dirty="0" smtClean="0"/>
              <a:t>Defect-based procedure example</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762000"/>
            <a:ext cx="8763000" cy="5943600"/>
          </a:xfrm>
        </p:spPr>
        <p:txBody>
          <a:bodyPr>
            <a:normAutofit fontScale="92500"/>
          </a:bodyPr>
          <a:lstStyle/>
          <a:p>
            <a:r>
              <a:rPr lang="en-US" i="1" dirty="0" smtClean="0"/>
              <a:t>Scenario-based reading </a:t>
            </a:r>
            <a:r>
              <a:rPr lang="en-US" dirty="0" smtClean="0"/>
              <a:t>- a set of concrete scenarios are provided. Reviewers walk through the sequence of events in each scenario and examine the requirements document for presence, correctness, etc. of requirement statements that cover those.</a:t>
            </a:r>
          </a:p>
          <a:p>
            <a:pPr lvl="1"/>
            <a:r>
              <a:rPr lang="en-US" dirty="0" smtClean="0"/>
              <a:t>scenarios may be usage scenarios, maintenance work scenarios, etc.</a:t>
            </a:r>
          </a:p>
          <a:p>
            <a:pPr lvl="1"/>
            <a:r>
              <a:rPr lang="en-US" dirty="0" smtClean="0"/>
              <a:t> “Scenario-based validation” is often mentioned in books and other requirements literature as a separate validation technique.</a:t>
            </a:r>
          </a:p>
          <a:p>
            <a:r>
              <a:rPr lang="en-US" sz="2800" dirty="0" smtClean="0"/>
              <a:t>McGregor and Sykes “guided inspection”: variant of scenario-based reading</a:t>
            </a:r>
          </a:p>
          <a:p>
            <a:pPr lvl="1"/>
            <a:r>
              <a:rPr lang="en-US" dirty="0" smtClean="0"/>
              <a:t>Inspectors prepare scenarios, then</a:t>
            </a:r>
          </a:p>
          <a:p>
            <a:pPr lvl="1"/>
            <a:r>
              <a:rPr lang="en-US" dirty="0" smtClean="0"/>
              <a:t>The authors of the reviewed document explain how the system described by the document is assumed to handle these cases</a:t>
            </a:r>
          </a:p>
          <a:p>
            <a:pPr lvl="1"/>
            <a:r>
              <a:rPr lang="en-US" dirty="0" smtClean="0"/>
              <a:t>Inspectors follow explanations and look for problems:</a:t>
            </a:r>
          </a:p>
          <a:p>
            <a:pPr lvl="2"/>
            <a:r>
              <a:rPr lang="en-US" sz="2400" dirty="0" smtClean="0"/>
              <a:t>Inappropriate system’s behavior,</a:t>
            </a:r>
          </a:p>
          <a:p>
            <a:pPr lvl="2"/>
            <a:r>
              <a:rPr lang="en-US" sz="2400" dirty="0" smtClean="0"/>
              <a:t>Information has left in the head of the author and was not written down.</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Reading Techniques: Scenario-based reading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90600"/>
            <a:ext cx="8763000" cy="5638800"/>
          </a:xfrm>
        </p:spPr>
        <p:txBody>
          <a:bodyPr>
            <a:normAutofit/>
          </a:bodyPr>
          <a:lstStyle/>
          <a:p>
            <a:r>
              <a:rPr lang="en-US" dirty="0" smtClean="0"/>
              <a:t>a set of patterns is provided to reviewers that they can use when validating requirements against scenarios.</a:t>
            </a:r>
          </a:p>
          <a:p>
            <a:pPr lvl="1"/>
            <a:r>
              <a:rPr lang="en-US" dirty="0" smtClean="0"/>
              <a:t>Examples  of requirements patterns :</a:t>
            </a:r>
          </a:p>
          <a:p>
            <a:pPr lvl="2"/>
            <a:r>
              <a:rPr lang="en-US" sz="2300" b="1" i="1" dirty="0" smtClean="0"/>
              <a:t>‘</a:t>
            </a:r>
            <a:r>
              <a:rPr lang="en-US" sz="2400" b="1" i="1" dirty="0" smtClean="0"/>
              <a:t>MACHINE-FUNCTION’ pattern </a:t>
            </a:r>
            <a:r>
              <a:rPr lang="en-US" sz="2400" dirty="0" smtClean="0"/>
              <a:t>– a good requirements document shall include at least one functional requirement statement for each action in which the software system is involved (essential facts about requirement documents).</a:t>
            </a:r>
          </a:p>
          <a:p>
            <a:pPr lvl="2"/>
            <a:r>
              <a:rPr lang="en-US" sz="2400" dirty="0" smtClean="0"/>
              <a:t>Implementing the functional requirement will thus ensure that the system undertakes the action described in the scenario. </a:t>
            </a:r>
          </a:p>
          <a:p>
            <a:pPr lvl="2"/>
            <a:r>
              <a:rPr lang="en-US" sz="2400" dirty="0" smtClean="0"/>
              <a:t>For example, consider a dealer who uses a financial foreign currencies trading system to record information about a currencies deal:</a:t>
            </a:r>
          </a:p>
          <a:p>
            <a:pPr lvl="2"/>
            <a:endParaRPr lang="en-US" sz="4200" dirty="0" smtClean="0"/>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Reading Techniques: Pattern-based reading</a:t>
            </a:r>
          </a:p>
        </p:txBody>
      </p:sp>
      <p:pic>
        <p:nvPicPr>
          <p:cNvPr id="1026" name="Picture 2"/>
          <p:cNvPicPr>
            <a:picLocks noChangeAspect="1" noChangeArrowheads="1"/>
          </p:cNvPicPr>
          <p:nvPr/>
        </p:nvPicPr>
        <p:blipFill>
          <a:blip r:embed="rId2"/>
          <a:srcRect/>
          <a:stretch>
            <a:fillRect/>
          </a:stretch>
        </p:blipFill>
        <p:spPr bwMode="auto">
          <a:xfrm>
            <a:off x="1295400" y="5486400"/>
            <a:ext cx="7620000" cy="1066800"/>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14400"/>
            <a:ext cx="8763000" cy="5791200"/>
          </a:xfrm>
        </p:spPr>
        <p:txBody>
          <a:bodyPr>
            <a:normAutofit lnSpcReduction="10000"/>
          </a:bodyPr>
          <a:lstStyle/>
          <a:p>
            <a:pPr lvl="2"/>
            <a:r>
              <a:rPr lang="en-US" sz="2400" dirty="0" smtClean="0"/>
              <a:t> </a:t>
            </a:r>
            <a:r>
              <a:rPr lang="en-US" sz="2400" b="1" i="1" dirty="0" smtClean="0"/>
              <a:t>‘COLLECT-FIRST-OBJECTIVE-LAST’ pattern </a:t>
            </a:r>
            <a:r>
              <a:rPr lang="en-US" sz="2400" dirty="0" smtClean="0"/>
              <a:t>– a good mechanical device with which a person interacts using one or more personal items must ensure that the person will not go away leaving those personal items at the device. </a:t>
            </a:r>
          </a:p>
          <a:p>
            <a:pPr lvl="2"/>
            <a:r>
              <a:rPr lang="en-US" sz="2400" dirty="0" smtClean="0"/>
              <a:t>E.g. Consider a passenger who uses a travel ticket to pass through automatic gates at the entrance to a London Underground station:</a:t>
            </a:r>
          </a:p>
          <a:p>
            <a:pPr lvl="2"/>
            <a:endParaRPr lang="en-US" sz="4200" dirty="0" smtClean="0"/>
          </a:p>
          <a:p>
            <a:pPr lvl="2"/>
            <a:endParaRPr lang="en-US" sz="4200" dirty="0" smtClean="0"/>
          </a:p>
          <a:p>
            <a:pPr lvl="2"/>
            <a:endParaRPr lang="en-US" sz="4200" dirty="0" smtClean="0"/>
          </a:p>
          <a:p>
            <a:pPr lvl="1"/>
            <a:r>
              <a:rPr lang="en-US" dirty="0" smtClean="0"/>
              <a:t>Each requirements pattern can be represented by a formal </a:t>
            </a:r>
            <a:r>
              <a:rPr lang="en-US" i="1" dirty="0" smtClean="0"/>
              <a:t>validation frame that </a:t>
            </a:r>
            <a:r>
              <a:rPr lang="en-US" dirty="0" smtClean="0"/>
              <a:t>describes what a part of a scenario should look like to make the pattern applicable, and what should then be searched for in the requirements document.</a:t>
            </a:r>
          </a:p>
        </p:txBody>
      </p:sp>
      <p:sp>
        <p:nvSpPr>
          <p:cNvPr id="4" name="Rounded Rectangle 3"/>
          <p:cNvSpPr/>
          <p:nvPr/>
        </p:nvSpPr>
        <p:spPr>
          <a:xfrm>
            <a:off x="304800" y="2286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Reading Techniques: </a:t>
            </a:r>
            <a:r>
              <a:rPr lang="en-US" sz="3600" dirty="0" smtClean="0"/>
              <a:t>Pattern-based reading…</a:t>
            </a:r>
          </a:p>
        </p:txBody>
      </p:sp>
      <p:pic>
        <p:nvPicPr>
          <p:cNvPr id="2050" name="Picture 2"/>
          <p:cNvPicPr>
            <a:picLocks noChangeAspect="1" noChangeArrowheads="1"/>
          </p:cNvPicPr>
          <p:nvPr/>
        </p:nvPicPr>
        <p:blipFill>
          <a:blip r:embed="rId2"/>
          <a:srcRect/>
          <a:stretch>
            <a:fillRect/>
          </a:stretch>
        </p:blipFill>
        <p:spPr bwMode="auto">
          <a:xfrm>
            <a:off x="1143000" y="3200400"/>
            <a:ext cx="7736114" cy="1600200"/>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762000"/>
            <a:ext cx="9067800" cy="5943600"/>
          </a:xfrm>
        </p:spPr>
        <p:txBody>
          <a:bodyPr>
            <a:normAutofit fontScale="92500" lnSpcReduction="10000"/>
          </a:bodyPr>
          <a:lstStyle/>
          <a:p>
            <a:r>
              <a:rPr lang="en-US" sz="2800" dirty="0" smtClean="0"/>
              <a:t>In practice, requirements are usually documented in structured natural language.</a:t>
            </a:r>
          </a:p>
          <a:p>
            <a:pPr lvl="1"/>
            <a:r>
              <a:rPr lang="en-US" dirty="0" smtClean="0"/>
              <a:t> </a:t>
            </a:r>
            <a:r>
              <a:rPr lang="en-US" sz="2600" dirty="0" smtClean="0"/>
              <a:t>All natural languages are inherently ambiguous.</a:t>
            </a:r>
          </a:p>
          <a:p>
            <a:pPr lvl="1"/>
            <a:r>
              <a:rPr lang="en-US" sz="2600" dirty="0" smtClean="0"/>
              <a:t>The requirements are often written in English although many stakeholders are not fluent in it.</a:t>
            </a:r>
          </a:p>
          <a:p>
            <a:pPr lvl="1"/>
            <a:r>
              <a:rPr lang="en-US" sz="2600" dirty="0" smtClean="0"/>
              <a:t>Presenting the requirements as a collection of separate statements is probably not the best understandable form for either customers or developers.</a:t>
            </a:r>
          </a:p>
          <a:p>
            <a:r>
              <a:rPr lang="en-US" sz="2800" dirty="0" smtClean="0"/>
              <a:t>Three important observations:</a:t>
            </a:r>
          </a:p>
          <a:p>
            <a:pPr lvl="1"/>
            <a:r>
              <a:rPr lang="en-US" sz="2600" dirty="0" smtClean="0"/>
              <a:t>There are also alternative forms for representing requirements and communicating them to stakeholders (although they usually allow only partial view of requirements).</a:t>
            </a:r>
          </a:p>
          <a:p>
            <a:pPr lvl="1"/>
            <a:r>
              <a:rPr lang="en-US" sz="2600" dirty="0" smtClean="0"/>
              <a:t>A particular form may be understandable better than natural language description for a particular stakeholder.</a:t>
            </a:r>
          </a:p>
          <a:p>
            <a:pPr lvl="1"/>
            <a:r>
              <a:rPr lang="en-US" sz="2600" dirty="0" smtClean="0"/>
              <a:t>When translating requirements from one form to another, this activity may succeed only if requirements are sufficiently complete, consistent, etc.</a:t>
            </a:r>
            <a:endParaRPr lang="en-US" sz="2600" dirty="0"/>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Translating requirements to alternative forms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066800"/>
            <a:ext cx="8763000" cy="5562600"/>
          </a:xfrm>
        </p:spPr>
        <p:txBody>
          <a:bodyPr>
            <a:normAutofit/>
          </a:bodyPr>
          <a:lstStyle/>
          <a:p>
            <a:r>
              <a:rPr lang="en-US" sz="2800" dirty="0" smtClean="0"/>
              <a:t>It is not considered feasible to maintain several concurrent representations of requirements because of modifiability problems.</a:t>
            </a:r>
          </a:p>
          <a:p>
            <a:r>
              <a:rPr lang="en-US" sz="2800" dirty="0" smtClean="0"/>
              <a:t>However, for validating them, rewriting natural language into other forms is considered very useful.</a:t>
            </a:r>
          </a:p>
          <a:p>
            <a:r>
              <a:rPr lang="en-US" sz="2800" dirty="0" smtClean="0"/>
              <a:t>Alternative forms for representing and communicating requirements:</a:t>
            </a:r>
          </a:p>
          <a:p>
            <a:pPr lvl="1"/>
            <a:r>
              <a:rPr lang="en-US" dirty="0" smtClean="0"/>
              <a:t>User manual</a:t>
            </a:r>
          </a:p>
          <a:p>
            <a:pPr lvl="1"/>
            <a:r>
              <a:rPr lang="en-US" dirty="0" smtClean="0"/>
              <a:t>Visualizations, e.g. diagrams</a:t>
            </a:r>
          </a:p>
          <a:p>
            <a:pPr lvl="1"/>
            <a:r>
              <a:rPr lang="en-US" dirty="0" smtClean="0"/>
              <a:t>Lightweight formal models</a:t>
            </a:r>
          </a:p>
          <a:p>
            <a:pPr lvl="1"/>
            <a:r>
              <a:rPr lang="en-US" dirty="0" smtClean="0"/>
              <a:t>Prototypes</a:t>
            </a:r>
          </a:p>
          <a:p>
            <a:pPr lvl="1"/>
            <a:r>
              <a:rPr lang="en-US" dirty="0" smtClean="0"/>
              <a:t> Test cases</a:t>
            </a:r>
            <a:endParaRPr lang="en-US" dirty="0"/>
          </a:p>
        </p:txBody>
      </p:sp>
      <p:sp>
        <p:nvSpPr>
          <p:cNvPr id="4" name="Rounded Rectangle 3"/>
          <p:cNvSpPr/>
          <p:nvPr/>
        </p:nvSpPr>
        <p:spPr>
          <a:xfrm>
            <a:off x="304800" y="2286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Translating requirements to alternative forms…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685800"/>
            <a:ext cx="8915400" cy="5943600"/>
          </a:xfrm>
        </p:spPr>
        <p:txBody>
          <a:bodyPr>
            <a:normAutofit fontScale="92500" lnSpcReduction="10000"/>
          </a:bodyPr>
          <a:lstStyle/>
          <a:p>
            <a:r>
              <a:rPr lang="en-US" sz="2800" dirty="0" smtClean="0"/>
              <a:t>A good manual describes all user-visible functionality in easily understandable language.</a:t>
            </a:r>
          </a:p>
          <a:p>
            <a:r>
              <a:rPr lang="en-US" sz="2800" dirty="0" smtClean="0"/>
              <a:t>It is still a natural language document, but with all ‘shall’ statements rewritten as if they were already implemented. It presents requirements in a more tangible and more coherent form than an SRS.</a:t>
            </a:r>
          </a:p>
          <a:p>
            <a:r>
              <a:rPr lang="en-US" sz="2800" dirty="0" smtClean="0"/>
              <a:t>However, a user manual is obviously only a partial view of requirements since it presents only functionality (not performance or other characteristics) and only that functionality visible to end users of the software.</a:t>
            </a:r>
          </a:p>
          <a:p>
            <a:r>
              <a:rPr lang="en-US" sz="2800" dirty="0" smtClean="0"/>
              <a:t>A quality SRS should provide enough information needed for drafting the user manual. If the writer finds this (partially) impossible, this points to some problems with the SRS that must be investigated.</a:t>
            </a:r>
          </a:p>
          <a:p>
            <a:r>
              <a:rPr lang="en-US" sz="2800" dirty="0" smtClean="0"/>
              <a:t>After the draft is finished, it is to be reviewed by targeted stakeholders. Review can be informal or formal, be ad-hoc or use checklists, procedures or scenarios of type “suppose you want to do..”</a:t>
            </a:r>
            <a:endParaRPr lang="en-US" dirty="0"/>
          </a:p>
        </p:txBody>
      </p:sp>
      <p:sp>
        <p:nvSpPr>
          <p:cNvPr id="4" name="Rounded Rectangle 3"/>
          <p:cNvSpPr/>
          <p:nvPr/>
        </p:nvSpPr>
        <p:spPr>
          <a:xfrm>
            <a:off x="304800" y="152400"/>
            <a:ext cx="8534400" cy="533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User manual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srcRect/>
          <a:stretch>
            <a:fillRect/>
          </a:stretch>
        </p:blipFill>
        <p:spPr bwMode="auto">
          <a:xfrm>
            <a:off x="76200" y="1066800"/>
            <a:ext cx="8948276" cy="5562600"/>
          </a:xfrm>
          <a:prstGeom prst="rect">
            <a:avLst/>
          </a:prstGeom>
          <a:noFill/>
          <a:ln w="9525">
            <a:noFill/>
            <a:miter lim="800000"/>
            <a:headEnd/>
            <a:tailEnd/>
          </a:ln>
          <a:effec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14400"/>
            <a:ext cx="8763000" cy="5715000"/>
          </a:xfrm>
        </p:spPr>
        <p:txBody>
          <a:bodyPr>
            <a:normAutofit/>
          </a:bodyPr>
          <a:lstStyle/>
          <a:p>
            <a:r>
              <a:rPr lang="en-US" dirty="0" smtClean="0"/>
              <a:t>Visualization is often seen as a way to help people gain insight from large and complex data sets.</a:t>
            </a:r>
          </a:p>
          <a:p>
            <a:r>
              <a:rPr lang="en-US" dirty="0" smtClean="0"/>
              <a:t>Graphical presentations link individual statements together and present a coherent picture of a slice of the system.</a:t>
            </a:r>
          </a:p>
          <a:p>
            <a:endParaRPr lang="en-US" dirty="0"/>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b="1" dirty="0" smtClean="0"/>
              <a:t>Visualizations</a:t>
            </a:r>
            <a:endParaRPr lang="en-US" sz="4000" dirty="0" smtClean="0"/>
          </a:p>
        </p:txBody>
      </p:sp>
      <p:pic>
        <p:nvPicPr>
          <p:cNvPr id="1026" name="Picture 2"/>
          <p:cNvPicPr>
            <a:picLocks noChangeAspect="1" noChangeArrowheads="1"/>
          </p:cNvPicPr>
          <p:nvPr/>
        </p:nvPicPr>
        <p:blipFill>
          <a:blip r:embed="rId2"/>
          <a:srcRect/>
          <a:stretch>
            <a:fillRect/>
          </a:stretch>
        </p:blipFill>
        <p:spPr bwMode="auto">
          <a:xfrm>
            <a:off x="304800" y="2819400"/>
            <a:ext cx="8595346" cy="3810000"/>
          </a:xfrm>
          <a:prstGeom prst="rect">
            <a:avLst/>
          </a:prstGeom>
          <a:noFill/>
          <a:ln w="9525">
            <a:noFill/>
            <a:miter lim="800000"/>
            <a:headEnd/>
            <a:tailEnd/>
          </a:ln>
          <a:effectLst/>
        </p:spPr>
      </p:pic>
      <p:sp>
        <p:nvSpPr>
          <p:cNvPr id="5" name="Rectangle 4"/>
          <p:cNvSpPr/>
          <p:nvPr/>
        </p:nvSpPr>
        <p:spPr>
          <a:xfrm>
            <a:off x="228600" y="2819400"/>
            <a:ext cx="4572000" cy="1446550"/>
          </a:xfrm>
          <a:prstGeom prst="rect">
            <a:avLst/>
          </a:prstGeom>
        </p:spPr>
        <p:txBody>
          <a:bodyPr>
            <a:spAutoFit/>
          </a:bodyPr>
          <a:lstStyle/>
          <a:p>
            <a:pPr marL="274320" indent="-274320">
              <a:spcBef>
                <a:spcPts val="580"/>
              </a:spcBef>
              <a:buClr>
                <a:schemeClr val="accent1"/>
              </a:buClr>
              <a:buSzPct val="85000"/>
              <a:buFont typeface="Wingdings 2"/>
              <a:buChar char=""/>
            </a:pPr>
            <a:r>
              <a:rPr lang="en-US" sz="2600" dirty="0" smtClean="0"/>
              <a:t>Decision trees, data flow</a:t>
            </a:r>
          </a:p>
          <a:p>
            <a:pPr marL="274320" indent="-274320">
              <a:spcBef>
                <a:spcPts val="580"/>
              </a:spcBef>
              <a:buClr>
                <a:schemeClr val="accent1"/>
              </a:buClr>
              <a:buSzPct val="85000"/>
            </a:pPr>
            <a:r>
              <a:rPr lang="en-US" sz="2600" dirty="0" smtClean="0"/>
              <a:t>    diagrams, state transition</a:t>
            </a:r>
          </a:p>
          <a:p>
            <a:pPr marL="274320" indent="-274320">
              <a:spcBef>
                <a:spcPts val="580"/>
              </a:spcBef>
              <a:buClr>
                <a:schemeClr val="accent1"/>
              </a:buClr>
              <a:buSzPct val="85000"/>
            </a:pPr>
            <a:r>
              <a:rPr lang="en-US" sz="2600" dirty="0" smtClean="0"/>
              <a:t>    diagrams, etc.</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762000"/>
            <a:ext cx="8991600" cy="5867400"/>
          </a:xfrm>
        </p:spPr>
        <p:txBody>
          <a:bodyPr>
            <a:normAutofit lnSpcReduction="10000"/>
          </a:bodyPr>
          <a:lstStyle/>
          <a:p>
            <a:r>
              <a:rPr lang="en-US" dirty="0" smtClean="0"/>
              <a:t>Over years, scientific community had developed a set of so-called </a:t>
            </a:r>
            <a:r>
              <a:rPr lang="en-US" i="1" dirty="0" smtClean="0"/>
              <a:t>formal models, </a:t>
            </a:r>
            <a:r>
              <a:rPr lang="en-US" dirty="0" smtClean="0"/>
              <a:t>including, e.g. Vienna Development Method (VDM), Z, Software Cost Reduction (SCR) – expressing requirements in formal logic and mathematically.</a:t>
            </a:r>
          </a:p>
          <a:p>
            <a:pPr lvl="1"/>
            <a:r>
              <a:rPr lang="en-US" dirty="0" smtClean="0"/>
              <a:t>They have not been widely accepted in RE practice.</a:t>
            </a:r>
          </a:p>
          <a:p>
            <a:r>
              <a:rPr lang="en-US" dirty="0" smtClean="0"/>
              <a:t>More recently, it was proposed to use them in </a:t>
            </a:r>
            <a:r>
              <a:rPr lang="en-US" i="1" dirty="0" smtClean="0"/>
              <a:t>lightweight way. “Lightweight” </a:t>
            </a:r>
            <a:r>
              <a:rPr lang="en-US" dirty="0" smtClean="0"/>
              <a:t>indicates that the methods can be used for partial analysis on partial specifications, without a commitment to developing and </a:t>
            </a:r>
            <a:r>
              <a:rPr lang="en-US" dirty="0" err="1" smtClean="0"/>
              <a:t>baselining</a:t>
            </a:r>
            <a:r>
              <a:rPr lang="en-US" dirty="0" smtClean="0"/>
              <a:t> a complete, consistent formal specification.</a:t>
            </a:r>
          </a:p>
          <a:p>
            <a:pPr lvl="1"/>
            <a:r>
              <a:rPr lang="en-US" dirty="0" smtClean="0"/>
              <a:t>I.e. some critical parts of a requirements specification are translated into a formal model for e.g. validation needs.</a:t>
            </a:r>
          </a:p>
          <a:p>
            <a:r>
              <a:rPr lang="en-US" dirty="0" smtClean="0"/>
              <a:t>Sufficient empirical evidence exists that just the attempt to translate requirements into a formal model helps to reveal a lot of defects.</a:t>
            </a:r>
          </a:p>
          <a:p>
            <a:r>
              <a:rPr lang="en-US" dirty="0" smtClean="0"/>
              <a:t>After translating, some properties of the partial formal specification can be automatically verified by software.</a:t>
            </a:r>
            <a:endParaRPr lang="en-US" dirty="0"/>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Lightweight formal models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066800"/>
            <a:ext cx="8763000" cy="5562600"/>
          </a:xfrm>
        </p:spPr>
        <p:txBody>
          <a:bodyPr>
            <a:normAutofit/>
          </a:bodyPr>
          <a:lstStyle/>
          <a:p>
            <a:r>
              <a:rPr lang="en-US" sz="2800" dirty="0" smtClean="0"/>
              <a:t>A prototype makes requirements tangible.</a:t>
            </a:r>
          </a:p>
          <a:p>
            <a:r>
              <a:rPr lang="en-US" sz="2800" dirty="0" smtClean="0"/>
              <a:t>Users, managers, and other non-technical stakeholders usually find it very difficult to visualize how a written statement of requirements will translate into an executable software system.</a:t>
            </a:r>
          </a:p>
          <a:p>
            <a:r>
              <a:rPr lang="en-US" sz="2800" dirty="0" smtClean="0"/>
              <a:t>If a prototype is developed to demonstrate requirements, they find it easier to discover problems and suggest how the requirements may be improved.</a:t>
            </a:r>
          </a:p>
          <a:p>
            <a:r>
              <a:rPr lang="en-US" sz="2800" dirty="0" smtClean="0"/>
              <a:t>Prototyping based validation steps:</a:t>
            </a:r>
          </a:p>
          <a:p>
            <a:pPr lvl="1"/>
            <a:r>
              <a:rPr lang="en-US" dirty="0" smtClean="0"/>
              <a:t>choose prototype testers</a:t>
            </a:r>
          </a:p>
          <a:p>
            <a:pPr lvl="1"/>
            <a:r>
              <a:rPr lang="en-US" dirty="0" smtClean="0"/>
              <a:t>develop test scenarios</a:t>
            </a:r>
          </a:p>
          <a:p>
            <a:pPr lvl="1"/>
            <a:r>
              <a:rPr lang="en-US" dirty="0" smtClean="0"/>
              <a:t>execute scenarios</a:t>
            </a:r>
          </a:p>
          <a:p>
            <a:pPr lvl="1"/>
            <a:r>
              <a:rPr lang="en-US" dirty="0" smtClean="0"/>
              <a:t>document problems - using a problem reporting tool</a:t>
            </a:r>
            <a:endParaRPr lang="en-US" dirty="0"/>
          </a:p>
        </p:txBody>
      </p:sp>
      <p:sp>
        <p:nvSpPr>
          <p:cNvPr id="4" name="Rounded Rectangle 3"/>
          <p:cNvSpPr/>
          <p:nvPr/>
        </p:nvSpPr>
        <p:spPr>
          <a:xfrm>
            <a:off x="304800" y="2286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Prototyping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066800"/>
            <a:ext cx="8763000" cy="5562600"/>
          </a:xfrm>
        </p:spPr>
        <p:txBody>
          <a:bodyPr>
            <a:normAutofit/>
          </a:bodyPr>
          <a:lstStyle/>
          <a:p>
            <a:r>
              <a:rPr lang="en-US" sz="2800" dirty="0" smtClean="0"/>
              <a:t>A desirable attribute of every requirement statement is that it should be verifiable, i.e. it should be possible to define one or more test cases that can check whether the requirement has been met.</a:t>
            </a:r>
          </a:p>
          <a:p>
            <a:r>
              <a:rPr lang="en-US" sz="2800" dirty="0" smtClean="0"/>
              <a:t>Even though the tests will be applied to the system only after implementation, designing tests at an early stage is an effective way of revealing requirements defects.</a:t>
            </a:r>
          </a:p>
          <a:p>
            <a:r>
              <a:rPr lang="en-US" sz="2800" dirty="0" smtClean="0"/>
              <a:t>A test case usually tests several related requirements, both functional and non-functional. Therefore, test cases may make the expected system behaviors clearer to all the stakeholders.</a:t>
            </a:r>
          </a:p>
          <a:p>
            <a:r>
              <a:rPr lang="en-US" sz="2800" dirty="0" smtClean="0"/>
              <a:t>Test cases designed for validation of requirements may also be only theoretical, e.g. be too expensive to run in practice.</a:t>
            </a:r>
            <a:endParaRPr lang="en-US" sz="2800" dirty="0"/>
          </a:p>
        </p:txBody>
      </p:sp>
      <p:sp>
        <p:nvSpPr>
          <p:cNvPr id="4" name="Rounded Rectangle 3"/>
          <p:cNvSpPr/>
          <p:nvPr/>
        </p:nvSpPr>
        <p:spPr>
          <a:xfrm>
            <a:off x="304800" y="2286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Test cases</a:t>
            </a:r>
            <a:endParaRPr lang="en-US" sz="4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066800"/>
            <a:ext cx="8763000" cy="5562600"/>
          </a:xfrm>
        </p:spPr>
        <p:txBody>
          <a:bodyPr>
            <a:normAutofit/>
          </a:bodyPr>
          <a:lstStyle/>
          <a:p>
            <a:r>
              <a:rPr lang="en-US" dirty="0" smtClean="0"/>
              <a:t>…</a:t>
            </a:r>
            <a:endParaRPr lang="en-US" dirty="0"/>
          </a:p>
        </p:txBody>
      </p:sp>
      <p:sp>
        <p:nvSpPr>
          <p:cNvPr id="4" name="Rounded Rectangle 3"/>
          <p:cNvSpPr/>
          <p:nvPr/>
        </p:nvSpPr>
        <p:spPr>
          <a:xfrm>
            <a:off x="304800" y="2286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Validation procedure</a:t>
            </a:r>
            <a:endParaRPr lang="en-US" sz="4000" dirty="0"/>
          </a:p>
        </p:txBody>
      </p:sp>
      <p:pic>
        <p:nvPicPr>
          <p:cNvPr id="2050" name="Picture 2"/>
          <p:cNvPicPr>
            <a:picLocks noChangeAspect="1" noChangeArrowheads="1"/>
          </p:cNvPicPr>
          <p:nvPr/>
        </p:nvPicPr>
        <p:blipFill>
          <a:blip r:embed="rId2"/>
          <a:srcRect/>
          <a:stretch>
            <a:fillRect/>
          </a:stretch>
        </p:blipFill>
        <p:spPr bwMode="auto">
          <a:xfrm>
            <a:off x="152399" y="990600"/>
            <a:ext cx="8820597" cy="563880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r>
              <a:rPr lang="en-US" sz="2800" dirty="0" smtClean="0"/>
              <a:t>The goal of requirement validation is to check the requirements to certify that the requirements document is an acceptable description of the system to be implemented</a:t>
            </a:r>
          </a:p>
          <a:p>
            <a:r>
              <a:rPr lang="en-US" sz="2800" dirty="0" smtClean="0"/>
              <a:t>Checks a requirements document for</a:t>
            </a:r>
          </a:p>
          <a:p>
            <a:pPr lvl="1"/>
            <a:r>
              <a:rPr lang="en-US" dirty="0" smtClean="0"/>
              <a:t>Completeness and consistency</a:t>
            </a:r>
          </a:p>
          <a:p>
            <a:pPr lvl="1"/>
            <a:r>
              <a:rPr lang="en-US" dirty="0" smtClean="0"/>
              <a:t>Conformance to standards</a:t>
            </a:r>
          </a:p>
          <a:p>
            <a:pPr lvl="1"/>
            <a:r>
              <a:rPr lang="en-US" dirty="0" smtClean="0"/>
              <a:t>Requirements conflicts</a:t>
            </a:r>
          </a:p>
          <a:p>
            <a:pPr lvl="1"/>
            <a:r>
              <a:rPr lang="en-US" dirty="0" smtClean="0"/>
              <a:t>Technical errors</a:t>
            </a:r>
          </a:p>
          <a:p>
            <a:pPr lvl="1"/>
            <a:r>
              <a:rPr lang="en-US" dirty="0" smtClean="0"/>
              <a:t>Ambiguous requirements</a:t>
            </a:r>
          </a:p>
          <a:p>
            <a:pPr lvl="1"/>
            <a:r>
              <a:rPr lang="en-US" dirty="0" smtClean="0"/>
              <a:t>etc</a:t>
            </a:r>
          </a:p>
          <a:p>
            <a:r>
              <a:rPr lang="en-US" altLang="zh-TW" dirty="0" smtClean="0"/>
              <a:t>The aim here is to check and certify that the requirements represent the system that is to be implemented. It differs from the requirements analysis step and negotiation step (How?)</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763000" cy="5867400"/>
          </a:xfrm>
        </p:spPr>
        <p:txBody>
          <a:bodyPr>
            <a:noAutofit/>
          </a:bodyPr>
          <a:lstStyle/>
          <a:p>
            <a:pPr marL="274320" lvl="3" indent="-274320">
              <a:lnSpc>
                <a:spcPct val="80000"/>
              </a:lnSpc>
              <a:spcBef>
                <a:spcPts val="580"/>
              </a:spcBef>
              <a:buClr>
                <a:schemeClr val="accent1"/>
              </a:buClr>
              <a:buSzPct val="85000"/>
            </a:pPr>
            <a:r>
              <a:rPr lang="en-US" altLang="zh-TW" sz="2600" dirty="0" smtClean="0"/>
              <a:t>Analysis and Negotiations focus on ensuring that the requirements are correctly understood and reflect the needs of the stakeholders, rather than the details of correct articulation of the requirements.</a:t>
            </a:r>
          </a:p>
          <a:p>
            <a:pPr marL="548640" lvl="3" indent="-274320">
              <a:lnSpc>
                <a:spcPct val="80000"/>
              </a:lnSpc>
              <a:spcBef>
                <a:spcPts val="580"/>
              </a:spcBef>
              <a:buClr>
                <a:schemeClr val="accent1"/>
              </a:buClr>
            </a:pPr>
            <a:r>
              <a:rPr lang="en-US" altLang="zh-TW" sz="2400" dirty="0" smtClean="0"/>
              <a:t>Concerned with the “raw” requirements gathered from the stakeholders.</a:t>
            </a:r>
          </a:p>
          <a:p>
            <a:pPr marL="548640" lvl="3" indent="-274320">
              <a:lnSpc>
                <a:spcPct val="80000"/>
              </a:lnSpc>
              <a:spcBef>
                <a:spcPts val="580"/>
              </a:spcBef>
              <a:buClr>
                <a:schemeClr val="accent1"/>
              </a:buClr>
            </a:pPr>
            <a:r>
              <a:rPr lang="en-US" altLang="zh-TW" sz="2400" dirty="0" smtClean="0">
                <a:ea typeface="新細明體" charset="-120"/>
              </a:rPr>
              <a:t>Analysis &amp; Negotiation focus on </a:t>
            </a:r>
            <a:r>
              <a:rPr lang="en-US" altLang="zh-TW" sz="2400" u="sng" dirty="0" smtClean="0">
                <a:ea typeface="新細明體" charset="-120"/>
              </a:rPr>
              <a:t>“have we got the right requirements?”</a:t>
            </a:r>
            <a:endParaRPr lang="en-US" altLang="zh-TW" sz="2400" dirty="0" smtClean="0"/>
          </a:p>
          <a:p>
            <a:pPr marL="274320" lvl="3" indent="-274320">
              <a:lnSpc>
                <a:spcPct val="80000"/>
              </a:lnSpc>
              <a:spcBef>
                <a:spcPts val="580"/>
              </a:spcBef>
              <a:buClr>
                <a:schemeClr val="accent1"/>
              </a:buClr>
              <a:buSzPct val="85000"/>
            </a:pPr>
            <a:r>
              <a:rPr lang="en-US" altLang="zh-TW" sz="2600" dirty="0" smtClean="0"/>
              <a:t>Validation focuses on the documented requirements and how they are represented.</a:t>
            </a:r>
          </a:p>
          <a:p>
            <a:pPr marL="548640" lvl="3" indent="-274320">
              <a:lnSpc>
                <a:spcPct val="80000"/>
              </a:lnSpc>
              <a:spcBef>
                <a:spcPts val="580"/>
              </a:spcBef>
              <a:buClr>
                <a:schemeClr val="accent1"/>
              </a:buClr>
            </a:pPr>
            <a:r>
              <a:rPr lang="en-US" sz="2400" dirty="0" smtClean="0"/>
              <a:t>Concerned with checking the document that has already gone through analysis and negotiation.</a:t>
            </a:r>
          </a:p>
          <a:p>
            <a:pPr marL="548640" lvl="3" indent="-274320">
              <a:lnSpc>
                <a:spcPct val="80000"/>
              </a:lnSpc>
              <a:spcBef>
                <a:spcPts val="580"/>
              </a:spcBef>
              <a:buClr>
                <a:schemeClr val="accent1"/>
              </a:buClr>
            </a:pPr>
            <a:r>
              <a:rPr lang="en-US" altLang="zh-TW" sz="2400" dirty="0" smtClean="0">
                <a:ea typeface="新細明體" charset="-120"/>
              </a:rPr>
              <a:t>Validation focuses on </a:t>
            </a:r>
            <a:r>
              <a:rPr lang="en-US" altLang="zh-TW" sz="2400" u="sng" dirty="0" smtClean="0">
                <a:ea typeface="新細明體" charset="-120"/>
              </a:rPr>
              <a:t>“have we represented requirements right (correctly)?”</a:t>
            </a:r>
          </a:p>
          <a:p>
            <a:pPr marL="274320" lvl="3" indent="-274320">
              <a:lnSpc>
                <a:spcPct val="80000"/>
              </a:lnSpc>
              <a:spcBef>
                <a:spcPts val="580"/>
              </a:spcBef>
              <a:buClr>
                <a:schemeClr val="accent1"/>
              </a:buClr>
              <a:buSzPct val="85000"/>
            </a:pPr>
            <a:r>
              <a:rPr lang="en-US" altLang="zh-TW" sz="2600" dirty="0" smtClean="0"/>
              <a:t>Some stakeholder problems are inevitably discovered during requirements validation &amp; and these must be corrected before the requirement document is approved &amp; used as basis for development.</a:t>
            </a:r>
          </a:p>
          <a:p>
            <a:pPr marL="548640" lvl="3" indent="-274320">
              <a:lnSpc>
                <a:spcPct val="80000"/>
              </a:lnSpc>
              <a:spcBef>
                <a:spcPts val="580"/>
              </a:spcBef>
              <a:buClr>
                <a:schemeClr val="accent1"/>
              </a:buClr>
            </a:pPr>
            <a:r>
              <a:rPr lang="en-US" altLang="zh-TW" sz="2400" dirty="0" smtClean="0"/>
              <a:t>Problems that could be discovered during validation are</a:t>
            </a:r>
          </a:p>
          <a:p>
            <a:pPr marL="822960" lvl="5" indent="-274320">
              <a:lnSpc>
                <a:spcPct val="80000"/>
              </a:lnSpc>
              <a:spcBef>
                <a:spcPts val="580"/>
              </a:spcBef>
              <a:buClr>
                <a:schemeClr val="accent1"/>
              </a:buClr>
              <a:buSzPct val="85000"/>
            </a:pPr>
            <a:r>
              <a:rPr lang="en-US" altLang="zh-TW" sz="2200" dirty="0" smtClean="0"/>
              <a:t>Documentation problems</a:t>
            </a:r>
          </a:p>
          <a:p>
            <a:pPr marL="822960" lvl="5" indent="-274320">
              <a:lnSpc>
                <a:spcPct val="80000"/>
              </a:lnSpc>
              <a:spcBef>
                <a:spcPts val="580"/>
              </a:spcBef>
              <a:buClr>
                <a:schemeClr val="accent1"/>
              </a:buClr>
              <a:buSzPct val="85000"/>
            </a:pPr>
            <a:r>
              <a:rPr lang="en-US" altLang="zh-TW" sz="2200" dirty="0" smtClean="0"/>
              <a:t>Flaws in requirement elicitation, analysis &amp; modeling</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Analysis &amp; negotiation Vs Validation</a:t>
            </a:r>
            <a:endParaRPr lang="en-US" sz="36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04800" y="1524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altLang="zh-TW" sz="3600" dirty="0" smtClean="0">
                <a:ea typeface="新細明體" charset="-120"/>
              </a:rPr>
              <a:t>Inputs and Outputs of Requirement Validation</a:t>
            </a:r>
            <a:endParaRPr lang="en-US" sz="3600" dirty="0">
              <a:latin typeface="Times New Roman" pitchFamily="18" charset="0"/>
              <a:cs typeface="Times New Roman" pitchFamily="18" charset="0"/>
            </a:endParaRPr>
          </a:p>
        </p:txBody>
      </p:sp>
      <p:sp>
        <p:nvSpPr>
          <p:cNvPr id="5" name="Rectangle 4"/>
          <p:cNvSpPr txBox="1">
            <a:spLocks noChangeArrowheads="1"/>
          </p:cNvSpPr>
          <p:nvPr/>
        </p:nvSpPr>
        <p:spPr>
          <a:xfrm>
            <a:off x="152400" y="1143000"/>
            <a:ext cx="4572000" cy="1447800"/>
          </a:xfrm>
          <a:prstGeom prst="rect">
            <a:avLst/>
          </a:prstGeom>
        </p:spPr>
        <p:txBody>
          <a:bodyPr vert="horz">
            <a:noAutofit/>
          </a:bodyPr>
          <a:lstStyle/>
          <a:p>
            <a:pPr marL="548640" marR="0" lvl="1" indent="-228600" algn="l" defTabSz="914400" rtl="0" eaLnBrk="1" fontAlgn="auto" latinLnBrk="0" hangingPunct="1">
              <a:lnSpc>
                <a:spcPct val="80000"/>
              </a:lnSpc>
              <a:spcBef>
                <a:spcPts val="370"/>
              </a:spcBef>
              <a:spcAft>
                <a:spcPts val="0"/>
              </a:spcAft>
              <a:buClr>
                <a:schemeClr val="accent2"/>
              </a:buClr>
              <a:buSzPct val="85000"/>
              <a:buFont typeface="Wingdings 2"/>
              <a:buChar char=""/>
              <a:tabLst/>
              <a:defRPr/>
            </a:pPr>
            <a:r>
              <a:rPr lang="en-US" altLang="zh-TW" sz="2400" dirty="0" smtClean="0"/>
              <a:t>Requirements document</a:t>
            </a:r>
          </a:p>
          <a:p>
            <a:pPr marL="548640" marR="0" lvl="1" indent="-228600" algn="l" defTabSz="914400" rtl="0" eaLnBrk="1" fontAlgn="auto" latinLnBrk="0" hangingPunct="1">
              <a:lnSpc>
                <a:spcPct val="80000"/>
              </a:lnSpc>
              <a:spcBef>
                <a:spcPts val="370"/>
              </a:spcBef>
              <a:spcAft>
                <a:spcPts val="0"/>
              </a:spcAft>
              <a:buClr>
                <a:schemeClr val="accent2"/>
              </a:buClr>
              <a:buSzPct val="85000"/>
              <a:buFont typeface="Wingdings 2"/>
              <a:buChar char=""/>
              <a:tabLst/>
              <a:defRPr/>
            </a:pPr>
            <a:r>
              <a:rPr lang="en-US" altLang="zh-TW" sz="2400" dirty="0" smtClean="0"/>
              <a:t>Organizational Standard</a:t>
            </a:r>
          </a:p>
          <a:p>
            <a:pPr marL="548640" marR="0" lvl="1" indent="-228600" algn="l" defTabSz="914400" rtl="0" eaLnBrk="1" fontAlgn="auto" latinLnBrk="0" hangingPunct="1">
              <a:lnSpc>
                <a:spcPct val="80000"/>
              </a:lnSpc>
              <a:spcBef>
                <a:spcPts val="370"/>
              </a:spcBef>
              <a:spcAft>
                <a:spcPts val="0"/>
              </a:spcAft>
              <a:buClr>
                <a:schemeClr val="accent2"/>
              </a:buClr>
              <a:buSzPct val="85000"/>
              <a:buFont typeface="Wingdings 2"/>
              <a:buChar char=""/>
              <a:tabLst/>
              <a:defRPr/>
            </a:pPr>
            <a:r>
              <a:rPr lang="en-US" altLang="zh-TW" sz="2400" dirty="0" smtClean="0"/>
              <a:t>Organizational Knowledge</a:t>
            </a:r>
          </a:p>
        </p:txBody>
      </p:sp>
      <p:sp>
        <p:nvSpPr>
          <p:cNvPr id="6" name="Rectangle 5"/>
          <p:cNvSpPr txBox="1">
            <a:spLocks noChangeArrowheads="1"/>
          </p:cNvSpPr>
          <p:nvPr/>
        </p:nvSpPr>
        <p:spPr>
          <a:xfrm>
            <a:off x="4800600" y="838200"/>
            <a:ext cx="4267200" cy="2286000"/>
          </a:xfrm>
          <a:prstGeom prst="rect">
            <a:avLst/>
          </a:prstGeom>
        </p:spPr>
        <p:txBody>
          <a:bodyPr/>
          <a:lstStyle/>
          <a:p>
            <a:pPr marL="548640" marR="0" lvl="1" indent="-228600" fontAlgn="auto">
              <a:lnSpc>
                <a:spcPct val="80000"/>
              </a:lnSpc>
              <a:spcBef>
                <a:spcPts val="370"/>
              </a:spcBef>
              <a:spcAft>
                <a:spcPts val="0"/>
              </a:spcAft>
              <a:buClr>
                <a:schemeClr val="accent2"/>
              </a:buClr>
              <a:buSzPct val="85000"/>
              <a:buFont typeface="Wingdings 2"/>
              <a:buChar char=""/>
              <a:tabLst/>
              <a:defRPr/>
            </a:pPr>
            <a:r>
              <a:rPr lang="en-US" altLang="zh-TW" sz="2400" dirty="0" smtClean="0"/>
              <a:t>List of problems to be resolved</a:t>
            </a:r>
          </a:p>
          <a:p>
            <a:pPr marL="548640" marR="0" lvl="1" indent="-228600" algn="l" defTabSz="914400" rtl="0" eaLnBrk="1" fontAlgn="auto" latinLnBrk="0" hangingPunct="1">
              <a:lnSpc>
                <a:spcPct val="80000"/>
              </a:lnSpc>
              <a:spcBef>
                <a:spcPts val="370"/>
              </a:spcBef>
              <a:spcAft>
                <a:spcPts val="0"/>
              </a:spcAft>
              <a:buClr>
                <a:schemeClr val="accent2"/>
              </a:buClr>
              <a:buSzPct val="85000"/>
              <a:buFont typeface="Wingdings 2"/>
              <a:buChar char=""/>
              <a:tabLst/>
              <a:defRPr/>
            </a:pPr>
            <a:endParaRPr kumimoji="0" lang="en-US" altLang="zh-TW" sz="1800" b="1" i="0" u="none" strike="noStrike" kern="1200" cap="none" spc="0" normalizeH="0" baseline="0" noProof="0" dirty="0" smtClean="0">
              <a:ln>
                <a:noFill/>
              </a:ln>
              <a:solidFill>
                <a:schemeClr val="tx1"/>
              </a:solidFill>
              <a:effectLst/>
              <a:uLnTx/>
              <a:uFillTx/>
              <a:latin typeface="+mn-lt"/>
              <a:ea typeface="新細明體" charset="-120"/>
              <a:cs typeface="+mn-cs"/>
            </a:endParaRPr>
          </a:p>
          <a:p>
            <a:pPr marL="548640" marR="0" lvl="1" indent="-228600" algn="l" defTabSz="914400" rtl="0" eaLnBrk="1" fontAlgn="auto" latinLnBrk="0" hangingPunct="1">
              <a:lnSpc>
                <a:spcPct val="80000"/>
              </a:lnSpc>
              <a:spcBef>
                <a:spcPts val="370"/>
              </a:spcBef>
              <a:spcAft>
                <a:spcPts val="0"/>
              </a:spcAft>
              <a:buClr>
                <a:schemeClr val="accent2"/>
              </a:buClr>
              <a:buSzPct val="85000"/>
              <a:buFont typeface="Wingdings 2"/>
              <a:buChar char=""/>
              <a:tabLst/>
              <a:defRPr/>
            </a:pPr>
            <a:endParaRPr kumimoji="0" lang="en-US" altLang="zh-TW" sz="1800" b="1" i="0" u="none" strike="noStrike" kern="1200" cap="none" spc="0" normalizeH="0" baseline="0" noProof="0" dirty="0" smtClean="0">
              <a:ln>
                <a:noFill/>
              </a:ln>
              <a:solidFill>
                <a:schemeClr val="tx1"/>
              </a:solidFill>
              <a:effectLst/>
              <a:uLnTx/>
              <a:uFillTx/>
              <a:latin typeface="+mn-lt"/>
              <a:ea typeface="新細明體" charset="-120"/>
              <a:cs typeface="+mn-cs"/>
            </a:endParaRPr>
          </a:p>
          <a:p>
            <a:pPr marL="548640" marR="0" lvl="1" indent="-228600" algn="l" defTabSz="914400" rtl="0" eaLnBrk="1" fontAlgn="auto" latinLnBrk="0" hangingPunct="1">
              <a:lnSpc>
                <a:spcPct val="80000"/>
              </a:lnSpc>
              <a:spcBef>
                <a:spcPts val="370"/>
              </a:spcBef>
              <a:spcAft>
                <a:spcPts val="0"/>
              </a:spcAft>
              <a:buClr>
                <a:schemeClr val="accent2"/>
              </a:buClr>
              <a:buSzPct val="85000"/>
              <a:buFont typeface="Wingdings 2"/>
              <a:buChar char=""/>
              <a:tabLst/>
              <a:defRPr/>
            </a:pPr>
            <a:endParaRPr kumimoji="0" lang="en-US" altLang="zh-TW" sz="1800" b="1" i="0" u="none" strike="noStrike" kern="1200" cap="none" spc="0" normalizeH="0" baseline="0" noProof="0" dirty="0" smtClean="0">
              <a:ln>
                <a:noFill/>
              </a:ln>
              <a:solidFill>
                <a:schemeClr val="tx1"/>
              </a:solidFill>
              <a:effectLst/>
              <a:uLnTx/>
              <a:uFillTx/>
              <a:latin typeface="+mn-lt"/>
              <a:ea typeface="新細明體" charset="-120"/>
              <a:cs typeface="+mn-cs"/>
            </a:endParaRPr>
          </a:p>
          <a:p>
            <a:pPr marL="548640" marR="0" lvl="1" indent="-228600" algn="l" defTabSz="914400" rtl="0" eaLnBrk="1" fontAlgn="auto" latinLnBrk="0" hangingPunct="1">
              <a:lnSpc>
                <a:spcPct val="80000"/>
              </a:lnSpc>
              <a:spcBef>
                <a:spcPts val="370"/>
              </a:spcBef>
              <a:spcAft>
                <a:spcPts val="0"/>
              </a:spcAft>
              <a:buClr>
                <a:schemeClr val="accent2"/>
              </a:buClr>
              <a:buSzPct val="85000"/>
              <a:buFont typeface="Wingdings 2"/>
              <a:buChar char=""/>
              <a:tabLst/>
              <a:defRPr/>
            </a:pPr>
            <a:endParaRPr kumimoji="0" lang="en-US" altLang="zh-TW" sz="1800" b="1" i="0" u="none" strike="noStrike" kern="1200" cap="none" spc="0" normalizeH="0" baseline="0" noProof="0" dirty="0" smtClean="0">
              <a:ln>
                <a:noFill/>
              </a:ln>
              <a:solidFill>
                <a:schemeClr val="tx1"/>
              </a:solidFill>
              <a:effectLst/>
              <a:uLnTx/>
              <a:uFillTx/>
              <a:latin typeface="+mn-lt"/>
              <a:ea typeface="新細明體" charset="-120"/>
              <a:cs typeface="+mn-cs"/>
            </a:endParaRPr>
          </a:p>
          <a:p>
            <a:pPr marL="548640" marR="0" lvl="1" indent="-228600" algn="l" defTabSz="914400" rtl="0" eaLnBrk="1" fontAlgn="auto" latinLnBrk="0" hangingPunct="1">
              <a:lnSpc>
                <a:spcPct val="80000"/>
              </a:lnSpc>
              <a:spcBef>
                <a:spcPts val="370"/>
              </a:spcBef>
              <a:spcAft>
                <a:spcPts val="0"/>
              </a:spcAft>
              <a:buClr>
                <a:schemeClr val="accent2"/>
              </a:buClr>
              <a:buSzPct val="85000"/>
              <a:buFont typeface="Wingdings 2"/>
              <a:buChar char=""/>
              <a:tabLst/>
              <a:defRPr/>
            </a:pPr>
            <a:endParaRPr kumimoji="0" lang="en-US" altLang="zh-TW" sz="1800" b="1" i="0" u="none" strike="noStrike" kern="1200" cap="none" spc="0" normalizeH="0" baseline="0" noProof="0" dirty="0" smtClean="0">
              <a:ln>
                <a:noFill/>
              </a:ln>
              <a:solidFill>
                <a:schemeClr val="tx1"/>
              </a:solidFill>
              <a:effectLst/>
              <a:uLnTx/>
              <a:uFillTx/>
              <a:latin typeface="+mn-lt"/>
              <a:ea typeface="新細明體" charset="-120"/>
              <a:cs typeface="+mn-cs"/>
            </a:endParaRPr>
          </a:p>
          <a:p>
            <a:pPr marL="548640" marR="0" lvl="1" indent="-228600" algn="l" defTabSz="914400" rtl="0" eaLnBrk="1" fontAlgn="auto" latinLnBrk="0" hangingPunct="1">
              <a:lnSpc>
                <a:spcPct val="80000"/>
              </a:lnSpc>
              <a:spcBef>
                <a:spcPts val="370"/>
              </a:spcBef>
              <a:spcAft>
                <a:spcPts val="0"/>
              </a:spcAft>
              <a:buClr>
                <a:schemeClr val="accent2"/>
              </a:buClr>
              <a:buSzPct val="85000"/>
              <a:buFont typeface="Wingdings 2"/>
              <a:buChar char=""/>
              <a:tabLst/>
              <a:defRPr/>
            </a:pPr>
            <a:endParaRPr kumimoji="0" lang="en-US" altLang="zh-TW" sz="1800" b="1" i="0" u="none" strike="noStrike" kern="1200" cap="none" spc="0" normalizeH="0" baseline="0" noProof="0" dirty="0" smtClean="0">
              <a:ln>
                <a:noFill/>
              </a:ln>
              <a:solidFill>
                <a:schemeClr val="tx1"/>
              </a:solidFill>
              <a:effectLst/>
              <a:uLnTx/>
              <a:uFillTx/>
              <a:latin typeface="+mn-lt"/>
              <a:ea typeface="新細明體" charset="-120"/>
              <a:cs typeface="+mn-cs"/>
            </a:endParaRPr>
          </a:p>
          <a:p>
            <a:pPr marL="548640" lvl="1" indent="-228600">
              <a:lnSpc>
                <a:spcPct val="80000"/>
              </a:lnSpc>
              <a:spcBef>
                <a:spcPts val="370"/>
              </a:spcBef>
              <a:buClr>
                <a:schemeClr val="accent2"/>
              </a:buClr>
              <a:buSzPct val="85000"/>
              <a:buFont typeface="Wingdings 2"/>
              <a:buChar char=""/>
              <a:defRPr/>
            </a:pPr>
            <a:r>
              <a:rPr lang="en-US" altLang="zh-TW" sz="2400" dirty="0" smtClean="0"/>
              <a:t>List of agreed actions</a:t>
            </a:r>
          </a:p>
        </p:txBody>
      </p:sp>
      <p:sp>
        <p:nvSpPr>
          <p:cNvPr id="7" name="AutoShape 6"/>
          <p:cNvSpPr>
            <a:spLocks noChangeArrowheads="1"/>
          </p:cNvSpPr>
          <p:nvPr/>
        </p:nvSpPr>
        <p:spPr bwMode="auto">
          <a:xfrm>
            <a:off x="3200400" y="3200400"/>
            <a:ext cx="2057400" cy="1143000"/>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en-US" altLang="zh-TW" dirty="0">
                <a:ea typeface="新細明體" charset="-120"/>
              </a:rPr>
              <a:t>Requirements</a:t>
            </a:r>
          </a:p>
          <a:p>
            <a:pPr algn="ctr"/>
            <a:r>
              <a:rPr lang="en-US" altLang="zh-TW" dirty="0">
                <a:ea typeface="新細明體" charset="-120"/>
              </a:rPr>
              <a:t>Validation</a:t>
            </a:r>
            <a:endParaRPr lang="en-US" dirty="0"/>
          </a:p>
        </p:txBody>
      </p:sp>
      <p:sp>
        <p:nvSpPr>
          <p:cNvPr id="8" name="AutoShape 8"/>
          <p:cNvSpPr>
            <a:spLocks noChangeArrowheads="1"/>
          </p:cNvSpPr>
          <p:nvPr/>
        </p:nvSpPr>
        <p:spPr bwMode="auto">
          <a:xfrm>
            <a:off x="5257800" y="3048000"/>
            <a:ext cx="1371600" cy="962025"/>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9" name="AutoShape 9"/>
          <p:cNvSpPr>
            <a:spLocks noChangeArrowheads="1"/>
          </p:cNvSpPr>
          <p:nvPr/>
        </p:nvSpPr>
        <p:spPr bwMode="auto">
          <a:xfrm rot="5400000">
            <a:off x="1752600" y="2667000"/>
            <a:ext cx="1143000" cy="175260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11" name="Text Box 11"/>
          <p:cNvSpPr txBox="1">
            <a:spLocks noChangeArrowheads="1"/>
          </p:cNvSpPr>
          <p:nvPr/>
        </p:nvSpPr>
        <p:spPr bwMode="auto">
          <a:xfrm>
            <a:off x="5791200" y="1219200"/>
            <a:ext cx="2760307" cy="1631216"/>
          </a:xfrm>
          <a:prstGeom prst="rect">
            <a:avLst/>
          </a:prstGeom>
          <a:solidFill>
            <a:schemeClr val="bg1">
              <a:lumMod val="85000"/>
            </a:schemeClr>
          </a:solidFill>
          <a:ln w="9525">
            <a:noFill/>
            <a:miter lim="800000"/>
            <a:headEnd/>
            <a:tailEnd/>
          </a:ln>
          <a:effectLst/>
        </p:spPr>
        <p:txBody>
          <a:bodyPr wrap="none">
            <a:spAutoFit/>
          </a:bodyPr>
          <a:lstStyle/>
          <a:p>
            <a:r>
              <a:rPr lang="en-US" altLang="zh-TW" sz="2000" dirty="0">
                <a:ea typeface="新細明體" charset="-120"/>
              </a:rPr>
              <a:t>Some “typical” problems:</a:t>
            </a:r>
          </a:p>
          <a:p>
            <a:r>
              <a:rPr lang="en-US" altLang="zh-TW" sz="2000" dirty="0">
                <a:ea typeface="新細明體" charset="-120"/>
              </a:rPr>
              <a:t> - conformance to </a:t>
            </a:r>
            <a:r>
              <a:rPr lang="en-US" altLang="zh-TW" sz="2000" dirty="0" smtClean="0">
                <a:ea typeface="新細明體" charset="-120"/>
              </a:rPr>
              <a:t>standards</a:t>
            </a:r>
            <a:endParaRPr lang="en-US" altLang="zh-TW" sz="2000" dirty="0">
              <a:ea typeface="新細明體" charset="-120"/>
            </a:endParaRPr>
          </a:p>
          <a:p>
            <a:r>
              <a:rPr lang="en-US" altLang="zh-TW" sz="2000" dirty="0">
                <a:ea typeface="新細明體" charset="-120"/>
              </a:rPr>
              <a:t> - ambiguous wording</a:t>
            </a:r>
          </a:p>
          <a:p>
            <a:r>
              <a:rPr lang="en-US" altLang="zh-TW" sz="2000" dirty="0">
                <a:ea typeface="新細明體" charset="-120"/>
              </a:rPr>
              <a:t> - error in the </a:t>
            </a:r>
            <a:r>
              <a:rPr lang="en-US" altLang="zh-TW" sz="2000" u="sng" dirty="0">
                <a:ea typeface="新細明體" charset="-120"/>
              </a:rPr>
              <a:t>actual model</a:t>
            </a:r>
          </a:p>
          <a:p>
            <a:r>
              <a:rPr lang="en-US" altLang="zh-TW" sz="2000" dirty="0">
                <a:ea typeface="新細明體" charset="-120"/>
              </a:rPr>
              <a:t> - undetected conflicts </a:t>
            </a:r>
            <a:endParaRPr lang="en-US" sz="2000" dirty="0"/>
          </a:p>
        </p:txBody>
      </p:sp>
      <p:sp>
        <p:nvSpPr>
          <p:cNvPr id="14" name="Rectangle 13"/>
          <p:cNvSpPr/>
          <p:nvPr/>
        </p:nvSpPr>
        <p:spPr>
          <a:xfrm>
            <a:off x="152400" y="4495800"/>
            <a:ext cx="8839200" cy="2339102"/>
          </a:xfrm>
          <a:prstGeom prst="rect">
            <a:avLst/>
          </a:prstGeom>
        </p:spPr>
        <p:txBody>
          <a:bodyPr wrap="square">
            <a:spAutoFit/>
          </a:bodyPr>
          <a:lstStyle/>
          <a:p>
            <a:pPr marL="274320" lvl="3" indent="-274320">
              <a:lnSpc>
                <a:spcPct val="80000"/>
              </a:lnSpc>
              <a:spcBef>
                <a:spcPts val="580"/>
              </a:spcBef>
              <a:buClr>
                <a:schemeClr val="accent1"/>
              </a:buClr>
              <a:buSzPct val="85000"/>
              <a:buFont typeface="Wingdings 2"/>
              <a:buChar char=""/>
            </a:pPr>
            <a:r>
              <a:rPr lang="en-US" altLang="zh-TW" sz="2600" b="1" dirty="0" smtClean="0"/>
              <a:t>Problem of requirement validation</a:t>
            </a:r>
          </a:p>
          <a:p>
            <a:pPr marL="548640" lvl="3" indent="-274320">
              <a:lnSpc>
                <a:spcPct val="80000"/>
              </a:lnSpc>
              <a:spcBef>
                <a:spcPts val="580"/>
              </a:spcBef>
              <a:buClr>
                <a:schemeClr val="accent1"/>
              </a:buClr>
              <a:buSzPct val="80000"/>
              <a:buFont typeface="Wingdings 2"/>
              <a:buChar char=""/>
            </a:pPr>
            <a:r>
              <a:rPr lang="en-US" altLang="zh-TW" sz="2400" dirty="0" smtClean="0"/>
              <a:t>The difficulty in validation lies in comparing the draft document to (what). There is no way to demonstrate that a requirement specification is correct with respect to some other system representation </a:t>
            </a:r>
          </a:p>
          <a:p>
            <a:pPr marL="548640" lvl="3" indent="-274320">
              <a:lnSpc>
                <a:spcPct val="80000"/>
              </a:lnSpc>
              <a:spcBef>
                <a:spcPts val="580"/>
              </a:spcBef>
              <a:buClr>
                <a:schemeClr val="accent1"/>
              </a:buClr>
              <a:buSzPct val="80000"/>
              <a:buFont typeface="Wingdings 2"/>
              <a:buChar char=""/>
            </a:pPr>
            <a:r>
              <a:rPr lang="en-US" altLang="zh-TW" sz="2400" dirty="0" smtClean="0"/>
              <a:t>So requirements validation asks 2 questions: (1) requirements meet stakeholders needs represented ? (2) requirements clear enough for others  to use ?</a:t>
            </a:r>
            <a:endParaRPr lang="en-US" sz="2400" dirty="0" smtClean="0"/>
          </a:p>
        </p:txBody>
      </p:sp>
      <p:sp>
        <p:nvSpPr>
          <p:cNvPr id="15" name="Text Box 12"/>
          <p:cNvSpPr txBox="1">
            <a:spLocks noChangeArrowheads="1"/>
          </p:cNvSpPr>
          <p:nvPr/>
        </p:nvSpPr>
        <p:spPr bwMode="auto">
          <a:xfrm>
            <a:off x="914400" y="2438400"/>
            <a:ext cx="1295400" cy="461665"/>
          </a:xfrm>
          <a:prstGeom prst="rect">
            <a:avLst/>
          </a:prstGeom>
          <a:noFill/>
          <a:ln w="9525">
            <a:noFill/>
            <a:miter lim="800000"/>
            <a:headEnd/>
            <a:tailEnd/>
          </a:ln>
          <a:effectLst/>
        </p:spPr>
        <p:txBody>
          <a:bodyPr wrap="square">
            <a:spAutoFit/>
          </a:bodyPr>
          <a:lstStyle/>
          <a:p>
            <a:r>
              <a:rPr lang="en-US" sz="2400" b="1" dirty="0" smtClean="0"/>
              <a:t>Inputs</a:t>
            </a:r>
            <a:endParaRPr lang="en-US" sz="2400" b="1" dirty="0"/>
          </a:p>
        </p:txBody>
      </p:sp>
      <p:sp>
        <p:nvSpPr>
          <p:cNvPr id="16" name="Text Box 12"/>
          <p:cNvSpPr txBox="1">
            <a:spLocks noChangeArrowheads="1"/>
          </p:cNvSpPr>
          <p:nvPr/>
        </p:nvSpPr>
        <p:spPr bwMode="auto">
          <a:xfrm>
            <a:off x="7086600" y="3276600"/>
            <a:ext cx="1456962" cy="461665"/>
          </a:xfrm>
          <a:prstGeom prst="rect">
            <a:avLst/>
          </a:prstGeom>
          <a:noFill/>
          <a:ln w="9525">
            <a:noFill/>
            <a:miter lim="800000"/>
            <a:headEnd/>
            <a:tailEnd/>
          </a:ln>
          <a:effectLst/>
        </p:spPr>
        <p:txBody>
          <a:bodyPr wrap="square">
            <a:spAutoFit/>
          </a:bodyPr>
          <a:lstStyle/>
          <a:p>
            <a:r>
              <a:rPr lang="en-US" sz="2400" b="1" dirty="0" smtClean="0"/>
              <a:t>Outputs</a:t>
            </a:r>
            <a:endParaRPr lang="en-US" sz="24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76200" y="914400"/>
            <a:ext cx="8991600" cy="5562600"/>
          </a:xfrm>
        </p:spPr>
        <p:txBody>
          <a:bodyPr>
            <a:noAutofit/>
          </a:bodyPr>
          <a:lstStyle/>
          <a:p>
            <a:r>
              <a:rPr lang="en-US" dirty="0" smtClean="0"/>
              <a:t>Requirements document</a:t>
            </a:r>
          </a:p>
          <a:p>
            <a:pPr lvl="1"/>
            <a:r>
              <a:rPr lang="en-US" dirty="0" smtClean="0"/>
              <a:t>Should be a complete version of the document, not an unfinished draft. </a:t>
            </a:r>
          </a:p>
          <a:p>
            <a:pPr lvl="1"/>
            <a:r>
              <a:rPr lang="en-US" dirty="0" smtClean="0"/>
              <a:t>Formatted and organized according to organizational standards</a:t>
            </a:r>
          </a:p>
          <a:p>
            <a:r>
              <a:rPr lang="en-US" dirty="0" smtClean="0"/>
              <a:t>Organizational knowledge</a:t>
            </a:r>
          </a:p>
          <a:p>
            <a:pPr lvl="1"/>
            <a:r>
              <a:rPr lang="en-US" dirty="0" smtClean="0"/>
              <a:t>Knowledge, often implicit, of the organization which may be used to judge the realism of the requirements</a:t>
            </a:r>
          </a:p>
          <a:p>
            <a:r>
              <a:rPr lang="en-US" dirty="0" smtClean="0"/>
              <a:t>Organizational standards</a:t>
            </a:r>
          </a:p>
          <a:p>
            <a:pPr lvl="1"/>
            <a:r>
              <a:rPr lang="en-US" dirty="0" smtClean="0"/>
              <a:t>Local standards e.g. for the organization of the requirements document</a:t>
            </a:r>
          </a:p>
          <a:p>
            <a:r>
              <a:rPr lang="en-US" dirty="0" smtClean="0"/>
              <a:t>Problem list</a:t>
            </a:r>
          </a:p>
          <a:p>
            <a:pPr lvl="1"/>
            <a:r>
              <a:rPr lang="en-US" dirty="0" smtClean="0"/>
              <a:t>List of discovered problems in the requirements document</a:t>
            </a:r>
          </a:p>
          <a:p>
            <a:r>
              <a:rPr lang="en-US" dirty="0" smtClean="0"/>
              <a:t>Agreed actions</a:t>
            </a:r>
          </a:p>
          <a:p>
            <a:pPr lvl="1"/>
            <a:r>
              <a:rPr lang="en-US" dirty="0" smtClean="0"/>
              <a:t>List of agreed actions in response to requirements problems. Some problems may have several corrective actions; some problems may have no associated actions</a:t>
            </a:r>
            <a:endParaRPr lang="en-US" altLang="zh-TW" dirty="0" smtClean="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altLang="zh-TW" sz="3600" dirty="0" smtClean="0">
                <a:ea typeface="新細明體" charset="-120"/>
              </a:rPr>
              <a:t>Inputs and Outputs of Requirement Validation…</a:t>
            </a:r>
            <a:endParaRPr lang="en-US" sz="36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610600" cy="5486400"/>
          </a:xfrm>
        </p:spPr>
        <p:txBody>
          <a:bodyPr>
            <a:noAutofit/>
          </a:bodyPr>
          <a:lstStyle/>
          <a:p>
            <a:r>
              <a:rPr lang="en-US" dirty="0" smtClean="0"/>
              <a:t>Validation is a prolonged processes it involves people reading and thinking about a lengthy document.</a:t>
            </a:r>
          </a:p>
          <a:p>
            <a:r>
              <a:rPr lang="en-US" altLang="zh-TW" dirty="0" smtClean="0"/>
              <a:t>Meeting may have to be arranged and experiments carried out with prototype</a:t>
            </a:r>
          </a:p>
          <a:p>
            <a:r>
              <a:rPr lang="en-US" altLang="zh-TW" dirty="0" smtClean="0"/>
              <a:t>So it may take several weeks or sometimes months for complex systems.</a:t>
            </a:r>
          </a:p>
          <a:p>
            <a:pPr lvl="1"/>
            <a:r>
              <a:rPr lang="en-US" altLang="zh-TW" dirty="0" smtClean="0"/>
              <a:t>This is particularly likely if stakeholders from different organizations are involved</a:t>
            </a:r>
          </a:p>
          <a:p>
            <a:r>
              <a:rPr lang="en-US" altLang="zh-TW" dirty="0" smtClean="0"/>
              <a:t>There is always a natural tendency to rush the validation process so that system development can be started with out further ado.</a:t>
            </a:r>
          </a:p>
          <a:p>
            <a:r>
              <a:rPr lang="en-US" altLang="zh-TW" dirty="0" smtClean="0"/>
              <a:t>However this may result in </a:t>
            </a:r>
            <a:r>
              <a:rPr lang="en-US" altLang="zh-TW" b="1" u="sng" dirty="0" smtClean="0"/>
              <a:t>rework</a:t>
            </a:r>
            <a:r>
              <a:rPr lang="en-US" altLang="zh-TW" dirty="0" smtClean="0"/>
              <a:t>  because of requirement errors</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How long does validation take?</a:t>
            </a:r>
            <a:endParaRPr lang="en-US" sz="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839200" cy="5867400"/>
          </a:xfrm>
        </p:spPr>
        <p:txBody>
          <a:bodyPr>
            <a:noAutofit/>
          </a:bodyPr>
          <a:lstStyle/>
          <a:p>
            <a:r>
              <a:rPr lang="en-US" altLang="zh-TW" b="1" dirty="0" smtClean="0">
                <a:ea typeface="新細明體" charset="-120"/>
              </a:rPr>
              <a:t>Review - </a:t>
            </a:r>
            <a:r>
              <a:rPr lang="en-US" dirty="0" smtClean="0"/>
              <a:t>relies on human intelligence in hope that people might find some problems with requirements.</a:t>
            </a:r>
          </a:p>
          <a:p>
            <a:pPr lvl="1"/>
            <a:r>
              <a:rPr lang="en-US" dirty="0" smtClean="0"/>
              <a:t>if the requirements document or some part of it is in a sufficiently formal language, some properties can be automatically checked by software.</a:t>
            </a:r>
          </a:p>
          <a:p>
            <a:r>
              <a:rPr lang="en-US" b="1" dirty="0" smtClean="0"/>
              <a:t>Translation</a:t>
            </a:r>
            <a:r>
              <a:rPr lang="en-US" dirty="0" smtClean="0"/>
              <a:t> - translate requirements to an alternative form. This has a double advantage:</a:t>
            </a:r>
          </a:p>
          <a:p>
            <a:pPr lvl="1"/>
            <a:r>
              <a:rPr lang="en-US" dirty="0" smtClean="0"/>
              <a:t>The </a:t>
            </a:r>
            <a:r>
              <a:rPr lang="en-US" i="1" dirty="0" smtClean="0"/>
              <a:t>translation process may fail </a:t>
            </a:r>
            <a:r>
              <a:rPr lang="en-US" dirty="0" smtClean="0"/>
              <a:t>(rewriting turns out to be partially impossible),thereby pointing to some ambiguity, completeness, consistency, etc. defects. Also,  if two or more persons accomplish rewriting independently and the </a:t>
            </a:r>
            <a:r>
              <a:rPr lang="en-US" i="1" dirty="0" smtClean="0"/>
              <a:t>results are significantly different</a:t>
            </a:r>
            <a:r>
              <a:rPr lang="en-US" dirty="0" smtClean="0"/>
              <a:t>, this also points to problems (mainly ambiguity) in the document.</a:t>
            </a:r>
          </a:p>
          <a:p>
            <a:pPr lvl="1"/>
            <a:r>
              <a:rPr lang="en-US" dirty="0" smtClean="0"/>
              <a:t>After rewriting, requirements in the new form are again reviewed. The idea is that this form is believed to be better understandable to a specific group of reviewers. Also, the rewritten form may be amenable to automated checking.</a:t>
            </a:r>
            <a:endParaRPr lang="en-US" altLang="zh-TW" b="1" dirty="0" smtClean="0">
              <a:ea typeface="新細明體" charset="-120"/>
            </a:endParaRP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Validation framework - Activities</a:t>
            </a:r>
            <a:endParaRPr lang="en-US" sz="40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534</TotalTime>
  <Words>2818</Words>
  <Application>Microsoft Office PowerPoint</Application>
  <PresentationFormat>On-screen Show (4:3)</PresentationFormat>
  <Paragraphs>276</Paragraphs>
  <Slides>34</Slides>
  <Notes>20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Equity</vt:lpstr>
      <vt:lpstr>Requirement Validation</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Requirement Validation</dc:title>
  <dc:creator>esubalew</dc:creator>
  <cp:lastModifiedBy>PRLAB</cp:lastModifiedBy>
  <cp:revision>55</cp:revision>
  <dcterms:created xsi:type="dcterms:W3CDTF">2011-04-02T16:47:38Z</dcterms:created>
  <dcterms:modified xsi:type="dcterms:W3CDTF">2011-05-03T11:14:42Z</dcterms:modified>
</cp:coreProperties>
</file>