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258" r:id="rId2"/>
    <p:sldId id="257" r:id="rId3"/>
    <p:sldId id="259" r:id="rId4"/>
    <p:sldId id="282" r:id="rId5"/>
    <p:sldId id="283" r:id="rId6"/>
    <p:sldId id="260" r:id="rId7"/>
    <p:sldId id="261" r:id="rId8"/>
    <p:sldId id="262" r:id="rId9"/>
    <p:sldId id="263" r:id="rId10"/>
    <p:sldId id="268" r:id="rId11"/>
    <p:sldId id="264" r:id="rId12"/>
    <p:sldId id="265" r:id="rId13"/>
    <p:sldId id="266" r:id="rId14"/>
    <p:sldId id="269" r:id="rId15"/>
    <p:sldId id="270" r:id="rId16"/>
    <p:sldId id="267" r:id="rId17"/>
    <p:sldId id="272" r:id="rId18"/>
    <p:sldId id="271" r:id="rId19"/>
    <p:sldId id="277" r:id="rId20"/>
    <p:sldId id="278" r:id="rId21"/>
    <p:sldId id="273" r:id="rId22"/>
    <p:sldId id="274" r:id="rId23"/>
    <p:sldId id="275" r:id="rId24"/>
    <p:sldId id="279" r:id="rId25"/>
    <p:sldId id="280" r:id="rId26"/>
    <p:sldId id="284" r:id="rId27"/>
    <p:sldId id="285" r:id="rId28"/>
    <p:sldId id="290" r:id="rId29"/>
    <p:sldId id="291" r:id="rId30"/>
    <p:sldId id="281" r:id="rId31"/>
    <p:sldId id="276"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20"/>
    <p:restoredTop sz="94660"/>
  </p:normalViewPr>
  <p:slideViewPr>
    <p:cSldViewPr>
      <p:cViewPr varScale="1">
        <p:scale>
          <a:sx n="75" d="100"/>
          <a:sy n="75" d="100"/>
        </p:scale>
        <p:origin x="-92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188A57F-8F69-4D2A-802C-6223055480BA}" type="datetimeFigureOut">
              <a:rPr lang="en-US" smtClean="0"/>
              <a:pPr/>
              <a:t>4/12/2011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1C33F8-27E7-4FB2-AAB3-AE8793FF9D8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12</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13</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14</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15</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16</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17</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18</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19</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20</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3</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22</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23</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24</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25</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26</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27</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30</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31</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6</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7</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8</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9</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10</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70936D2C-F4D9-4078-966E-20AE2A51928A}" type="datetimeFigureOut">
              <a:rPr lang="en-US" smtClean="0"/>
              <a:pPr/>
              <a:t>4/12/2011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8E6B353D-0D7B-4732-B198-FBC950CF991F}"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0936D2C-F4D9-4078-966E-20AE2A51928A}" type="datetimeFigureOut">
              <a:rPr lang="en-US" smtClean="0"/>
              <a:pPr/>
              <a:t>4/12/2011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B353D-0D7B-4732-B198-FBC950CF991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0936D2C-F4D9-4078-966E-20AE2A51928A}" type="datetimeFigureOut">
              <a:rPr lang="en-US" smtClean="0"/>
              <a:pPr/>
              <a:t>4/12/2011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B353D-0D7B-4732-B198-FBC950CF991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0936D2C-F4D9-4078-966E-20AE2A51928A}" type="datetimeFigureOut">
              <a:rPr lang="en-US" smtClean="0"/>
              <a:pPr/>
              <a:t>4/12/2011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B353D-0D7B-4732-B198-FBC950CF991F}"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0936D2C-F4D9-4078-966E-20AE2A51928A}" type="datetimeFigureOut">
              <a:rPr lang="en-US" smtClean="0"/>
              <a:pPr/>
              <a:t>4/12/2011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8E6B353D-0D7B-4732-B198-FBC950CF991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0936D2C-F4D9-4078-966E-20AE2A51928A}" type="datetimeFigureOut">
              <a:rPr lang="en-US" smtClean="0"/>
              <a:pPr/>
              <a:t>4/12/2011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6B353D-0D7B-4732-B198-FBC950CF991F}"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0936D2C-F4D9-4078-966E-20AE2A51928A}" type="datetimeFigureOut">
              <a:rPr lang="en-US" smtClean="0"/>
              <a:pPr/>
              <a:t>4/12/2011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6B353D-0D7B-4732-B198-FBC950CF991F}"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0936D2C-F4D9-4078-966E-20AE2A51928A}" type="datetimeFigureOut">
              <a:rPr lang="en-US" smtClean="0"/>
              <a:pPr/>
              <a:t>4/12/2011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6B353D-0D7B-4732-B198-FBC950CF991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936D2C-F4D9-4078-966E-20AE2A51928A}" type="datetimeFigureOut">
              <a:rPr lang="en-US" smtClean="0"/>
              <a:pPr/>
              <a:t>4/12/2011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6B353D-0D7B-4732-B198-FBC950CF991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0936D2C-F4D9-4078-966E-20AE2A51928A}" type="datetimeFigureOut">
              <a:rPr lang="en-US" smtClean="0"/>
              <a:pPr/>
              <a:t>4/12/2011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6B353D-0D7B-4732-B198-FBC950CF991F}"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0936D2C-F4D9-4078-966E-20AE2A51928A}" type="datetimeFigureOut">
              <a:rPr lang="en-US" smtClean="0"/>
              <a:pPr/>
              <a:t>4/12/2011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8E6B353D-0D7B-4732-B198-FBC950CF991F}"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70936D2C-F4D9-4078-966E-20AE2A51928A}" type="datetimeFigureOut">
              <a:rPr lang="en-US" smtClean="0"/>
              <a:pPr/>
              <a:t>4/12/2011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E6B353D-0D7B-4732-B198-FBC950CF991F}"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subTitle" idx="1"/>
          </p:nvPr>
        </p:nvSpPr>
        <p:spPr>
          <a:xfrm>
            <a:off x="1295400" y="1600200"/>
            <a:ext cx="6781800" cy="1371600"/>
          </a:xfrm>
        </p:spPr>
        <p:txBody>
          <a:bodyPr bIns="91440" anchor="ctr">
            <a:normAutofit/>
          </a:bodyPr>
          <a:lstStyle/>
          <a:p>
            <a:pPr>
              <a:spcBef>
                <a:spcPct val="0"/>
              </a:spcBef>
              <a:buFont typeface="Wingdings 2"/>
              <a:buNone/>
              <a:defRPr/>
            </a:pPr>
            <a:r>
              <a:rPr lang="en-US" sz="6000" dirty="0" smtClean="0">
                <a:solidFill>
                  <a:srgbClr val="FFFFFF"/>
                </a:solidFill>
                <a:latin typeface="+mj-lt"/>
                <a:ea typeface="+mj-ea"/>
                <a:cs typeface="+mj-cs"/>
              </a:rPr>
              <a:t>Chapter 3</a:t>
            </a:r>
          </a:p>
        </p:txBody>
      </p:sp>
      <p:sp>
        <p:nvSpPr>
          <p:cNvPr id="40962" name="Rectangle 2"/>
          <p:cNvSpPr>
            <a:spLocks noGrp="1" noChangeArrowheads="1"/>
          </p:cNvSpPr>
          <p:nvPr>
            <p:ph type="ctrTitle"/>
          </p:nvPr>
        </p:nvSpPr>
        <p:spPr>
          <a:xfrm>
            <a:off x="533400" y="3505200"/>
            <a:ext cx="7924800" cy="692497"/>
          </a:xfrm>
        </p:spPr>
        <p:txBody>
          <a:bodyPr wrap="square">
            <a:spAutoFit/>
          </a:bodyPr>
          <a:lstStyle/>
          <a:p>
            <a:pPr eaLnBrk="0" hangingPunct="0">
              <a:defRPr/>
            </a:pPr>
            <a:r>
              <a:rPr sz="3600" smtClean="0">
                <a:solidFill>
                  <a:schemeClr val="tx1"/>
                </a:solidFill>
                <a:latin typeface="Lucida Sans Typewriter" pitchFamily="49" charset="0"/>
                <a:ea typeface="+mn-ea"/>
                <a:cs typeface="Tahoma" pitchFamily="34" charset="0"/>
              </a:rPr>
              <a:t>Requirement Analysis</a:t>
            </a:r>
            <a:endParaRPr sz="3600">
              <a:solidFill>
                <a:schemeClr val="tx1"/>
              </a:solidFill>
              <a:latin typeface="Lucida Sans Typewriter" pitchFamily="49" charset="0"/>
              <a:ea typeface="+mn-ea"/>
              <a:cs typeface="Tahoma" pitchFamily="34" charset="0"/>
            </a:endParaRPr>
          </a:p>
        </p:txBody>
      </p:sp>
      <p:sp>
        <p:nvSpPr>
          <p:cNvPr id="12292" name="Rectangle 3"/>
          <p:cNvSpPr>
            <a:spLocks noChangeArrowheads="1"/>
          </p:cNvSpPr>
          <p:nvPr/>
        </p:nvSpPr>
        <p:spPr bwMode="auto">
          <a:xfrm>
            <a:off x="6662738" y="6019800"/>
            <a:ext cx="2176462" cy="461963"/>
          </a:xfrm>
          <a:prstGeom prst="rect">
            <a:avLst/>
          </a:prstGeom>
          <a:noFill/>
          <a:ln w="9525">
            <a:noFill/>
            <a:miter lim="800000"/>
            <a:headEnd/>
            <a:tailEnd/>
          </a:ln>
        </p:spPr>
        <p:txBody>
          <a:bodyPr wrap="none">
            <a:spAutoFit/>
          </a:bodyPr>
          <a:lstStyle/>
          <a:p>
            <a:r>
              <a:rPr lang="en-US" dirty="0"/>
              <a:t>By </a:t>
            </a:r>
            <a:r>
              <a:rPr lang="en-US" dirty="0" err="1"/>
              <a:t>Esubalew</a:t>
            </a:r>
            <a:r>
              <a:rPr lang="en-US" dirty="0"/>
              <a:t> 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1066800"/>
            <a:ext cx="8839200" cy="5410200"/>
          </a:xfrm>
        </p:spPr>
        <p:txBody>
          <a:bodyPr>
            <a:normAutofit/>
          </a:bodyPr>
          <a:lstStyle/>
          <a:p>
            <a:r>
              <a:rPr lang="en-US" sz="2800" dirty="0" smtClean="0"/>
              <a:t>High priority (“Core requirements”)</a:t>
            </a:r>
          </a:p>
          <a:p>
            <a:pPr lvl="1"/>
            <a:r>
              <a:rPr lang="en-US" sz="2600" dirty="0" smtClean="0"/>
              <a:t>Must be addressed during analysis, design, and implementation.</a:t>
            </a:r>
          </a:p>
          <a:p>
            <a:pPr lvl="1"/>
            <a:r>
              <a:rPr lang="en-US" sz="2600" dirty="0" smtClean="0"/>
              <a:t>A high-priority feature must be demonstrated successfully during client acceptance.</a:t>
            </a:r>
          </a:p>
          <a:p>
            <a:r>
              <a:rPr lang="en-US" sz="2800" dirty="0" smtClean="0"/>
              <a:t>Medium priority (“Optional requirements”)</a:t>
            </a:r>
          </a:p>
          <a:p>
            <a:pPr lvl="1"/>
            <a:r>
              <a:rPr lang="en-US" sz="2600" dirty="0" smtClean="0"/>
              <a:t>Must be addressed during analysis and design.</a:t>
            </a:r>
          </a:p>
          <a:p>
            <a:pPr lvl="1"/>
            <a:r>
              <a:rPr lang="en-US" sz="2600" dirty="0" smtClean="0"/>
              <a:t> Usually implemented and demonstrated in the second iteration of the system development.</a:t>
            </a:r>
          </a:p>
          <a:p>
            <a:r>
              <a:rPr lang="en-US" sz="2800" dirty="0" smtClean="0"/>
              <a:t>Low priority (“Fancy requirements”)</a:t>
            </a:r>
          </a:p>
          <a:p>
            <a:pPr lvl="1"/>
            <a:r>
              <a:rPr lang="en-US" sz="2600" dirty="0" smtClean="0"/>
              <a:t>Must be addressed during analysis (“very visionary scenarios”).</a:t>
            </a:r>
          </a:p>
          <a:p>
            <a:pPr lvl="1"/>
            <a:r>
              <a:rPr lang="en-US" sz="2600" dirty="0" smtClean="0"/>
              <a:t>Illustrates how the system is going to be used in the future if not yet available technology enablers are available</a:t>
            </a:r>
            <a:endParaRPr lang="en-US" sz="2600" dirty="0"/>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a:t>Prioritize </a:t>
            </a:r>
            <a:r>
              <a:rPr lang="en-US" sz="3600" dirty="0" smtClean="0"/>
              <a:t>Requirements: </a:t>
            </a:r>
            <a:r>
              <a:rPr lang="en-US" sz="3600" b="1" dirty="0" smtClean="0"/>
              <a:t>Outputs</a:t>
            </a:r>
            <a:endParaRPr lang="en-US" sz="36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1066800"/>
            <a:ext cx="8839200" cy="5410200"/>
          </a:xfrm>
        </p:spPr>
        <p:txBody>
          <a:bodyPr>
            <a:noAutofit/>
          </a:bodyPr>
          <a:lstStyle/>
          <a:p>
            <a:pPr>
              <a:lnSpc>
                <a:spcPct val="90000"/>
              </a:lnSpc>
            </a:pPr>
            <a:r>
              <a:rPr lang="en-US" sz="2800" b="1" dirty="0" smtClean="0"/>
              <a:t>Purpose:</a:t>
            </a:r>
            <a:r>
              <a:rPr lang="en-US" sz="2800" dirty="0" smtClean="0"/>
              <a:t> The purpose of organizing requirements is to create a set of views of the requirements for the new business solution that are comprehensive, complete, consistent, and understood from all stakeholder perspectives.</a:t>
            </a:r>
          </a:p>
          <a:p>
            <a:r>
              <a:rPr lang="en-US" sz="2800" b="1" dirty="0" smtClean="0"/>
              <a:t>Description:</a:t>
            </a:r>
            <a:r>
              <a:rPr lang="en-US" sz="2800" dirty="0" smtClean="0"/>
              <a:t> There are two key objectives when organizing requirements.</a:t>
            </a:r>
          </a:p>
          <a:p>
            <a:pPr lvl="2"/>
            <a:r>
              <a:rPr lang="en-US" sz="2400" dirty="0" smtClean="0"/>
              <a:t>Understand which models are appropriate for the business domain and solution scope. </a:t>
            </a:r>
          </a:p>
          <a:p>
            <a:pPr lvl="2"/>
            <a:r>
              <a:rPr lang="en-US" sz="2400" dirty="0" smtClean="0"/>
              <a:t>Identify model interrelationships and dependencies. Requirements alone are not complex; it is the relationships and interdependencies among requirements that adds the element of complexity. Therefore, the organized requirements must also clearly depict the inherent relationships between requirements.</a:t>
            </a:r>
            <a:r>
              <a:rPr lang="en-US" dirty="0" smtClean="0"/>
              <a:t> </a:t>
            </a:r>
            <a:endParaRPr lang="en-US" dirty="0"/>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smtClean="0">
                <a:latin typeface="Times New Roman" pitchFamily="18" charset="0"/>
                <a:cs typeface="Times New Roman" pitchFamily="18" charset="0"/>
              </a:rPr>
              <a:t>Organizing Requirements</a:t>
            </a:r>
            <a:endParaRPr lang="en-US" sz="36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990600"/>
            <a:ext cx="8763000" cy="5638800"/>
          </a:xfrm>
        </p:spPr>
        <p:txBody>
          <a:bodyPr>
            <a:noAutofit/>
          </a:bodyPr>
          <a:lstStyle/>
          <a:p>
            <a:r>
              <a:rPr lang="en-US" sz="2800" dirty="0" smtClean="0"/>
              <a:t>Organizing requirements have the following inputs</a:t>
            </a:r>
          </a:p>
          <a:p>
            <a:pPr lvl="2"/>
            <a:r>
              <a:rPr lang="en-US" sz="2400" i="1" dirty="0" smtClean="0"/>
              <a:t>Organizational Process Assets: </a:t>
            </a:r>
            <a:r>
              <a:rPr lang="en-US" sz="2400" dirty="0" smtClean="0"/>
              <a:t>Describe the structures and types of requirements information that stakeholders expect.</a:t>
            </a:r>
          </a:p>
          <a:p>
            <a:pPr lvl="2"/>
            <a:r>
              <a:rPr lang="en-US" sz="2400" i="1" dirty="0" smtClean="0"/>
              <a:t>Requirements [Stated]: </a:t>
            </a:r>
            <a:r>
              <a:rPr lang="en-US" sz="2400" dirty="0" smtClean="0"/>
              <a:t>Requirements are stated in various forms as an output from elicitation activities. Stated requirements are the expressed desires of stakeholders, which must be analyzed to ensure that they reflect a genuine need.</a:t>
            </a:r>
          </a:p>
          <a:p>
            <a:pPr lvl="2"/>
            <a:r>
              <a:rPr lang="en-US" sz="2400" i="1" dirty="0" smtClean="0"/>
              <a:t>Solution Scope: </a:t>
            </a:r>
            <a:r>
              <a:rPr lang="en-US" sz="2400" dirty="0" smtClean="0"/>
              <a:t>The selected requirements models must be sufficient to fully describe the solution scope from all needed perspectives.</a:t>
            </a:r>
          </a:p>
          <a:p>
            <a:r>
              <a:rPr lang="en-US" sz="2800" dirty="0" smtClean="0"/>
              <a:t>The output of organizing requirements is requirements Structure</a:t>
            </a:r>
          </a:p>
          <a:p>
            <a:pPr lvl="2"/>
            <a:r>
              <a:rPr lang="en-US" sz="2400" dirty="0" smtClean="0"/>
              <a:t>The output of this task is an organized structure for the requirements and a documented set of relationships between them.</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a:latin typeface="Times New Roman" pitchFamily="18" charset="0"/>
                <a:cs typeface="Times New Roman" pitchFamily="18" charset="0"/>
              </a:rPr>
              <a:t>Organizing </a:t>
            </a:r>
            <a:r>
              <a:rPr lang="en-US" sz="3600" dirty="0" smtClean="0">
                <a:latin typeface="Times New Roman" pitchFamily="18" charset="0"/>
                <a:cs typeface="Times New Roman" pitchFamily="18" charset="0"/>
              </a:rPr>
              <a:t>Requirements: </a:t>
            </a:r>
            <a:r>
              <a:rPr lang="en-US" sz="3600" dirty="0" smtClean="0"/>
              <a:t>Inputs &amp; Outputs</a:t>
            </a:r>
            <a:endParaRPr lang="en-US" sz="36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1066800"/>
            <a:ext cx="8839200" cy="5410200"/>
          </a:xfrm>
        </p:spPr>
        <p:txBody>
          <a:bodyPr>
            <a:normAutofit/>
          </a:bodyPr>
          <a:lstStyle/>
          <a:p>
            <a:pPr>
              <a:buFont typeface="Arial" pitchFamily="34" charset="0"/>
              <a:buChar char="•"/>
            </a:pPr>
            <a:r>
              <a:rPr lang="en-US" b="1" dirty="0" smtClean="0"/>
              <a:t>Levels of Abstraction: </a:t>
            </a:r>
          </a:p>
          <a:p>
            <a:pPr lvl="1">
              <a:buFont typeface="Arial" pitchFamily="34" charset="0"/>
              <a:buChar char="•"/>
            </a:pPr>
            <a:r>
              <a:rPr lang="en-US" sz="2600" dirty="0" smtClean="0"/>
              <a:t>You can organize requirements based on levels of abstraction. </a:t>
            </a:r>
          </a:p>
          <a:p>
            <a:pPr lvl="1">
              <a:buFont typeface="Arial" pitchFamily="34" charset="0"/>
              <a:buChar char="•"/>
            </a:pPr>
            <a:r>
              <a:rPr lang="en-US" sz="2600" dirty="0" smtClean="0"/>
              <a:t>For instance, the difference in requirements between “what” needs to be done and “how” to do it. </a:t>
            </a:r>
          </a:p>
          <a:p>
            <a:pPr lvl="1">
              <a:buFont typeface="Arial" pitchFamily="34" charset="0"/>
              <a:buChar char="•"/>
            </a:pPr>
            <a:r>
              <a:rPr lang="en-US" sz="2600" dirty="0" smtClean="0"/>
              <a:t>Also, the business analysis can designate requirements “high” level or “low” level.</a:t>
            </a:r>
          </a:p>
          <a:p>
            <a:pPr>
              <a:buFont typeface="Arial" pitchFamily="34" charset="0"/>
              <a:buChar char="•"/>
            </a:pPr>
            <a:r>
              <a:rPr lang="en-US" b="1" dirty="0" smtClean="0"/>
              <a:t>Model Selection: </a:t>
            </a:r>
          </a:p>
          <a:p>
            <a:pPr lvl="1">
              <a:buFont typeface="Arial" pitchFamily="34" charset="0"/>
              <a:buChar char="•"/>
            </a:pPr>
            <a:r>
              <a:rPr lang="en-US" sz="2600" dirty="0" smtClean="0"/>
              <a:t>The business analyst must determine which types of models will be required to describe the solution scope and meet the informational needs of stakeholders.</a:t>
            </a:r>
            <a:endParaRPr lang="en-US" sz="2600" dirty="0"/>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1"/>
            <a:r>
              <a:rPr lang="en-US" sz="3600" dirty="0" smtClean="0">
                <a:latin typeface="Times New Roman" pitchFamily="18" charset="0"/>
                <a:cs typeface="Times New Roman" pitchFamily="18" charset="0"/>
              </a:rPr>
              <a:t>Organizing Requirements: Elements</a:t>
            </a:r>
            <a:endParaRPr lang="en-US" sz="36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1066800"/>
            <a:ext cx="8839200" cy="5410200"/>
          </a:xfrm>
        </p:spPr>
        <p:txBody>
          <a:bodyPr>
            <a:normAutofit/>
          </a:bodyPr>
          <a:lstStyle/>
          <a:p>
            <a:pPr>
              <a:buFont typeface="Arial" pitchFamily="34" charset="0"/>
              <a:buChar char="•"/>
            </a:pPr>
            <a:r>
              <a:rPr lang="en-US" sz="2400" b="1" dirty="0" smtClean="0"/>
              <a:t>Business Rules Analysis </a:t>
            </a:r>
          </a:p>
          <a:p>
            <a:pPr lvl="1">
              <a:buFont typeface="Arial" pitchFamily="34" charset="0"/>
              <a:buChar char="•"/>
            </a:pPr>
            <a:r>
              <a:rPr lang="en-US" dirty="0" smtClean="0"/>
              <a:t>Business rules may be separated from other requirements for implementation and management in a business rules engine or similar.</a:t>
            </a:r>
            <a:r>
              <a:rPr lang="en-US" b="1" dirty="0" smtClean="0"/>
              <a:t> </a:t>
            </a:r>
          </a:p>
          <a:p>
            <a:pPr>
              <a:buFont typeface="Arial" pitchFamily="34" charset="0"/>
              <a:buChar char="•"/>
            </a:pPr>
            <a:r>
              <a:rPr lang="en-US" sz="2400" b="1" dirty="0" smtClean="0"/>
              <a:t>Data Flow Diagrams</a:t>
            </a:r>
          </a:p>
          <a:p>
            <a:pPr lvl="1">
              <a:buFont typeface="Arial" pitchFamily="34" charset="0"/>
              <a:buChar char="•"/>
            </a:pPr>
            <a:r>
              <a:rPr lang="en-US" dirty="0" smtClean="0"/>
              <a:t>Shows how information flows through a system. Each function that modifies the data should be decomposed into lower levels until the system is sufficiently described.</a:t>
            </a:r>
          </a:p>
          <a:p>
            <a:pPr>
              <a:buFont typeface="Arial" pitchFamily="34" charset="0"/>
              <a:buChar char="•"/>
            </a:pPr>
            <a:r>
              <a:rPr lang="en-US" sz="2400" b="1" dirty="0" smtClean="0"/>
              <a:t>Data Modeling </a:t>
            </a:r>
          </a:p>
          <a:p>
            <a:pPr lvl="1">
              <a:buFont typeface="Arial" pitchFamily="34" charset="0"/>
              <a:buChar char="•"/>
            </a:pPr>
            <a:r>
              <a:rPr lang="en-US" dirty="0" smtClean="0"/>
              <a:t>Describes the concepts and relationships relevant to the solution or business domain.</a:t>
            </a:r>
          </a:p>
          <a:p>
            <a:pPr>
              <a:buFont typeface="Arial" pitchFamily="34" charset="0"/>
              <a:buChar char="•"/>
            </a:pPr>
            <a:r>
              <a:rPr lang="en-US" sz="2400" b="1" dirty="0" smtClean="0"/>
              <a:t>Functional Decomposition </a:t>
            </a:r>
          </a:p>
          <a:p>
            <a:pPr lvl="1">
              <a:buFont typeface="Arial" pitchFamily="34" charset="0"/>
              <a:buChar char="•"/>
            </a:pPr>
            <a:r>
              <a:rPr lang="en-US" dirty="0" smtClean="0"/>
              <a:t>Breaks down an organizational unit, product scope, or similar into its component parts. Each part can have its own set of requirements.</a:t>
            </a:r>
            <a:endParaRPr lang="en-US" dirty="0"/>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1"/>
            <a:r>
              <a:rPr lang="en-US" sz="3600" dirty="0" smtClean="0">
                <a:latin typeface="Times New Roman" pitchFamily="18" charset="0"/>
                <a:cs typeface="Times New Roman" pitchFamily="18" charset="0"/>
              </a:rPr>
              <a:t>Organizing Requirements: Techniques</a:t>
            </a:r>
            <a:endParaRPr lang="en-US" sz="36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1066800"/>
            <a:ext cx="8763000" cy="5410200"/>
          </a:xfrm>
        </p:spPr>
        <p:txBody>
          <a:bodyPr>
            <a:normAutofit/>
          </a:bodyPr>
          <a:lstStyle/>
          <a:p>
            <a:pPr>
              <a:lnSpc>
                <a:spcPct val="80000"/>
              </a:lnSpc>
              <a:buFont typeface="Arial" pitchFamily="34" charset="0"/>
              <a:buChar char="•"/>
            </a:pPr>
            <a:r>
              <a:rPr lang="en-US" sz="2400" b="1" dirty="0" smtClean="0"/>
              <a:t>Organization Modeling </a:t>
            </a:r>
          </a:p>
          <a:p>
            <a:pPr lvl="1">
              <a:lnSpc>
                <a:spcPct val="80000"/>
              </a:lnSpc>
              <a:buFont typeface="Arial" pitchFamily="34" charset="0"/>
              <a:buChar char="•"/>
            </a:pPr>
            <a:r>
              <a:rPr lang="en-US" dirty="0" smtClean="0"/>
              <a:t>Describes the various organizational units, stakeholders, and their relationships. Requirements can be structured around the needs of each stakeholder or group.</a:t>
            </a:r>
          </a:p>
          <a:p>
            <a:pPr>
              <a:lnSpc>
                <a:spcPct val="80000"/>
              </a:lnSpc>
              <a:buFont typeface="Arial" pitchFamily="34" charset="0"/>
              <a:buChar char="•"/>
            </a:pPr>
            <a:r>
              <a:rPr lang="en-US" sz="2400" b="1" dirty="0" smtClean="0"/>
              <a:t>Process Modeling </a:t>
            </a:r>
          </a:p>
          <a:p>
            <a:pPr lvl="1">
              <a:lnSpc>
                <a:spcPct val="80000"/>
              </a:lnSpc>
              <a:buFont typeface="Arial" pitchFamily="34" charset="0"/>
              <a:buChar char="•"/>
            </a:pPr>
            <a:r>
              <a:rPr lang="en-US" dirty="0" smtClean="0"/>
              <a:t>Requirements may be organized around relevant processes. Processes themselves can embed </a:t>
            </a:r>
            <a:r>
              <a:rPr lang="en-US" dirty="0" err="1" smtClean="0"/>
              <a:t>subprocesses</a:t>
            </a:r>
            <a:r>
              <a:rPr lang="en-US" dirty="0" smtClean="0"/>
              <a:t>, and describe a hierarchy from the top level, end-to-end processes to the lowest-level individual activities.</a:t>
            </a:r>
          </a:p>
          <a:p>
            <a:pPr>
              <a:lnSpc>
                <a:spcPct val="80000"/>
              </a:lnSpc>
              <a:buFont typeface="Arial" pitchFamily="34" charset="0"/>
              <a:buChar char="•"/>
            </a:pPr>
            <a:r>
              <a:rPr lang="en-US" sz="2400" b="1" dirty="0" smtClean="0"/>
              <a:t>Scenarios and Use Cases</a:t>
            </a:r>
          </a:p>
          <a:p>
            <a:pPr lvl="1">
              <a:lnSpc>
                <a:spcPct val="80000"/>
              </a:lnSpc>
              <a:buFont typeface="Arial" pitchFamily="34" charset="0"/>
              <a:buChar char="•"/>
            </a:pPr>
            <a:r>
              <a:rPr lang="en-US" dirty="0" smtClean="0"/>
              <a:t>Describe the requirements that support the individual goals of each actor, or the response to the triggering event.</a:t>
            </a:r>
          </a:p>
          <a:p>
            <a:pPr>
              <a:lnSpc>
                <a:spcPct val="80000"/>
              </a:lnSpc>
              <a:buFont typeface="Arial" pitchFamily="34" charset="0"/>
              <a:buChar char="•"/>
            </a:pPr>
            <a:r>
              <a:rPr lang="en-US" sz="2400" b="1" dirty="0" smtClean="0"/>
              <a:t>Scope Modeling </a:t>
            </a:r>
          </a:p>
          <a:p>
            <a:pPr lvl="1">
              <a:lnSpc>
                <a:spcPct val="80000"/>
              </a:lnSpc>
              <a:buFont typeface="Arial" pitchFamily="34" charset="0"/>
              <a:buChar char="•"/>
            </a:pPr>
            <a:r>
              <a:rPr lang="en-US" dirty="0" smtClean="0"/>
              <a:t>Requirements may be organized based on the solution components they are related to.</a:t>
            </a:r>
          </a:p>
          <a:p>
            <a:pPr>
              <a:lnSpc>
                <a:spcPct val="80000"/>
              </a:lnSpc>
              <a:buFont typeface="Arial" pitchFamily="34" charset="0"/>
              <a:buChar char="•"/>
            </a:pPr>
            <a:r>
              <a:rPr lang="en-US" sz="2400" b="1" dirty="0" smtClean="0"/>
              <a:t>User Stories </a:t>
            </a:r>
          </a:p>
          <a:p>
            <a:pPr lvl="1">
              <a:lnSpc>
                <a:spcPct val="80000"/>
              </a:lnSpc>
              <a:buFont typeface="Arial" pitchFamily="34" charset="0"/>
              <a:buChar char="•"/>
            </a:pPr>
            <a:r>
              <a:rPr lang="en-US" dirty="0" smtClean="0"/>
              <a:t>Describe the stakeholder objectives that the solution will support.</a:t>
            </a:r>
            <a:endParaRPr lang="en-US" dirty="0"/>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1"/>
            <a:r>
              <a:rPr lang="en-US" sz="3600" dirty="0" smtClean="0">
                <a:latin typeface="Times New Roman" pitchFamily="18" charset="0"/>
                <a:cs typeface="Times New Roman" pitchFamily="18" charset="0"/>
              </a:rPr>
              <a:t>Organizing Requirements: Techniques…</a:t>
            </a:r>
            <a:endParaRPr lang="en-US" sz="36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1066800"/>
            <a:ext cx="8839200" cy="5410200"/>
          </a:xfrm>
        </p:spPr>
        <p:txBody>
          <a:bodyPr>
            <a:normAutofit/>
          </a:bodyPr>
          <a:lstStyle/>
          <a:p>
            <a:r>
              <a:rPr lang="en-US" sz="2800" b="1" dirty="0" smtClean="0"/>
              <a:t>Purpose</a:t>
            </a:r>
            <a:r>
              <a:rPr lang="en-US" sz="2800" dirty="0" smtClean="0"/>
              <a:t>: </a:t>
            </a:r>
          </a:p>
          <a:p>
            <a:pPr lvl="1"/>
            <a:r>
              <a:rPr lang="en-US" dirty="0" smtClean="0"/>
              <a:t>To analyze expressed stakeholder desires and/or the current state of the organization using a combination of textual statements, matrices, diagrams and formal models.</a:t>
            </a:r>
          </a:p>
          <a:p>
            <a:r>
              <a:rPr lang="en-US" sz="2800" b="1" dirty="0" smtClean="0"/>
              <a:t>Description</a:t>
            </a:r>
            <a:r>
              <a:rPr lang="en-US" sz="2800" dirty="0" smtClean="0"/>
              <a:t>: </a:t>
            </a:r>
          </a:p>
          <a:p>
            <a:pPr lvl="1"/>
            <a:r>
              <a:rPr lang="en-US" dirty="0" smtClean="0"/>
              <a:t>Specifications and models are created to analyze the functioning of an organization and provide insight into opportunities for improvement. </a:t>
            </a:r>
          </a:p>
          <a:p>
            <a:pPr lvl="1"/>
            <a:r>
              <a:rPr lang="en-US" dirty="0" smtClean="0"/>
              <a:t>They also support a number of other objectives, including development and implementation of solutions, facilitating communication among stakeholders, supporting training activities and knowledge management, and ensuring compliance with contracts and regulations.</a:t>
            </a:r>
            <a:endParaRPr lang="en-US" dirty="0"/>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2400" dirty="0"/>
              <a:t>Specify</a:t>
            </a:r>
            <a:r>
              <a:rPr lang="en-US" sz="3600" dirty="0"/>
              <a:t> and Model Requirements</a:t>
            </a:r>
            <a:endParaRPr lang="en-US" sz="36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1066800"/>
            <a:ext cx="8839200" cy="5410200"/>
          </a:xfrm>
        </p:spPr>
        <p:txBody>
          <a:bodyPr>
            <a:normAutofit/>
          </a:bodyPr>
          <a:lstStyle/>
          <a:p>
            <a:r>
              <a:rPr lang="en-US" sz="2800" dirty="0" smtClean="0"/>
              <a:t>Inputs</a:t>
            </a:r>
          </a:p>
          <a:p>
            <a:pPr lvl="1"/>
            <a:r>
              <a:rPr lang="en-US" sz="2600" b="1" dirty="0" smtClean="0"/>
              <a:t>Requirements [Stated]:</a:t>
            </a:r>
            <a:r>
              <a:rPr lang="en-US" sz="2600" dirty="0" smtClean="0"/>
              <a:t> Specification or modeling of requirements is performed to structure and improve our understanding of needs as expressed by stakeholders.</a:t>
            </a:r>
          </a:p>
          <a:p>
            <a:pPr lvl="1"/>
            <a:r>
              <a:rPr lang="en-US" sz="2600" b="1" dirty="0" smtClean="0"/>
              <a:t>Requirements Structure</a:t>
            </a:r>
            <a:r>
              <a:rPr lang="en-US" sz="2600" dirty="0" smtClean="0"/>
              <a:t>: Defines how the requirement fits into the general requirements and which other sets of requirements may include related information.</a:t>
            </a:r>
          </a:p>
          <a:p>
            <a:r>
              <a:rPr lang="en-US" sz="2800" dirty="0" smtClean="0"/>
              <a:t>Output</a:t>
            </a:r>
          </a:p>
          <a:p>
            <a:pPr lvl="1"/>
            <a:r>
              <a:rPr lang="en-US" sz="2600" b="1" dirty="0" smtClean="0"/>
              <a:t>Requirements [Analyzed]:  </a:t>
            </a:r>
            <a:r>
              <a:rPr lang="en-US" sz="2600" dirty="0" smtClean="0"/>
              <a:t>Modeled and specified requirements are produced by this task.</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a:t>Specify and Model </a:t>
            </a:r>
            <a:r>
              <a:rPr lang="en-US" sz="3600" dirty="0" smtClean="0"/>
              <a:t>Requirements: </a:t>
            </a:r>
            <a:r>
              <a:rPr lang="en-US" sz="3200" dirty="0" smtClean="0"/>
              <a:t>Inputs &amp; Output</a:t>
            </a:r>
            <a:endParaRPr lang="en-US" sz="36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990600"/>
            <a:ext cx="8839200" cy="5638800"/>
          </a:xfrm>
        </p:spPr>
        <p:txBody>
          <a:bodyPr>
            <a:normAutofit/>
          </a:bodyPr>
          <a:lstStyle/>
          <a:p>
            <a:pPr>
              <a:lnSpc>
                <a:spcPct val="80000"/>
              </a:lnSpc>
              <a:buFont typeface="Arial" pitchFamily="34" charset="0"/>
              <a:buChar char="•"/>
            </a:pPr>
            <a:r>
              <a:rPr lang="en-US" sz="2400" b="1" dirty="0" smtClean="0"/>
              <a:t>Text: </a:t>
            </a:r>
          </a:p>
          <a:p>
            <a:pPr lvl="1">
              <a:lnSpc>
                <a:spcPct val="80000"/>
              </a:lnSpc>
              <a:buFont typeface="Arial" pitchFamily="34" charset="0"/>
              <a:buChar char="•"/>
            </a:pPr>
            <a:r>
              <a:rPr lang="en-US" dirty="0" smtClean="0"/>
              <a:t>A textual requirement must describe the capabilities of the solution, any conditions that must exist for the requirement to operate, and any constraints that may prevent the solution from fulfilling the requirement.</a:t>
            </a:r>
          </a:p>
          <a:p>
            <a:pPr>
              <a:lnSpc>
                <a:spcPct val="80000"/>
              </a:lnSpc>
              <a:buFont typeface="Arial" pitchFamily="34" charset="0"/>
              <a:buChar char="•"/>
            </a:pPr>
            <a:r>
              <a:rPr lang="en-US" sz="2400" b="1" dirty="0" smtClean="0"/>
              <a:t>Matrix Documentation: </a:t>
            </a:r>
          </a:p>
          <a:p>
            <a:pPr lvl="1">
              <a:lnSpc>
                <a:spcPct val="80000"/>
              </a:lnSpc>
              <a:buFont typeface="Arial" pitchFamily="34" charset="0"/>
              <a:buChar char="•"/>
            </a:pPr>
            <a:r>
              <a:rPr lang="en-US" dirty="0" smtClean="0"/>
              <a:t>A table is the simplest form of a matrix. A table is used when the business analyst is looking to convey a set of requirements that have a complex but uniform structure which can be broken down into elements that apply to every entry in the table. </a:t>
            </a:r>
          </a:p>
          <a:p>
            <a:pPr marL="274320" lvl="1" indent="-274320">
              <a:lnSpc>
                <a:spcPct val="80000"/>
              </a:lnSpc>
              <a:spcBef>
                <a:spcPts val="580"/>
              </a:spcBef>
              <a:buClr>
                <a:schemeClr val="accent1"/>
              </a:buClr>
              <a:buFont typeface="Arial" pitchFamily="34" charset="0"/>
              <a:buChar char="•"/>
            </a:pPr>
            <a:r>
              <a:rPr lang="en-US" b="1" dirty="0" smtClean="0"/>
              <a:t>Models:</a:t>
            </a:r>
          </a:p>
          <a:p>
            <a:pPr lvl="1">
              <a:lnSpc>
                <a:spcPct val="80000"/>
              </a:lnSpc>
              <a:buFont typeface="Arial" pitchFamily="34" charset="0"/>
              <a:buChar char="•"/>
            </a:pPr>
            <a:r>
              <a:rPr lang="en-US" dirty="0" smtClean="0"/>
              <a:t> A model is any simplified representation of a complex reality that is useful for understanding that reality and making decisions regarding it. Models may be either textual or graphical, or some combination of both. Graphical models are often referred to as diagrams.</a:t>
            </a:r>
          </a:p>
          <a:p>
            <a:pPr marL="274320" lvl="1" indent="-274320">
              <a:lnSpc>
                <a:spcPct val="80000"/>
              </a:lnSpc>
              <a:spcBef>
                <a:spcPts val="580"/>
              </a:spcBef>
              <a:buClr>
                <a:schemeClr val="accent1"/>
              </a:buClr>
              <a:buFont typeface="Arial" pitchFamily="34" charset="0"/>
              <a:buChar char="•"/>
            </a:pPr>
            <a:r>
              <a:rPr lang="en-US" b="1" dirty="0" smtClean="0"/>
              <a:t>Capture Requirements Attributes: </a:t>
            </a:r>
          </a:p>
          <a:p>
            <a:pPr lvl="1">
              <a:lnSpc>
                <a:spcPct val="80000"/>
              </a:lnSpc>
              <a:buFont typeface="Arial" pitchFamily="34" charset="0"/>
              <a:buChar char="•"/>
            </a:pPr>
            <a:r>
              <a:rPr lang="en-US" dirty="0" smtClean="0"/>
              <a:t>As each requirement or set of requirements is specified and modeled, the relevant attributes must be captured.</a:t>
            </a:r>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a:t>Specify and Model </a:t>
            </a:r>
            <a:r>
              <a:rPr lang="en-US" sz="3600" dirty="0" smtClean="0"/>
              <a:t>Requirements: Elements</a:t>
            </a:r>
            <a:endParaRPr lang="en-US" sz="36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1219200"/>
            <a:ext cx="8458200" cy="5410200"/>
          </a:xfrm>
        </p:spPr>
        <p:txBody>
          <a:bodyPr>
            <a:normAutofit/>
          </a:bodyPr>
          <a:lstStyle/>
          <a:p>
            <a:pPr>
              <a:buFont typeface="Arial" pitchFamily="34" charset="0"/>
              <a:buChar char="•"/>
            </a:pPr>
            <a:r>
              <a:rPr lang="en-US" b="1" dirty="0" smtClean="0"/>
              <a:t>Improvement Opportunities</a:t>
            </a:r>
            <a:r>
              <a:rPr lang="en-US" dirty="0" smtClean="0"/>
              <a:t> </a:t>
            </a:r>
          </a:p>
          <a:p>
            <a:pPr lvl="1">
              <a:buFont typeface="Arial" pitchFamily="34" charset="0"/>
              <a:buChar char="•"/>
            </a:pPr>
            <a:r>
              <a:rPr lang="en-US" sz="2800" dirty="0" smtClean="0"/>
              <a:t>Analysts should work to identify opportunities to improve the operation of the business.</a:t>
            </a:r>
          </a:p>
          <a:p>
            <a:pPr lvl="1">
              <a:buClr>
                <a:schemeClr val="accent1"/>
              </a:buClr>
              <a:buFont typeface="Arial" pitchFamily="34" charset="0"/>
              <a:buChar char="•"/>
            </a:pPr>
            <a:r>
              <a:rPr lang="en-US" sz="2800" dirty="0" smtClean="0"/>
              <a:t>Some common examples of opportunities that a business analyst is likely to identify include:</a:t>
            </a:r>
          </a:p>
          <a:p>
            <a:pPr lvl="2"/>
            <a:r>
              <a:rPr lang="en-US" sz="2600" dirty="0" smtClean="0"/>
              <a:t>Automate Or Simplify The Work People Perform</a:t>
            </a:r>
          </a:p>
          <a:p>
            <a:pPr lvl="2"/>
            <a:r>
              <a:rPr lang="en-US" sz="2600" dirty="0" smtClean="0"/>
              <a:t>Improve Access To Information</a:t>
            </a:r>
          </a:p>
          <a:p>
            <a:pPr lvl="2"/>
            <a:r>
              <a:rPr lang="en-US" sz="2600" dirty="0" smtClean="0"/>
              <a:t>Reduce Complexity Of Interfaces</a:t>
            </a:r>
          </a:p>
          <a:p>
            <a:pPr lvl="2"/>
            <a:r>
              <a:rPr lang="en-US" sz="2600" dirty="0" smtClean="0"/>
              <a:t>Increase Consistency Of Behavior</a:t>
            </a:r>
          </a:p>
          <a:p>
            <a:pPr lvl="2"/>
            <a:r>
              <a:rPr lang="en-US" sz="2600" dirty="0" smtClean="0"/>
              <a:t>Eliminate Redundancy</a:t>
            </a:r>
            <a:endParaRPr lang="en-US" sz="2600" dirty="0"/>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a:t>Specify and Model </a:t>
            </a:r>
            <a:r>
              <a:rPr lang="en-US" sz="3600" dirty="0" smtClean="0"/>
              <a:t>Requirements: Elements…</a:t>
            </a:r>
            <a:endParaRPr lang="en-US" sz="36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066800"/>
            <a:ext cx="8610600" cy="5562600"/>
          </a:xfrm>
        </p:spPr>
        <p:txBody>
          <a:bodyPr>
            <a:noAutofit/>
          </a:bodyPr>
          <a:lstStyle/>
          <a:p>
            <a:pPr lvl="0"/>
            <a:r>
              <a:rPr lang="en-US" sz="3200" dirty="0" smtClean="0"/>
              <a:t>Introduction</a:t>
            </a:r>
          </a:p>
          <a:p>
            <a:r>
              <a:rPr lang="en-US" sz="3200" dirty="0" smtClean="0"/>
              <a:t>Requirements Analysis Input / Output Diagram</a:t>
            </a:r>
            <a:endParaRPr lang="en-US" sz="3200" dirty="0" smtClean="0">
              <a:latin typeface="Times New Roman" pitchFamily="18" charset="0"/>
              <a:cs typeface="Times New Roman" pitchFamily="18" charset="0"/>
            </a:endParaRPr>
          </a:p>
          <a:p>
            <a:pPr lvl="0"/>
            <a:r>
              <a:rPr lang="en-US" sz="3200" dirty="0" smtClean="0"/>
              <a:t>Tasks in Requirement </a:t>
            </a:r>
          </a:p>
          <a:p>
            <a:pPr lvl="1"/>
            <a:r>
              <a:rPr lang="en-US" sz="2800" dirty="0" smtClean="0"/>
              <a:t>Prioritizing Requirement</a:t>
            </a:r>
          </a:p>
          <a:p>
            <a:pPr lvl="1"/>
            <a:r>
              <a:rPr lang="en-US" sz="2800" dirty="0" smtClean="0"/>
              <a:t>Organizing Requirements</a:t>
            </a:r>
          </a:p>
          <a:p>
            <a:pPr lvl="1"/>
            <a:r>
              <a:rPr lang="en-US" sz="2000" dirty="0" smtClean="0"/>
              <a:t>Specifying</a:t>
            </a:r>
            <a:r>
              <a:rPr lang="en-US" sz="2800" dirty="0" smtClean="0"/>
              <a:t> &amp;  Modeling Requirements</a:t>
            </a:r>
          </a:p>
          <a:p>
            <a:pPr lvl="1"/>
            <a:r>
              <a:rPr lang="en-US" sz="2800" dirty="0" smtClean="0"/>
              <a:t>Define Assumptions &amp; Constraints</a:t>
            </a:r>
          </a:p>
          <a:p>
            <a:r>
              <a:rPr lang="en-US" sz="3200" dirty="0" smtClean="0"/>
              <a:t>Requirement Analysis Techniques</a:t>
            </a:r>
          </a:p>
          <a:p>
            <a:pPr lvl="1"/>
            <a:r>
              <a:rPr lang="en-US" sz="2800" dirty="0" smtClean="0"/>
              <a:t>Scenarios </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a:latin typeface="Times New Roman" pitchFamily="18" charset="0"/>
                <a:cs typeface="Times New Roman" pitchFamily="18" charset="0"/>
              </a:rPr>
              <a:t>Contents</a:t>
            </a:r>
          </a:p>
        </p:txBody>
      </p:sp>
      <p:sp>
        <p:nvSpPr>
          <p:cNvPr id="5" name="Rectangle 4"/>
          <p:cNvSpPr/>
          <p:nvPr/>
        </p:nvSpPr>
        <p:spPr>
          <a:xfrm>
            <a:off x="5562600" y="2590800"/>
            <a:ext cx="3352800" cy="2862322"/>
          </a:xfrm>
          <a:prstGeom prst="rect">
            <a:avLst/>
          </a:prstGeom>
          <a:noFill/>
          <a:ln>
            <a:solidFill>
              <a:schemeClr val="accent1"/>
            </a:solidFill>
          </a:ln>
        </p:spPr>
        <p:txBody>
          <a:bodyPr wrap="square">
            <a:spAutoFit/>
          </a:bodyPr>
          <a:lstStyle/>
          <a:p>
            <a:pPr lvl="1">
              <a:buClr>
                <a:schemeClr val="accent1"/>
              </a:buClr>
            </a:pPr>
            <a:r>
              <a:rPr lang="en-US" sz="4000" i="1" u="sng" dirty="0" smtClean="0"/>
              <a:t>Presentations</a:t>
            </a:r>
          </a:p>
          <a:p>
            <a:pPr lvl="1">
              <a:buClr>
                <a:schemeClr val="accent1"/>
              </a:buClr>
              <a:buFont typeface="Arial" pitchFamily="34" charset="0"/>
              <a:buChar char="•"/>
            </a:pPr>
            <a:r>
              <a:rPr lang="en-US" sz="2800" i="1" dirty="0" smtClean="0"/>
              <a:t>Use cases  Diagrams</a:t>
            </a:r>
          </a:p>
          <a:p>
            <a:pPr lvl="1">
              <a:buClr>
                <a:schemeClr val="accent1"/>
              </a:buClr>
              <a:buFont typeface="Arial" pitchFamily="34" charset="0"/>
              <a:buChar char="•"/>
            </a:pPr>
            <a:r>
              <a:rPr lang="en-US" sz="2800" i="1" dirty="0" smtClean="0"/>
              <a:t>Class Diagrams</a:t>
            </a:r>
          </a:p>
          <a:p>
            <a:pPr lvl="1">
              <a:buClr>
                <a:schemeClr val="accent1"/>
              </a:buClr>
              <a:buFont typeface="Arial" pitchFamily="34" charset="0"/>
              <a:buChar char="•"/>
            </a:pPr>
            <a:r>
              <a:rPr lang="en-US" sz="2800" i="1" dirty="0" smtClean="0"/>
              <a:t>Sequence Diagrams</a:t>
            </a:r>
          </a:p>
          <a:p>
            <a:pPr lvl="1">
              <a:buClr>
                <a:schemeClr val="accent1"/>
              </a:buClr>
              <a:buFont typeface="Arial" pitchFamily="34" charset="0"/>
              <a:buChar char="•"/>
            </a:pPr>
            <a:r>
              <a:rPr lang="en-US" sz="2800" i="1" dirty="0" smtClean="0"/>
              <a:t>Activity Diagrams </a:t>
            </a:r>
          </a:p>
          <a:p>
            <a:pPr lvl="1">
              <a:buClr>
                <a:schemeClr val="accent1"/>
              </a:buClr>
              <a:buFont typeface="Arial" pitchFamily="34" charset="0"/>
              <a:buChar char="•"/>
            </a:pPr>
            <a:r>
              <a:rPr lang="en-US" sz="2800" i="1" dirty="0" err="1" smtClean="0"/>
              <a:t>Statechart</a:t>
            </a:r>
            <a:r>
              <a:rPr lang="en-US" sz="2800" i="1" dirty="0" smtClean="0"/>
              <a:t> Diagrams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1066800"/>
            <a:ext cx="8458200" cy="5562600"/>
          </a:xfrm>
        </p:spPr>
        <p:txBody>
          <a:bodyPr>
            <a:normAutofit/>
          </a:bodyPr>
          <a:lstStyle/>
          <a:p>
            <a:pPr>
              <a:lnSpc>
                <a:spcPct val="90000"/>
              </a:lnSpc>
              <a:buFont typeface="Arial" pitchFamily="34" charset="0"/>
              <a:buChar char="•"/>
            </a:pPr>
            <a:r>
              <a:rPr lang="en-US" dirty="0" smtClean="0"/>
              <a:t>Techniques that can be used to specify or model requirements include:</a:t>
            </a:r>
          </a:p>
          <a:p>
            <a:pPr lvl="1">
              <a:lnSpc>
                <a:spcPct val="90000"/>
              </a:lnSpc>
              <a:buClr>
                <a:schemeClr val="accent1"/>
              </a:buClr>
              <a:buFont typeface="Arial" pitchFamily="34" charset="0"/>
              <a:buChar char="•"/>
            </a:pPr>
            <a:r>
              <a:rPr lang="en-US" dirty="0" smtClean="0"/>
              <a:t>Acceptance and Evaluation Criteria Definition</a:t>
            </a:r>
          </a:p>
          <a:p>
            <a:pPr lvl="1">
              <a:lnSpc>
                <a:spcPct val="90000"/>
              </a:lnSpc>
              <a:buClr>
                <a:schemeClr val="accent1"/>
              </a:buClr>
              <a:buFont typeface="Arial" pitchFamily="34" charset="0"/>
              <a:buChar char="•"/>
            </a:pPr>
            <a:r>
              <a:rPr lang="en-US" dirty="0" smtClean="0"/>
              <a:t>Business Rules Analysis</a:t>
            </a:r>
          </a:p>
          <a:p>
            <a:pPr lvl="1">
              <a:lnSpc>
                <a:spcPct val="90000"/>
              </a:lnSpc>
              <a:buClr>
                <a:schemeClr val="accent1"/>
              </a:buClr>
              <a:buFont typeface="Arial" pitchFamily="34" charset="0"/>
              <a:buChar char="•"/>
            </a:pPr>
            <a:r>
              <a:rPr lang="en-US" dirty="0" smtClean="0"/>
              <a:t>Data Dictionary and Glossary</a:t>
            </a:r>
          </a:p>
          <a:p>
            <a:pPr lvl="1">
              <a:lnSpc>
                <a:spcPct val="90000"/>
              </a:lnSpc>
              <a:buClr>
                <a:schemeClr val="accent1"/>
              </a:buClr>
              <a:buFont typeface="Arial" pitchFamily="34" charset="0"/>
              <a:buChar char="•"/>
            </a:pPr>
            <a:r>
              <a:rPr lang="en-US" dirty="0" smtClean="0"/>
              <a:t>Data Flow Diagrams</a:t>
            </a:r>
          </a:p>
          <a:p>
            <a:pPr lvl="1">
              <a:lnSpc>
                <a:spcPct val="90000"/>
              </a:lnSpc>
              <a:buClr>
                <a:schemeClr val="accent1"/>
              </a:buClr>
              <a:buFont typeface="Arial" pitchFamily="34" charset="0"/>
              <a:buChar char="•"/>
            </a:pPr>
            <a:r>
              <a:rPr lang="en-US" dirty="0" smtClean="0"/>
              <a:t>Data Modeling</a:t>
            </a:r>
          </a:p>
          <a:p>
            <a:pPr lvl="1">
              <a:lnSpc>
                <a:spcPct val="90000"/>
              </a:lnSpc>
              <a:buClr>
                <a:schemeClr val="accent1"/>
              </a:buClr>
              <a:buFont typeface="Arial" pitchFamily="34" charset="0"/>
              <a:buChar char="•"/>
            </a:pPr>
            <a:r>
              <a:rPr lang="en-US" dirty="0" smtClean="0"/>
              <a:t>Functional Decomposition</a:t>
            </a:r>
          </a:p>
          <a:p>
            <a:pPr lvl="1">
              <a:lnSpc>
                <a:spcPct val="90000"/>
              </a:lnSpc>
              <a:buClr>
                <a:schemeClr val="accent1"/>
              </a:buClr>
              <a:buFont typeface="Arial" pitchFamily="34" charset="0"/>
              <a:buChar char="•"/>
            </a:pPr>
            <a:r>
              <a:rPr lang="en-US" dirty="0" smtClean="0"/>
              <a:t>Interface Analysis</a:t>
            </a:r>
          </a:p>
          <a:p>
            <a:pPr lvl="1">
              <a:lnSpc>
                <a:spcPct val="90000"/>
              </a:lnSpc>
              <a:buClr>
                <a:schemeClr val="accent1"/>
              </a:buClr>
              <a:buFont typeface="Arial" pitchFamily="34" charset="0"/>
              <a:buChar char="•"/>
            </a:pPr>
            <a:r>
              <a:rPr lang="en-US" dirty="0" smtClean="0"/>
              <a:t>Metrics and Key Performance Indicators</a:t>
            </a:r>
          </a:p>
          <a:p>
            <a:pPr lvl="1">
              <a:lnSpc>
                <a:spcPct val="90000"/>
              </a:lnSpc>
              <a:buClr>
                <a:schemeClr val="accent1"/>
              </a:buClr>
              <a:buFont typeface="Arial" pitchFamily="34" charset="0"/>
              <a:buChar char="•"/>
            </a:pPr>
            <a:r>
              <a:rPr lang="en-US" dirty="0" smtClean="0"/>
              <a:t>NFRs Analysis</a:t>
            </a:r>
          </a:p>
          <a:p>
            <a:pPr lvl="1">
              <a:lnSpc>
                <a:spcPct val="90000"/>
              </a:lnSpc>
              <a:buClr>
                <a:schemeClr val="accent1"/>
              </a:buClr>
              <a:buFont typeface="Arial" pitchFamily="34" charset="0"/>
              <a:buChar char="•"/>
            </a:pPr>
            <a:r>
              <a:rPr lang="en-US" dirty="0" smtClean="0"/>
              <a:t>Organization Modeling</a:t>
            </a:r>
          </a:p>
          <a:p>
            <a:pPr lvl="1">
              <a:lnSpc>
                <a:spcPct val="90000"/>
              </a:lnSpc>
              <a:buClr>
                <a:schemeClr val="accent1"/>
              </a:buClr>
              <a:buFont typeface="Arial" pitchFamily="34" charset="0"/>
              <a:buChar char="•"/>
            </a:pPr>
            <a:r>
              <a:rPr lang="en-US" dirty="0" smtClean="0"/>
              <a:t>Process Modeling </a:t>
            </a:r>
          </a:p>
          <a:p>
            <a:pPr lvl="1">
              <a:lnSpc>
                <a:spcPct val="90000"/>
              </a:lnSpc>
              <a:buClr>
                <a:schemeClr val="accent1"/>
              </a:buClr>
              <a:buNone/>
            </a:pPr>
            <a:endParaRPr lang="en-US" dirty="0"/>
          </a:p>
        </p:txBody>
      </p:sp>
      <p:sp>
        <p:nvSpPr>
          <p:cNvPr id="4" name="Rounded Rectangle 3"/>
          <p:cNvSpPr/>
          <p:nvPr/>
        </p:nvSpPr>
        <p:spPr>
          <a:xfrm>
            <a:off x="3810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1">
              <a:lnSpc>
                <a:spcPct val="90000"/>
              </a:lnSpc>
            </a:pPr>
            <a:r>
              <a:rPr lang="en-US" sz="3600" dirty="0"/>
              <a:t>Specify and Model </a:t>
            </a:r>
            <a:r>
              <a:rPr lang="en-US" sz="3600" dirty="0" smtClean="0"/>
              <a:t>Requirements: </a:t>
            </a:r>
            <a:r>
              <a:rPr lang="en-US" sz="3600" dirty="0"/>
              <a:t>Techniques</a:t>
            </a:r>
          </a:p>
        </p:txBody>
      </p:sp>
      <p:sp>
        <p:nvSpPr>
          <p:cNvPr id="5" name="Rectangle 4"/>
          <p:cNvSpPr/>
          <p:nvPr/>
        </p:nvSpPr>
        <p:spPr>
          <a:xfrm>
            <a:off x="4953000" y="2209800"/>
            <a:ext cx="3276600" cy="2062103"/>
          </a:xfrm>
          <a:prstGeom prst="rect">
            <a:avLst/>
          </a:prstGeom>
        </p:spPr>
        <p:txBody>
          <a:bodyPr wrap="square">
            <a:spAutoFit/>
          </a:bodyPr>
          <a:lstStyle/>
          <a:p>
            <a:pPr marL="274320" lvl="2" indent="-274320">
              <a:lnSpc>
                <a:spcPct val="90000"/>
              </a:lnSpc>
              <a:spcBef>
                <a:spcPts val="580"/>
              </a:spcBef>
              <a:buClr>
                <a:schemeClr val="accent1"/>
              </a:buClr>
              <a:buSzPct val="85000"/>
              <a:buFont typeface="Arial" pitchFamily="34" charset="0"/>
              <a:buChar char="•"/>
            </a:pPr>
            <a:r>
              <a:rPr lang="en-US" sz="2400" dirty="0" smtClean="0"/>
              <a:t>Prototyping </a:t>
            </a:r>
            <a:endParaRPr lang="en-US" sz="2400" dirty="0"/>
          </a:p>
          <a:p>
            <a:pPr marL="274320" lvl="2" indent="-274320">
              <a:lnSpc>
                <a:spcPct val="90000"/>
              </a:lnSpc>
              <a:spcBef>
                <a:spcPts val="580"/>
              </a:spcBef>
              <a:buClr>
                <a:schemeClr val="accent1"/>
              </a:buClr>
              <a:buSzPct val="85000"/>
              <a:buFont typeface="Arial" pitchFamily="34" charset="0"/>
              <a:buChar char="•"/>
            </a:pPr>
            <a:r>
              <a:rPr lang="en-US" sz="2400" dirty="0"/>
              <a:t>Scenarios and Use Cases </a:t>
            </a:r>
          </a:p>
          <a:p>
            <a:pPr marL="274320" lvl="2" indent="-274320">
              <a:lnSpc>
                <a:spcPct val="90000"/>
              </a:lnSpc>
              <a:spcBef>
                <a:spcPts val="580"/>
              </a:spcBef>
              <a:buClr>
                <a:schemeClr val="accent1"/>
              </a:buClr>
              <a:buSzPct val="85000"/>
              <a:buFont typeface="Arial" pitchFamily="34" charset="0"/>
              <a:buChar char="•"/>
            </a:pPr>
            <a:r>
              <a:rPr lang="en-US" sz="2400" dirty="0"/>
              <a:t>Sequence Diagrams </a:t>
            </a:r>
          </a:p>
          <a:p>
            <a:pPr marL="274320" lvl="2" indent="-274320">
              <a:lnSpc>
                <a:spcPct val="90000"/>
              </a:lnSpc>
              <a:spcBef>
                <a:spcPts val="580"/>
              </a:spcBef>
              <a:buClr>
                <a:schemeClr val="accent1"/>
              </a:buClr>
              <a:buSzPct val="85000"/>
              <a:buFont typeface="Arial" pitchFamily="34" charset="0"/>
              <a:buChar char="•"/>
            </a:pPr>
            <a:r>
              <a:rPr lang="en-US" sz="2400" dirty="0"/>
              <a:t>State Diagrams </a:t>
            </a:r>
          </a:p>
          <a:p>
            <a:pPr marL="274320" lvl="2" indent="-274320">
              <a:lnSpc>
                <a:spcPct val="90000"/>
              </a:lnSpc>
              <a:spcBef>
                <a:spcPts val="580"/>
              </a:spcBef>
              <a:buClr>
                <a:schemeClr val="accent1"/>
              </a:buClr>
              <a:buSzPct val="85000"/>
              <a:buFont typeface="Arial" pitchFamily="34" charset="0"/>
              <a:buChar char="•"/>
            </a:pPr>
            <a:r>
              <a:rPr lang="en-US" sz="2400" dirty="0"/>
              <a:t>User Stories </a:t>
            </a:r>
            <a:endParaRPr lang="en-US" sz="2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1066800"/>
            <a:ext cx="8839200" cy="5410200"/>
          </a:xfrm>
        </p:spPr>
        <p:txBody>
          <a:bodyPr>
            <a:noAutofit/>
          </a:bodyPr>
          <a:lstStyle/>
          <a:p>
            <a:pPr>
              <a:lnSpc>
                <a:spcPct val="80000"/>
              </a:lnSpc>
            </a:pPr>
            <a:r>
              <a:rPr lang="en-US" sz="2400" b="1" dirty="0" smtClean="0"/>
              <a:t>Purpose</a:t>
            </a:r>
            <a:r>
              <a:rPr lang="en-US" sz="2400" dirty="0" smtClean="0"/>
              <a:t>: Identify factors other than requirements that may affect which solutions are viable.</a:t>
            </a:r>
          </a:p>
          <a:p>
            <a:pPr>
              <a:lnSpc>
                <a:spcPct val="80000"/>
              </a:lnSpc>
            </a:pPr>
            <a:r>
              <a:rPr lang="en-US" sz="2400" b="1" dirty="0" smtClean="0"/>
              <a:t>Description</a:t>
            </a:r>
            <a:r>
              <a:rPr lang="en-US" sz="2400" dirty="0" smtClean="0"/>
              <a:t>: </a:t>
            </a:r>
          </a:p>
          <a:p>
            <a:pPr lvl="1">
              <a:lnSpc>
                <a:spcPct val="80000"/>
              </a:lnSpc>
            </a:pPr>
            <a:r>
              <a:rPr lang="en-US" b="1" i="1" dirty="0" smtClean="0"/>
              <a:t>Assumptions</a:t>
            </a:r>
            <a:r>
              <a:rPr lang="en-US" dirty="0" smtClean="0"/>
              <a:t> are factors that are believed to be true, but have not been confirmed. Assumptions may affect all aspects of the project and pose a certain degree of risk if they do not prove to be true. The business analyst identifies and documents assumptions, attempts to confirm the accuracy of the assumptions, and identifies and manages risks related to the ability of a solution to meet the business need.</a:t>
            </a:r>
          </a:p>
          <a:p>
            <a:pPr lvl="1">
              <a:lnSpc>
                <a:spcPct val="80000"/>
              </a:lnSpc>
            </a:pPr>
            <a:r>
              <a:rPr lang="en-US" b="1" i="1" dirty="0" smtClean="0"/>
              <a:t>Constraints</a:t>
            </a:r>
            <a:r>
              <a:rPr lang="en-US" dirty="0" smtClean="0"/>
              <a:t> are defined as restrictions or limitations on possible solutions. The business analyst is responsible for documenting any restrictions or limitations to the solution design, construction, testing, validation and deployment. Solution constraints describe aspects of the current state, or planned future state that may not be changed. They are not requirements, since they are not implemented in any form by the project team. Constraints are provided to the project team to inform them that options they would normally be allowed to consider are not available.</a:t>
            </a:r>
            <a:endParaRPr lang="en-US" dirty="0"/>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3600" dirty="0" smtClean="0"/>
              <a:t>Define Assumptions and Constraints</a:t>
            </a:r>
            <a:endParaRPr lang="en-US"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304800" y="990600"/>
            <a:ext cx="8610600" cy="5715000"/>
          </a:xfrm>
        </p:spPr>
        <p:txBody>
          <a:bodyPr>
            <a:normAutofit/>
          </a:bodyPr>
          <a:lstStyle/>
          <a:p>
            <a:pPr>
              <a:lnSpc>
                <a:spcPct val="80000"/>
              </a:lnSpc>
            </a:pPr>
            <a:r>
              <a:rPr lang="en-US" sz="2800" dirty="0" smtClean="0"/>
              <a:t>Input</a:t>
            </a:r>
          </a:p>
          <a:p>
            <a:pPr lvl="1">
              <a:lnSpc>
                <a:spcPct val="80000"/>
              </a:lnSpc>
            </a:pPr>
            <a:r>
              <a:rPr lang="en-US" b="1" i="1" dirty="0" smtClean="0"/>
              <a:t>Stakeholder Concerns</a:t>
            </a:r>
            <a:r>
              <a:rPr lang="en-US" i="1" dirty="0" smtClean="0"/>
              <a:t>: </a:t>
            </a:r>
            <a:r>
              <a:rPr lang="en-US" dirty="0" smtClean="0"/>
              <a:t>Assumptions and constraints are identified through elicitation from stakeholders.</a:t>
            </a:r>
          </a:p>
          <a:p>
            <a:pPr>
              <a:lnSpc>
                <a:spcPct val="80000"/>
              </a:lnSpc>
            </a:pPr>
            <a:r>
              <a:rPr lang="en-US" sz="2800" dirty="0" smtClean="0"/>
              <a:t>Output</a:t>
            </a:r>
          </a:p>
          <a:p>
            <a:pPr lvl="1">
              <a:lnSpc>
                <a:spcPct val="80000"/>
              </a:lnSpc>
            </a:pPr>
            <a:r>
              <a:rPr lang="en-US" b="1" i="1" dirty="0" smtClean="0"/>
              <a:t>Assumptions and Constraints: </a:t>
            </a:r>
            <a:r>
              <a:rPr lang="en-US" dirty="0" smtClean="0"/>
              <a:t>Assumptions and constraints will limit potential solution options and will be monitored for potential changes. While they are not technically requirements, they can be managed and communicated  by performing the tasks.</a:t>
            </a:r>
          </a:p>
          <a:p>
            <a:pPr>
              <a:lnSpc>
                <a:spcPct val="80000"/>
              </a:lnSpc>
            </a:pPr>
            <a:r>
              <a:rPr lang="en-US" sz="2800" dirty="0" smtClean="0"/>
              <a:t>Elements: </a:t>
            </a:r>
            <a:r>
              <a:rPr lang="en-US" dirty="0" smtClean="0"/>
              <a:t>Assumptions, Business Constraints, Technical Constraints: </a:t>
            </a:r>
          </a:p>
          <a:p>
            <a:pPr>
              <a:lnSpc>
                <a:spcPct val="80000"/>
              </a:lnSpc>
            </a:pPr>
            <a:r>
              <a:rPr lang="en-US" sz="2800" dirty="0" smtClean="0"/>
              <a:t>Techniques</a:t>
            </a:r>
          </a:p>
          <a:p>
            <a:pPr lvl="1">
              <a:lnSpc>
                <a:spcPct val="80000"/>
              </a:lnSpc>
            </a:pPr>
            <a:r>
              <a:rPr lang="en-US" b="1" i="1" dirty="0" smtClean="0"/>
              <a:t>Problem Tracking - </a:t>
            </a:r>
            <a:r>
              <a:rPr lang="en-US" dirty="0" smtClean="0"/>
              <a:t>Both assumptions and constraints are often identified, reviewed and managed using the ongoing planning, monitoring, and issue/risk management activities of the project team.</a:t>
            </a:r>
          </a:p>
          <a:p>
            <a:pPr lvl="1">
              <a:lnSpc>
                <a:spcPct val="80000"/>
              </a:lnSpc>
            </a:pPr>
            <a:r>
              <a:rPr lang="en-US" b="1" i="1" dirty="0" smtClean="0"/>
              <a:t>Risk Analysis - </a:t>
            </a:r>
            <a:r>
              <a:rPr lang="en-US" dirty="0" smtClean="0"/>
              <a:t>Assess the risk (both positive and negative) if an assumption proves invalid, or a constraint is removed.</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3600" dirty="0" smtClean="0"/>
              <a:t>Define Assumptions and Constraints…</a:t>
            </a:r>
            <a:endParaRPr lang="en-US"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066800"/>
            <a:ext cx="8686800" cy="5486400"/>
          </a:xfrm>
        </p:spPr>
        <p:txBody>
          <a:bodyPr>
            <a:normAutofit/>
          </a:bodyPr>
          <a:lstStyle/>
          <a:p>
            <a:r>
              <a:rPr lang="en-US" sz="2800" dirty="0" smtClean="0"/>
              <a:t>Scenario is a narrative description of what people do and experience as they try to make use of computer systems and applications.</a:t>
            </a:r>
          </a:p>
          <a:p>
            <a:r>
              <a:rPr lang="en-US" sz="2800" dirty="0" smtClean="0"/>
              <a:t>They are a concrete, focused, informal description of a single feature of the system used by a single actor</a:t>
            </a:r>
          </a:p>
          <a:p>
            <a:r>
              <a:rPr lang="en-US" sz="2800" dirty="0" smtClean="0"/>
              <a:t>Discovering scenarios exposes possible system interactions and reveals system facilities which may be required</a:t>
            </a:r>
          </a:p>
          <a:p>
            <a:r>
              <a:rPr lang="en-US" sz="2800" dirty="0" smtClean="0"/>
              <a:t>Scenarios are important to elicit and analyze requirements because system stakeholder find it more intuitive to reason about concrete examples rather than abstract descriptions of the functions provided by a system</a:t>
            </a:r>
            <a:endParaRPr lang="en-US" sz="2800" dirty="0"/>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smtClean="0"/>
              <a:t>Scenarios</a:t>
            </a:r>
            <a:endParaRPr lang="en-US" sz="3600"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990600"/>
            <a:ext cx="8534400" cy="5638800"/>
          </a:xfrm>
        </p:spPr>
        <p:txBody>
          <a:bodyPr>
            <a:normAutofit/>
          </a:bodyPr>
          <a:lstStyle/>
          <a:p>
            <a:r>
              <a:rPr lang="en-US" sz="2800" dirty="0" smtClean="0"/>
              <a:t>Scenarios should include:</a:t>
            </a:r>
          </a:p>
          <a:p>
            <a:pPr lvl="1"/>
            <a:r>
              <a:rPr lang="en-US" dirty="0" smtClean="0"/>
              <a:t>a description of the system state before entering the scenario</a:t>
            </a:r>
          </a:p>
          <a:p>
            <a:pPr lvl="1"/>
            <a:r>
              <a:rPr lang="en-US" dirty="0" smtClean="0"/>
              <a:t>the normal flow of events in the scenario</a:t>
            </a:r>
          </a:p>
          <a:p>
            <a:pPr lvl="1"/>
            <a:r>
              <a:rPr lang="en-US" dirty="0" smtClean="0"/>
              <a:t>exceptions to the normal flow of events</a:t>
            </a:r>
          </a:p>
          <a:p>
            <a:pPr lvl="1"/>
            <a:r>
              <a:rPr lang="en-US" dirty="0" smtClean="0"/>
              <a:t>information about concurrent activities</a:t>
            </a:r>
          </a:p>
          <a:p>
            <a:pPr lvl="1"/>
            <a:r>
              <a:rPr lang="en-US" dirty="0" smtClean="0"/>
              <a:t>a description of the system state at the end of the scenario</a:t>
            </a:r>
          </a:p>
          <a:p>
            <a:r>
              <a:rPr lang="en-US" dirty="0" smtClean="0"/>
              <a:t>Different types of scenarios</a:t>
            </a:r>
          </a:p>
          <a:p>
            <a:pPr lvl="1"/>
            <a:r>
              <a:rPr lang="en-US" i="1" dirty="0" smtClean="0"/>
              <a:t>As-is scenario </a:t>
            </a:r>
            <a:r>
              <a:rPr lang="en-US" dirty="0" smtClean="0"/>
              <a:t>- Used in describing a current situation</a:t>
            </a:r>
          </a:p>
          <a:p>
            <a:pPr lvl="1"/>
            <a:r>
              <a:rPr lang="en-US" i="1" dirty="0" smtClean="0"/>
              <a:t>Visionary scenario </a:t>
            </a:r>
            <a:r>
              <a:rPr lang="en-US" dirty="0" smtClean="0"/>
              <a:t>- Used to describe a future system</a:t>
            </a:r>
          </a:p>
          <a:p>
            <a:pPr lvl="1"/>
            <a:r>
              <a:rPr lang="en-US" i="1" dirty="0" smtClean="0"/>
              <a:t>Evaluation scenario </a:t>
            </a:r>
            <a:r>
              <a:rPr lang="en-US" dirty="0" smtClean="0"/>
              <a:t>- User tasks against which the system is to be evaluated</a:t>
            </a:r>
          </a:p>
          <a:p>
            <a:pPr lvl="1"/>
            <a:r>
              <a:rPr lang="en-US" i="1" dirty="0" smtClean="0"/>
              <a:t>Training scenario </a:t>
            </a:r>
            <a:r>
              <a:rPr lang="en-US" dirty="0" smtClean="0"/>
              <a:t>- Step by step instructions that guide a novice user through a system</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smtClean="0"/>
              <a:t>Scenarios…</a:t>
            </a:r>
            <a:endParaRPr lang="en-US" sz="3600"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990600"/>
            <a:ext cx="8686800" cy="5562600"/>
          </a:xfrm>
        </p:spPr>
        <p:txBody>
          <a:bodyPr>
            <a:normAutofit/>
          </a:bodyPr>
          <a:lstStyle/>
          <a:p>
            <a:r>
              <a:rPr lang="en-US" sz="2800" dirty="0" smtClean="0"/>
              <a:t>Interviews with stakeholder</a:t>
            </a:r>
          </a:p>
          <a:p>
            <a:r>
              <a:rPr lang="en-US" b="1" dirty="0" smtClean="0"/>
              <a:t>Possible questions in an interview</a:t>
            </a:r>
          </a:p>
          <a:p>
            <a:pPr lvl="1"/>
            <a:r>
              <a:rPr lang="en-US" dirty="0" smtClean="0"/>
              <a:t>What are the primary tasks that the system needs to perform?</a:t>
            </a:r>
          </a:p>
          <a:p>
            <a:pPr lvl="1"/>
            <a:r>
              <a:rPr lang="en-US" dirty="0" smtClean="0"/>
              <a:t>How do you currently perform your primary task?</a:t>
            </a:r>
          </a:p>
          <a:p>
            <a:pPr lvl="1"/>
            <a:r>
              <a:rPr lang="en-US" dirty="0" smtClean="0"/>
              <a:t>Do you know about any kind of system or service that already fulfills some task?</a:t>
            </a:r>
          </a:p>
          <a:p>
            <a:pPr lvl="1"/>
            <a:r>
              <a:rPr lang="en-US" dirty="0" smtClean="0"/>
              <a:t>What data will the (main) actor create, store, change, remove or add in the system?</a:t>
            </a:r>
          </a:p>
          <a:p>
            <a:pPr lvl="1"/>
            <a:r>
              <a:rPr lang="en-US" dirty="0" smtClean="0"/>
              <a:t>Are there other actors in the system (explain the term actor!)</a:t>
            </a:r>
          </a:p>
          <a:p>
            <a:pPr lvl="1"/>
            <a:r>
              <a:rPr lang="en-US" dirty="0" smtClean="0"/>
              <a:t>Do the actors need assistance during carrying out their tasks?</a:t>
            </a:r>
          </a:p>
          <a:p>
            <a:pPr lvl="1"/>
            <a:r>
              <a:rPr lang="en-US" dirty="0" smtClean="0"/>
              <a:t>What kind of exceptions can you suggest?</a:t>
            </a:r>
          </a:p>
          <a:p>
            <a:pPr lvl="1"/>
            <a:r>
              <a:rPr lang="en-US" dirty="0" smtClean="0"/>
              <a:t>Can actors interrupt a sequence of interaction? What happens, if so?</a:t>
            </a:r>
          </a:p>
          <a:p>
            <a:r>
              <a:rPr lang="en-US" dirty="0" smtClean="0"/>
              <a:t>However, don’t rely on questionnaires alone.</a:t>
            </a:r>
            <a:endParaRPr lang="en-US" dirty="0"/>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4000" dirty="0"/>
              <a:t>How do we find scenarios?</a:t>
            </a:r>
            <a:endParaRPr lang="en-US" sz="4000"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990600"/>
            <a:ext cx="8839200" cy="5638800"/>
          </a:xfrm>
        </p:spPr>
        <p:txBody>
          <a:bodyPr>
            <a:normAutofit/>
          </a:bodyPr>
          <a:lstStyle/>
          <a:p>
            <a:r>
              <a:rPr lang="en-US" sz="2800" b="1" dirty="0" smtClean="0"/>
              <a:t>Your Task (Problem Statement): </a:t>
            </a:r>
            <a:r>
              <a:rPr lang="en-US" sz="2800" dirty="0" smtClean="0"/>
              <a:t>Build a requirements model for a system that allows to report fire incidents. It should be able to report incidents for many types of buildings and things.</a:t>
            </a:r>
          </a:p>
          <a:p>
            <a:r>
              <a:rPr lang="en-US" b="1" dirty="0" smtClean="0"/>
              <a:t>The approach</a:t>
            </a:r>
            <a:r>
              <a:rPr lang="en-US" dirty="0" smtClean="0"/>
              <a:t>: Start with single Scenario, e.g. “Warehouse in fire”. </a:t>
            </a:r>
          </a:p>
          <a:p>
            <a:r>
              <a:rPr lang="en-US" dirty="0" smtClean="0"/>
              <a:t>Interview Guideline:</a:t>
            </a:r>
          </a:p>
          <a:p>
            <a:pPr lvl="1"/>
            <a:r>
              <a:rPr lang="en-US" dirty="0" smtClean="0"/>
              <a:t>What do you need to do if a person reports “Warehouse on Fire?”</a:t>
            </a:r>
          </a:p>
          <a:p>
            <a:pPr lvl="1"/>
            <a:r>
              <a:rPr lang="en-US" dirty="0" smtClean="0"/>
              <a:t>Who is involved in reporting an incident?</a:t>
            </a:r>
          </a:p>
          <a:p>
            <a:pPr lvl="1"/>
            <a:r>
              <a:rPr lang="en-US" dirty="0" smtClean="0"/>
              <a:t>What does the system do, if no police cars are available? If the police car has an accident on the way to the “cat in a tree” incident?</a:t>
            </a:r>
          </a:p>
          <a:p>
            <a:pPr lvl="1"/>
            <a:r>
              <a:rPr lang="en-US" dirty="0" smtClean="0"/>
              <a:t>Can the system cope with a simultaneous incident report “Warehouse on Fire?”</a:t>
            </a:r>
          </a:p>
          <a:p>
            <a:pPr lvl="1"/>
            <a:r>
              <a:rPr lang="en-US" dirty="0" smtClean="0"/>
              <a:t>What do you need to do if the “Warehouse on Fire” turns into a “Cat in the Tree”?</a:t>
            </a:r>
            <a:endParaRPr lang="en-US" dirty="0"/>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3200" dirty="0"/>
              <a:t>Scenarios</a:t>
            </a:r>
            <a:r>
              <a:rPr lang="en-US" sz="3200" dirty="0" smtClean="0"/>
              <a:t>: Example 1 </a:t>
            </a:r>
            <a:r>
              <a:rPr lang="en-US" sz="3200" dirty="0"/>
              <a:t>- Accident Management System</a:t>
            </a:r>
            <a:endParaRPr lang="en-US" sz="4400" dirty="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990600"/>
            <a:ext cx="8839200" cy="5715000"/>
          </a:xfrm>
        </p:spPr>
        <p:txBody>
          <a:bodyPr>
            <a:normAutofit fontScale="92500" lnSpcReduction="10000"/>
          </a:bodyPr>
          <a:lstStyle/>
          <a:p>
            <a:r>
              <a:rPr lang="en-US" sz="2800" i="1" dirty="0" smtClean="0"/>
              <a:t>Bob</a:t>
            </a:r>
            <a:r>
              <a:rPr lang="en-US" sz="2800" dirty="0" smtClean="0"/>
              <a:t>, driving down main street in his patrol car notices smoke coming out of a warehouse. His partner, </a:t>
            </a:r>
            <a:r>
              <a:rPr lang="en-US" sz="2800" i="1" dirty="0" smtClean="0"/>
              <a:t>Alice</a:t>
            </a:r>
            <a:r>
              <a:rPr lang="en-US" sz="2800" dirty="0" smtClean="0"/>
              <a:t>, reports the emergency from her car by using the SYSTEM.</a:t>
            </a:r>
          </a:p>
          <a:p>
            <a:r>
              <a:rPr lang="en-US" sz="2800" i="1" dirty="0" smtClean="0"/>
              <a:t>Alice</a:t>
            </a:r>
            <a:r>
              <a:rPr lang="en-US" sz="2800" dirty="0" smtClean="0"/>
              <a:t> enters the address of the building, a brief description of its location (i.e., north west corner), and an emergency level. In addition to a fire unit, she requests several paramedic units on the scene given that area appear to be relatively busy. She confirms her input and waits for an acknowledgment.</a:t>
            </a:r>
          </a:p>
          <a:p>
            <a:r>
              <a:rPr lang="en-US" sz="2800" i="1" dirty="0" smtClean="0"/>
              <a:t>John</a:t>
            </a:r>
            <a:r>
              <a:rPr lang="en-US" sz="2800" dirty="0" smtClean="0"/>
              <a:t>, the Dispatcher, is alerted to the emergency by a beep of his workstation. He reviews the information submitted by Alice and acknowledges the report. He allocates a fire unit and two paramedic units to the Incident site and sends their estimated arrival time (ETA) to Alice.</a:t>
            </a:r>
          </a:p>
          <a:p>
            <a:r>
              <a:rPr lang="en-US" sz="2800" i="1" dirty="0" smtClean="0"/>
              <a:t>Alice</a:t>
            </a:r>
            <a:r>
              <a:rPr lang="en-US" sz="2800" dirty="0" smtClean="0"/>
              <a:t> received the acknowledgment and the ETA.</a:t>
            </a:r>
            <a:endParaRPr lang="en-US" dirty="0"/>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3600" dirty="0"/>
              <a:t>Scenarios</a:t>
            </a:r>
            <a:r>
              <a:rPr lang="en-US" sz="3600" dirty="0" smtClean="0"/>
              <a:t>: Example 1 </a:t>
            </a:r>
            <a:r>
              <a:rPr lang="en-US" sz="3600" dirty="0"/>
              <a:t>- Warehouse on Fire</a:t>
            </a:r>
            <a:endParaRPr lang="en-US" sz="3600"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228600"/>
            <a:ext cx="83058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lvl="1" indent="-274320">
              <a:buClr>
                <a:schemeClr val="accent3"/>
              </a:buClr>
              <a:buSzPct val="95000"/>
              <a:defRPr/>
            </a:pPr>
            <a:r>
              <a:rPr lang="en-US" sz="3600" dirty="0" smtClean="0"/>
              <a:t>Example 2 </a:t>
            </a:r>
            <a:r>
              <a:rPr lang="en-US" sz="3600" dirty="0"/>
              <a:t>- LIBSYS </a:t>
            </a:r>
            <a:r>
              <a:rPr lang="en-US" sz="3600" dirty="0" smtClean="0"/>
              <a:t>scenario</a:t>
            </a:r>
            <a:endParaRPr lang="en-US" sz="3600" dirty="0"/>
          </a:p>
        </p:txBody>
      </p:sp>
      <p:sp>
        <p:nvSpPr>
          <p:cNvPr id="56326" name="Rectangle 8"/>
          <p:cNvSpPr>
            <a:spLocks noChangeArrowheads="1"/>
          </p:cNvSpPr>
          <p:nvPr/>
        </p:nvSpPr>
        <p:spPr bwMode="auto">
          <a:xfrm>
            <a:off x="304800" y="982663"/>
            <a:ext cx="8610600" cy="5262979"/>
          </a:xfrm>
          <a:prstGeom prst="rect">
            <a:avLst/>
          </a:prstGeom>
          <a:noFill/>
          <a:ln w="9525">
            <a:noFill/>
            <a:miter lim="800000"/>
            <a:headEnd/>
            <a:tailEnd/>
          </a:ln>
        </p:spPr>
        <p:txBody>
          <a:bodyPr wrap="square">
            <a:spAutoFit/>
          </a:bodyPr>
          <a:lstStyle/>
          <a:p>
            <a:r>
              <a:rPr lang="en-GB" sz="2400" b="1" dirty="0"/>
              <a:t>Initial assumption</a:t>
            </a:r>
            <a:r>
              <a:rPr lang="en-GB" sz="2400" dirty="0"/>
              <a:t>: The user has logged on to the LIBSYS system and has located the journal containing the copy of the article.</a:t>
            </a:r>
            <a:endParaRPr lang="en-US" sz="2400" dirty="0"/>
          </a:p>
          <a:p>
            <a:r>
              <a:rPr lang="en-GB" sz="2400" b="1" dirty="0"/>
              <a:t>Normal</a:t>
            </a:r>
            <a:r>
              <a:rPr lang="en-GB" sz="2400" dirty="0"/>
              <a:t>: The user selects the article to be copied. He or she is then prompted by the system to either provide subscriber information for the journal or to indicate how they will pay for the article. Alternative payment methods are by credit card or by quoting an organisational account number.</a:t>
            </a:r>
            <a:endParaRPr lang="en-US" sz="2400" dirty="0"/>
          </a:p>
          <a:p>
            <a:r>
              <a:rPr lang="en-GB" sz="2400" dirty="0"/>
              <a:t>The user is then asked to fill in a copyright form that maintains details of the transaction and they then submit this to the LIBSYS system.</a:t>
            </a:r>
            <a:endParaRPr lang="en-US" sz="2400" dirty="0"/>
          </a:p>
          <a:p>
            <a:r>
              <a:rPr lang="en-GB" sz="2400" dirty="0"/>
              <a:t>The copyright form is checked and, if OK, the PDF version of the article is downloaded to the LIBSYS working area on the user’s computer and the user is informed that it is available. The user is asked to select a printer and a copy of the article is printed. If the article has been flagged as ‘print-only’ it is deleted from the user’s system once the user has confirmed that printing is complete.</a:t>
            </a:r>
            <a:endParaRPr lang="en-US" sz="2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0" name="Rectangle 9"/>
          <p:cNvSpPr>
            <a:spLocks noChangeArrowheads="1"/>
          </p:cNvSpPr>
          <p:nvPr/>
        </p:nvSpPr>
        <p:spPr bwMode="auto">
          <a:xfrm>
            <a:off x="152400" y="1066800"/>
            <a:ext cx="8763000" cy="5262979"/>
          </a:xfrm>
          <a:prstGeom prst="rect">
            <a:avLst/>
          </a:prstGeom>
          <a:noFill/>
          <a:ln w="9525">
            <a:noFill/>
            <a:miter lim="800000"/>
            <a:headEnd/>
            <a:tailEnd/>
          </a:ln>
        </p:spPr>
        <p:txBody>
          <a:bodyPr wrap="square">
            <a:spAutoFit/>
          </a:bodyPr>
          <a:lstStyle/>
          <a:p>
            <a:r>
              <a:rPr lang="en-GB" sz="2400" b="1" dirty="0"/>
              <a:t>What can go wrong</a:t>
            </a:r>
            <a:r>
              <a:rPr lang="en-GB" sz="2400" dirty="0"/>
              <a:t>: The user may fail to fill in the copyright form correctly. In this case, the form should be re-presented  to the user for correction. If the resubmitted form is still incorrect then the user’s request for the article is rejected.</a:t>
            </a:r>
            <a:endParaRPr lang="en-US" sz="2400" dirty="0"/>
          </a:p>
          <a:p>
            <a:r>
              <a:rPr lang="en-GB" sz="2400" dirty="0"/>
              <a:t>The payment may be rejected by the system. The user’s request for the article is rejected.</a:t>
            </a:r>
            <a:endParaRPr lang="en-US" sz="2400" dirty="0"/>
          </a:p>
          <a:p>
            <a:r>
              <a:rPr lang="en-GB" sz="2400" dirty="0"/>
              <a:t>The article download may fail. Retry until successful or the user terminates the session.</a:t>
            </a:r>
            <a:endParaRPr lang="en-US" sz="2400" dirty="0"/>
          </a:p>
          <a:p>
            <a:r>
              <a:rPr lang="en-GB" sz="2400" dirty="0"/>
              <a:t>It may not be possible to print the article. If the article is not flagged as ‘print-only’ then it is held in the LIBSYS workspace. Otherwise, the article is deleted and the user’s account credited with the cost of the article.</a:t>
            </a:r>
            <a:endParaRPr lang="en-US" sz="2400" dirty="0"/>
          </a:p>
          <a:p>
            <a:r>
              <a:rPr lang="en-GB" sz="2400" b="1" dirty="0"/>
              <a:t>Other activities</a:t>
            </a:r>
            <a:r>
              <a:rPr lang="en-GB" sz="2400" dirty="0"/>
              <a:t>: Simultaneous downloads of other articles.</a:t>
            </a:r>
            <a:endParaRPr lang="en-US" sz="2400" dirty="0"/>
          </a:p>
          <a:p>
            <a:r>
              <a:rPr lang="en-GB" sz="2400" b="1" dirty="0"/>
              <a:t>System state on completion</a:t>
            </a:r>
            <a:r>
              <a:rPr lang="en-GB" sz="2400" dirty="0"/>
              <a:t>: User is logged on. The downloaded article has been deleted from LIBSYS workspace if it has been flagged as print-only.</a:t>
            </a:r>
            <a:endParaRPr lang="en-US" sz="2400" dirty="0"/>
          </a:p>
        </p:txBody>
      </p:sp>
      <p:sp>
        <p:nvSpPr>
          <p:cNvPr id="7" name="Rounded Rectangle 6"/>
          <p:cNvSpPr/>
          <p:nvPr/>
        </p:nvSpPr>
        <p:spPr>
          <a:xfrm>
            <a:off x="304800" y="228600"/>
            <a:ext cx="83058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lvl="1" indent="-274320">
              <a:buClr>
                <a:schemeClr val="accent3"/>
              </a:buClr>
              <a:buSzPct val="95000"/>
              <a:defRPr/>
            </a:pPr>
            <a:r>
              <a:rPr lang="en-US" sz="3600" dirty="0" smtClean="0"/>
              <a:t>Example 2 </a:t>
            </a:r>
            <a:r>
              <a:rPr lang="en-US" sz="3600" dirty="0"/>
              <a:t>- LIBSYS scenario </a:t>
            </a:r>
            <a:r>
              <a:rPr lang="en-US" sz="3200" dirty="0" smtClean="0"/>
              <a:t>…</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914400"/>
            <a:ext cx="8686800" cy="5791200"/>
          </a:xfrm>
        </p:spPr>
        <p:txBody>
          <a:bodyPr>
            <a:normAutofit fontScale="92500" lnSpcReduction="10000"/>
          </a:bodyPr>
          <a:lstStyle/>
          <a:p>
            <a:r>
              <a:rPr lang="en-US" sz="2800" dirty="0" smtClean="0"/>
              <a:t>The goal of analysis is to discover problems, incompleteness and inconsistencies in the elicited requirements. </a:t>
            </a:r>
          </a:p>
          <a:p>
            <a:r>
              <a:rPr lang="en-US" sz="2800" dirty="0" smtClean="0"/>
              <a:t>These are then fed back to the stakeholders to resolve them through the negotiation process</a:t>
            </a:r>
          </a:p>
          <a:p>
            <a:r>
              <a:rPr lang="en-US" sz="2800" dirty="0" smtClean="0"/>
              <a:t>Analysis is interleaved with elicitation as problems are discovered when the requirements are elicited</a:t>
            </a:r>
          </a:p>
          <a:p>
            <a:r>
              <a:rPr lang="en-US" sz="2800" dirty="0" smtClean="0"/>
              <a:t>A problem checklist may be used to support analysis. </a:t>
            </a:r>
          </a:p>
          <a:p>
            <a:r>
              <a:rPr lang="en-US" sz="3000" dirty="0" smtClean="0"/>
              <a:t>Each requirement may be assessed against the checklist. Check list example</a:t>
            </a:r>
          </a:p>
          <a:p>
            <a:pPr marL="274320" lvl="1" indent="-274320">
              <a:spcBef>
                <a:spcPts val="580"/>
              </a:spcBef>
              <a:buClr>
                <a:schemeClr val="accent1"/>
              </a:buClr>
            </a:pPr>
            <a:r>
              <a:rPr lang="en-US" sz="2600" dirty="0" smtClean="0"/>
              <a:t>Premature design</a:t>
            </a:r>
          </a:p>
          <a:p>
            <a:pPr lvl="1"/>
            <a:r>
              <a:rPr lang="en-US" dirty="0" smtClean="0"/>
              <a:t>Does the requirement include premature design or implementation information?</a:t>
            </a:r>
          </a:p>
          <a:p>
            <a:r>
              <a:rPr lang="en-US" dirty="0" smtClean="0"/>
              <a:t>Combined requirements</a:t>
            </a:r>
          </a:p>
          <a:p>
            <a:pPr lvl="1"/>
            <a:r>
              <a:rPr lang="en-US" dirty="0" smtClean="0"/>
              <a:t>Does the description of a requirement describe a single requirement or could it be broken down into several different requirements?</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smtClean="0">
                <a:latin typeface="Times New Roman" pitchFamily="18" charset="0"/>
                <a:cs typeface="Times New Roman" pitchFamily="18" charset="0"/>
              </a:rPr>
              <a:t>Introduction</a:t>
            </a:r>
            <a:endParaRPr lang="en-US" sz="3600" dirty="0">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990600"/>
            <a:ext cx="8686800" cy="5715000"/>
          </a:xfrm>
        </p:spPr>
        <p:txBody>
          <a:bodyPr>
            <a:normAutofit/>
          </a:bodyPr>
          <a:lstStyle/>
          <a:p>
            <a:pPr>
              <a:lnSpc>
                <a:spcPct val="80000"/>
              </a:lnSpc>
            </a:pPr>
            <a:r>
              <a:rPr lang="en-US" sz="2800" dirty="0" smtClean="0"/>
              <a:t>Resolve the problems found during requirements analysis:</a:t>
            </a:r>
            <a:endParaRPr lang="en-US" sz="2000" b="1" dirty="0" smtClean="0"/>
          </a:p>
          <a:p>
            <a:pPr lvl="1">
              <a:lnSpc>
                <a:spcPct val="90000"/>
              </a:lnSpc>
            </a:pPr>
            <a:r>
              <a:rPr lang="en-US" dirty="0" smtClean="0"/>
              <a:t>Discuss with the stakeholders on the problems discovered in the draft requirements</a:t>
            </a:r>
          </a:p>
          <a:p>
            <a:pPr marL="1097280" lvl="1" indent="-457200">
              <a:lnSpc>
                <a:spcPct val="90000"/>
              </a:lnSpc>
            </a:pPr>
            <a:r>
              <a:rPr lang="en-US" dirty="0" smtClean="0"/>
              <a:t>Unnecessary and unrelated (out of scope)</a:t>
            </a:r>
          </a:p>
          <a:p>
            <a:pPr marL="1097280" lvl="1" indent="-457200">
              <a:lnSpc>
                <a:spcPct val="90000"/>
              </a:lnSpc>
            </a:pPr>
            <a:r>
              <a:rPr lang="en-US" dirty="0" smtClean="0"/>
              <a:t>Inconsistent, incomplete, </a:t>
            </a:r>
            <a:r>
              <a:rPr lang="en-US" b="1" i="1" dirty="0" smtClean="0"/>
              <a:t>conflicting, </a:t>
            </a:r>
            <a:r>
              <a:rPr lang="en-US" dirty="0" smtClean="0"/>
              <a:t>unclear</a:t>
            </a:r>
          </a:p>
          <a:p>
            <a:pPr marL="1097280" lvl="1" indent="-457200">
              <a:lnSpc>
                <a:spcPct val="90000"/>
              </a:lnSpc>
            </a:pPr>
            <a:r>
              <a:rPr lang="en-US" dirty="0" smtClean="0"/>
              <a:t>“infeasible” within constraints of budget, time, etc.</a:t>
            </a:r>
          </a:p>
          <a:p>
            <a:pPr lvl="1">
              <a:lnSpc>
                <a:spcPct val="90000"/>
              </a:lnSpc>
            </a:pPr>
            <a:r>
              <a:rPr lang="en-US" dirty="0" smtClean="0"/>
              <a:t>negotiation process is often a compromise governed by organizational, political, personality, and business considerations  </a:t>
            </a:r>
          </a:p>
          <a:p>
            <a:pPr lvl="1"/>
            <a:r>
              <a:rPr lang="en-US" dirty="0" smtClean="0"/>
              <a:t>In planning a requirements engineering process, it is important to leave enough time for negotiation. Finding an acceptable compromise can be time-consuming</a:t>
            </a:r>
          </a:p>
          <a:p>
            <a:pPr lvl="1"/>
            <a:r>
              <a:rPr lang="en-US" dirty="0" smtClean="0"/>
              <a:t>Disagreements about requirements are inevitable when a system has many stakeholders. Conflicts are not ‘failures’ but reflect different stakeholder needs and priorities</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smtClean="0"/>
              <a:t>Requirement Negotiation</a:t>
            </a:r>
            <a:endParaRPr lang="en-US" sz="3600" dirty="0">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1066800"/>
            <a:ext cx="8839200" cy="5562600"/>
          </a:xfrm>
        </p:spPr>
        <p:txBody>
          <a:bodyPr>
            <a:normAutofit/>
          </a:bodyPr>
          <a:lstStyle/>
          <a:p>
            <a:pPr>
              <a:lnSpc>
                <a:spcPct val="90000"/>
              </a:lnSpc>
            </a:pPr>
            <a:r>
              <a:rPr lang="en-US" dirty="0" smtClean="0"/>
              <a:t>Negotiations are usually performed in meetings and headed by someone who has no axe to grind --- also have the authority to make/force decisions </a:t>
            </a:r>
          </a:p>
          <a:p>
            <a:pPr lvl="1"/>
            <a:r>
              <a:rPr lang="en-US" sz="2600" dirty="0" smtClean="0"/>
              <a:t>discuss how these problems might be resolved.</a:t>
            </a:r>
          </a:p>
          <a:p>
            <a:pPr lvl="1"/>
            <a:r>
              <a:rPr lang="en-US" sz="2600" dirty="0" smtClean="0"/>
              <a:t> All stakeholders with an interest in the requirement should be given the opportunity to comment. Priorities may be assigned to  requirements at this stage.</a:t>
            </a:r>
          </a:p>
          <a:p>
            <a:pPr lvl="1"/>
            <a:r>
              <a:rPr lang="en-US" sz="2600" dirty="0" smtClean="0"/>
              <a:t>A resolution stage where actions concerning the requirement are agreed.</a:t>
            </a:r>
          </a:p>
          <a:p>
            <a:pPr lvl="2"/>
            <a:r>
              <a:rPr lang="en-US" sz="2400" dirty="0" smtClean="0"/>
              <a:t> </a:t>
            </a:r>
            <a:r>
              <a:rPr lang="en-US" sz="2600" dirty="0" smtClean="0"/>
              <a:t>These actions might be to </a:t>
            </a:r>
            <a:r>
              <a:rPr lang="en-US" sz="2600" i="1" dirty="0" smtClean="0"/>
              <a:t>delete the requirement</a:t>
            </a:r>
            <a:r>
              <a:rPr lang="en-US" sz="2600" dirty="0" smtClean="0"/>
              <a:t>, to </a:t>
            </a:r>
            <a:r>
              <a:rPr lang="en-US" sz="2600" i="1" dirty="0" smtClean="0"/>
              <a:t>suggest specific modifications </a:t>
            </a:r>
            <a:r>
              <a:rPr lang="en-US" sz="2600" dirty="0" smtClean="0"/>
              <a:t>to the requirement or to </a:t>
            </a:r>
            <a:r>
              <a:rPr lang="en-US" sz="2600" i="1" dirty="0" smtClean="0"/>
              <a:t>elicit further information </a:t>
            </a:r>
            <a:r>
              <a:rPr lang="en-US" sz="2600" dirty="0" smtClean="0"/>
              <a:t>about the requirement.</a:t>
            </a:r>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smtClean="0"/>
              <a:t>Negotiation Meeting</a:t>
            </a:r>
            <a:endParaRPr lang="en-US" sz="36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990600"/>
            <a:ext cx="8686800" cy="5562600"/>
          </a:xfrm>
        </p:spPr>
        <p:txBody>
          <a:bodyPr>
            <a:normAutofit lnSpcReduction="10000"/>
          </a:bodyPr>
          <a:lstStyle/>
          <a:p>
            <a:r>
              <a:rPr lang="en-US" dirty="0" smtClean="0"/>
              <a:t>Unnecessary requirements</a:t>
            </a:r>
          </a:p>
          <a:p>
            <a:pPr lvl="1"/>
            <a:r>
              <a:rPr lang="en-US" dirty="0" smtClean="0"/>
              <a:t>Is the requirement ‘gold plating’? That is, is the requirement a cosmetic addition to the system which is not really necessary.</a:t>
            </a:r>
          </a:p>
          <a:p>
            <a:r>
              <a:rPr lang="en-US" dirty="0" smtClean="0"/>
              <a:t>Use of non-standard hardware</a:t>
            </a:r>
          </a:p>
          <a:p>
            <a:pPr lvl="1"/>
            <a:r>
              <a:rPr lang="en-US" dirty="0" smtClean="0"/>
              <a:t>Does the requirement mean that non-standard hardware or software must be used? To make this decision, you need to know the computer platform requirements.</a:t>
            </a:r>
          </a:p>
          <a:p>
            <a:pPr>
              <a:lnSpc>
                <a:spcPct val="90000"/>
              </a:lnSpc>
            </a:pPr>
            <a:r>
              <a:rPr lang="en-US" dirty="0" smtClean="0"/>
              <a:t>Conformance with business goals</a:t>
            </a:r>
          </a:p>
          <a:p>
            <a:pPr lvl="1"/>
            <a:r>
              <a:rPr lang="en-US" sz="2200" dirty="0" smtClean="0"/>
              <a:t>Is the requirement consistent with the business goals defined in the introduction to the requirements document? Requirements ambiguity</a:t>
            </a:r>
          </a:p>
          <a:p>
            <a:pPr>
              <a:lnSpc>
                <a:spcPct val="90000"/>
              </a:lnSpc>
            </a:pPr>
            <a:r>
              <a:rPr lang="en-US" dirty="0" smtClean="0"/>
              <a:t>Requirements ambiguity</a:t>
            </a:r>
          </a:p>
          <a:p>
            <a:pPr lvl="1"/>
            <a:r>
              <a:rPr lang="en-US" dirty="0" smtClean="0"/>
              <a:t>Is the requirement ambiguous i.e. could it be read in different ways by different people? What are the possible interpretations of the requirement?</a:t>
            </a:r>
          </a:p>
          <a:p>
            <a:pPr lvl="1"/>
            <a:endParaRPr lang="en-US" dirty="0" smtClean="0"/>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smtClean="0">
                <a:latin typeface="Times New Roman" pitchFamily="18" charset="0"/>
                <a:cs typeface="Times New Roman" pitchFamily="18" charset="0"/>
              </a:rPr>
              <a:t>Introduction….</a:t>
            </a:r>
            <a:endParaRPr lang="en-US" sz="36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914400"/>
            <a:ext cx="8610600" cy="5715000"/>
          </a:xfrm>
        </p:spPr>
        <p:txBody>
          <a:bodyPr>
            <a:normAutofit/>
          </a:bodyPr>
          <a:lstStyle/>
          <a:p>
            <a:pPr>
              <a:lnSpc>
                <a:spcPct val="90000"/>
              </a:lnSpc>
            </a:pPr>
            <a:r>
              <a:rPr lang="en-US" dirty="0" smtClean="0"/>
              <a:t>Requirements realism</a:t>
            </a:r>
          </a:p>
          <a:p>
            <a:pPr lvl="1"/>
            <a:r>
              <a:rPr lang="en-US" dirty="0" smtClean="0"/>
              <a:t>Is the requirement realistic given the technology which will be used to implement the system?</a:t>
            </a:r>
          </a:p>
          <a:p>
            <a:pPr>
              <a:lnSpc>
                <a:spcPct val="90000"/>
              </a:lnSpc>
            </a:pPr>
            <a:r>
              <a:rPr lang="en-US" dirty="0" smtClean="0"/>
              <a:t>Requirements testability</a:t>
            </a:r>
          </a:p>
          <a:p>
            <a:pPr lvl="1"/>
            <a:r>
              <a:rPr lang="en-US" sz="2200" dirty="0" smtClean="0"/>
              <a:t>Is the requirement testable, that is, is it stated in such a way that test engineers can derive a test which can show if the system meets that requirement?</a:t>
            </a:r>
          </a:p>
          <a:p>
            <a:r>
              <a:rPr lang="en-US" dirty="0" smtClean="0"/>
              <a:t>Requirements interactions</a:t>
            </a:r>
          </a:p>
          <a:p>
            <a:pPr lvl="1"/>
            <a:r>
              <a:rPr lang="en-US" sz="2000" dirty="0" smtClean="0"/>
              <a:t>A very important objective of requirements analysis is to </a:t>
            </a:r>
            <a:r>
              <a:rPr lang="en-US" sz="2200" dirty="0" smtClean="0"/>
              <a:t>discover the interactions between requirements and to  highlight requirements conflicts and overlaps</a:t>
            </a:r>
          </a:p>
          <a:p>
            <a:pPr lvl="1"/>
            <a:r>
              <a:rPr lang="en-US" sz="2000" dirty="0" smtClean="0"/>
              <a:t>A requirements interaction matrix shows how requirements interact with each other. Requirements are listed along the rows and columns of the matrix</a:t>
            </a:r>
          </a:p>
          <a:p>
            <a:pPr lvl="2"/>
            <a:r>
              <a:rPr lang="en-US" sz="1800" dirty="0" smtClean="0"/>
              <a:t>For requirements which conflict, fill in a 1</a:t>
            </a:r>
          </a:p>
          <a:p>
            <a:pPr lvl="2"/>
            <a:r>
              <a:rPr lang="en-US" sz="1800" dirty="0" smtClean="0"/>
              <a:t>For requirements which overlap, fill in a 1000</a:t>
            </a:r>
          </a:p>
          <a:p>
            <a:pPr lvl="2"/>
            <a:r>
              <a:rPr lang="en-US" sz="1800" dirty="0" smtClean="0"/>
              <a:t>For requirements which are independent, fill in a 0</a:t>
            </a:r>
          </a:p>
        </p:txBody>
      </p:sp>
      <p:sp>
        <p:nvSpPr>
          <p:cNvPr id="5" name="Rounded Rectangle 4"/>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smtClean="0">
                <a:latin typeface="Times New Roman" pitchFamily="18" charset="0"/>
                <a:cs typeface="Times New Roman" pitchFamily="18" charset="0"/>
              </a:rPr>
              <a:t>Introduction….</a:t>
            </a:r>
            <a:endParaRPr lang="en-US" sz="3600" dirty="0">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a:srcRect/>
          <a:stretch>
            <a:fillRect/>
          </a:stretch>
        </p:blipFill>
        <p:spPr bwMode="auto">
          <a:xfrm>
            <a:off x="5334000" y="5029200"/>
            <a:ext cx="3524250" cy="1524000"/>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1066800"/>
            <a:ext cx="8839200" cy="5410200"/>
          </a:xfrm>
        </p:spPr>
        <p:txBody>
          <a:bodyPr>
            <a:normAutofit/>
          </a:bodyPr>
          <a:lstStyle/>
          <a:p>
            <a:pPr lvl="0"/>
            <a:r>
              <a:rPr lang="en-US" sz="2800" dirty="0" smtClean="0"/>
              <a:t>…</a:t>
            </a:r>
            <a:endParaRPr lang="en-US" sz="2600" dirty="0" smtClean="0"/>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a:t>Requirements Analysis </a:t>
            </a:r>
            <a:r>
              <a:rPr lang="en-US" sz="3600" dirty="0" smtClean="0"/>
              <a:t>Input / Output </a:t>
            </a:r>
            <a:r>
              <a:rPr lang="en-US" sz="3600" dirty="0"/>
              <a:t>Diagram</a:t>
            </a:r>
            <a:endParaRPr lang="en-US" sz="3600"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3"/>
          <a:srcRect/>
          <a:stretch>
            <a:fillRect/>
          </a:stretch>
        </p:blipFill>
        <p:spPr bwMode="auto">
          <a:xfrm>
            <a:off x="152400" y="966788"/>
            <a:ext cx="8839200" cy="5662612"/>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1066800"/>
            <a:ext cx="8839200" cy="5410200"/>
          </a:xfrm>
        </p:spPr>
        <p:txBody>
          <a:bodyPr>
            <a:normAutofit/>
          </a:bodyPr>
          <a:lstStyle/>
          <a:p>
            <a:r>
              <a:rPr lang="en-US" sz="2800" b="1" dirty="0" smtClean="0"/>
              <a:t>Purpose:</a:t>
            </a:r>
            <a:r>
              <a:rPr lang="en-US" sz="2800" dirty="0" smtClean="0"/>
              <a:t> </a:t>
            </a:r>
          </a:p>
          <a:p>
            <a:pPr lvl="1"/>
            <a:r>
              <a:rPr lang="en-US" sz="2600" dirty="0" smtClean="0"/>
              <a:t>Prioritization of requirements ensures that analysis and implementation efforts focus on the most critical requirements.</a:t>
            </a:r>
          </a:p>
          <a:p>
            <a:r>
              <a:rPr lang="en-US" sz="2800" b="1" dirty="0" smtClean="0"/>
              <a:t>Description:</a:t>
            </a:r>
            <a:r>
              <a:rPr lang="en-US" sz="2800" dirty="0" smtClean="0"/>
              <a:t> </a:t>
            </a:r>
          </a:p>
          <a:p>
            <a:pPr lvl="1"/>
            <a:r>
              <a:rPr lang="en-US" sz="2600" dirty="0" smtClean="0"/>
              <a:t>Requirement prioritization is a decision process used to determine the relative importance of requirements. </a:t>
            </a:r>
          </a:p>
          <a:p>
            <a:pPr lvl="1"/>
            <a:r>
              <a:rPr lang="en-US" sz="2600" dirty="0" smtClean="0"/>
              <a:t>The importance of requirements may be based on their relative value, risk, difficulty of implementation, or on other criteria. </a:t>
            </a:r>
          </a:p>
          <a:p>
            <a:pPr lvl="1"/>
            <a:r>
              <a:rPr lang="en-US" sz="2600" dirty="0" smtClean="0"/>
              <a:t>These priorities are used to determine which requirements should be targets for further analysis and to determine which requirements should be implemented first. </a:t>
            </a:r>
            <a:endParaRPr lang="en-US" sz="2600" dirty="0"/>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4000" dirty="0"/>
              <a:t>Prioritize Requirements</a:t>
            </a:r>
            <a:endParaRPr lang="en-US" sz="40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1066800"/>
            <a:ext cx="8839200" cy="5410200"/>
          </a:xfrm>
        </p:spPr>
        <p:txBody>
          <a:bodyPr>
            <a:normAutofit fontScale="92500"/>
          </a:bodyPr>
          <a:lstStyle/>
          <a:p>
            <a:pPr marL="640080" indent="-457200"/>
            <a:r>
              <a:rPr lang="en-US" sz="3000" b="1" dirty="0" smtClean="0"/>
              <a:t>Basis for Prioritization</a:t>
            </a:r>
            <a:r>
              <a:rPr lang="en-US" sz="3000" dirty="0" smtClean="0"/>
              <a:t>: Business Value, Business or Technical Risk, Implementation Difficulty, Likelihood of Success, Regulatory or Policy Compliance, Relationship to Other Requirements, Stakeholder Agreement, Urgency</a:t>
            </a:r>
          </a:p>
          <a:p>
            <a:pPr marL="640080" indent="-457200"/>
            <a:r>
              <a:rPr lang="en-US" sz="3000" b="1" dirty="0" smtClean="0"/>
              <a:t>Challenges</a:t>
            </a:r>
            <a:r>
              <a:rPr lang="en-US" sz="3000" dirty="0" smtClean="0"/>
              <a:t> </a:t>
            </a:r>
          </a:p>
          <a:p>
            <a:pPr marL="914400" lvl="1" indent="-457200"/>
            <a:r>
              <a:rPr lang="en-US" sz="2800" b="1" dirty="0" smtClean="0"/>
              <a:t>Non-negotiable Demands</a:t>
            </a:r>
            <a:r>
              <a:rPr lang="en-US" sz="2800" dirty="0" smtClean="0"/>
              <a:t>: Stakeholders attempt to avoid difficult choices, fail to recognize the necessity for making tradeoffs, or desire to rank all requirements as high priority. </a:t>
            </a:r>
          </a:p>
          <a:p>
            <a:pPr marL="914400" lvl="1" indent="-457200"/>
            <a:r>
              <a:rPr lang="en-US" sz="2800" b="1" dirty="0" smtClean="0"/>
              <a:t>Unrealistic Tradeoffs</a:t>
            </a:r>
            <a:r>
              <a:rPr lang="en-US" sz="2800" dirty="0" smtClean="0"/>
              <a:t>: The solution development team may intentionally or unintentionally try to influence the result of the prioritization process by overestimating the difficulty or complexity of implementing certain requirements.</a:t>
            </a:r>
            <a:endParaRPr lang="en-US" sz="2800" dirty="0"/>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a:t>Prioritize </a:t>
            </a:r>
            <a:r>
              <a:rPr lang="en-US" sz="3600" dirty="0" smtClean="0"/>
              <a:t>Requirements: </a:t>
            </a:r>
            <a:r>
              <a:rPr lang="en-US" sz="3600" b="1" dirty="0" smtClean="0"/>
              <a:t>Elements</a:t>
            </a:r>
            <a:r>
              <a:rPr lang="en-US" sz="3600" dirty="0" smtClean="0"/>
              <a:t> </a:t>
            </a:r>
            <a:endParaRPr lang="en-US" sz="36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990600"/>
            <a:ext cx="8839200" cy="5638800"/>
          </a:xfrm>
        </p:spPr>
        <p:txBody>
          <a:bodyPr>
            <a:normAutofit/>
          </a:bodyPr>
          <a:lstStyle/>
          <a:p>
            <a:pPr marL="640080" indent="-457200"/>
            <a:r>
              <a:rPr lang="en-US" sz="2800" b="1" dirty="0" smtClean="0"/>
              <a:t>General Techniques</a:t>
            </a:r>
          </a:p>
          <a:p>
            <a:pPr marL="914400" lvl="1" indent="-457200"/>
            <a:r>
              <a:rPr lang="en-US" sz="2800" b="1" i="1" dirty="0" smtClean="0"/>
              <a:t>Decision Analysis </a:t>
            </a:r>
            <a:r>
              <a:rPr lang="en-US" sz="2800" b="1" dirty="0" smtClean="0"/>
              <a:t>- </a:t>
            </a:r>
            <a:r>
              <a:rPr lang="en-US" sz="2800" dirty="0" smtClean="0"/>
              <a:t>Decision analysis may be used to identify high-value requirements.</a:t>
            </a:r>
          </a:p>
          <a:p>
            <a:pPr marL="914400" lvl="1" indent="-457200"/>
            <a:r>
              <a:rPr lang="en-US" sz="2800" b="1" i="1" dirty="0" smtClean="0"/>
              <a:t>Risk Analysis </a:t>
            </a:r>
            <a:r>
              <a:rPr lang="en-US" sz="2800" b="1" dirty="0" smtClean="0"/>
              <a:t>- </a:t>
            </a:r>
            <a:r>
              <a:rPr lang="en-US" sz="2800" dirty="0" smtClean="0"/>
              <a:t>Requirements that are considered risky may need to be investigated or implemented first, so that if risks cause the project to fail, the organization has invested as little as possible at that point.</a:t>
            </a:r>
          </a:p>
          <a:p>
            <a:pPr marL="640080" indent="-457200"/>
            <a:r>
              <a:rPr lang="en-US" sz="2800" b="1" dirty="0" err="1" smtClean="0"/>
              <a:t>MoSCoW</a:t>
            </a:r>
            <a:r>
              <a:rPr lang="en-US" sz="2800" b="1" dirty="0" smtClean="0"/>
              <a:t> analysis</a:t>
            </a:r>
            <a:r>
              <a:rPr lang="en-US" sz="2800" dirty="0" smtClean="0"/>
              <a:t>: Must, Should, Could, Won’t</a:t>
            </a:r>
          </a:p>
          <a:p>
            <a:pPr marL="640080" indent="-457200"/>
            <a:r>
              <a:rPr lang="en-US" sz="2800" b="1" dirty="0" err="1" smtClean="0"/>
              <a:t>Timeboxing</a:t>
            </a:r>
            <a:r>
              <a:rPr lang="en-US" sz="2800" b="1" dirty="0" smtClean="0"/>
              <a:t> /Budgeting</a:t>
            </a:r>
            <a:r>
              <a:rPr lang="en-US" sz="2800" dirty="0" smtClean="0"/>
              <a:t>: All In, All Out, Selective</a:t>
            </a:r>
          </a:p>
          <a:p>
            <a:pPr marL="640080" indent="-457200"/>
            <a:r>
              <a:rPr lang="en-US" sz="2800" b="1" dirty="0" smtClean="0"/>
              <a:t>Voting</a:t>
            </a:r>
            <a:r>
              <a:rPr lang="en-US" sz="2800" dirty="0" smtClean="0"/>
              <a:t>:</a:t>
            </a:r>
            <a:r>
              <a:rPr lang="en-US" sz="2800" b="1" dirty="0" smtClean="0"/>
              <a:t> </a:t>
            </a:r>
            <a:r>
              <a:rPr lang="en-US" sz="2800" dirty="0" smtClean="0"/>
              <a:t>Allocate a fixed amount of resources (votes, play money, or other tokens) to each participant for them to distribute among proposed features or requirements.</a:t>
            </a:r>
            <a:endParaRPr lang="en-US" sz="2800" b="1" dirty="0"/>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a:t>Prioritize Requirements</a:t>
            </a:r>
            <a:r>
              <a:rPr lang="en-US" sz="3600" dirty="0" smtClean="0"/>
              <a:t>: Techniques</a:t>
            </a:r>
            <a:endParaRPr lang="en-US" sz="36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330</TotalTime>
  <Words>3306</Words>
  <Application>Microsoft Office PowerPoint</Application>
  <PresentationFormat>On-screen Show (4:3)</PresentationFormat>
  <Paragraphs>278</Paragraphs>
  <Slides>31</Slides>
  <Notes>27</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Equity</vt:lpstr>
      <vt:lpstr>Requirement Analysis</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Requirement Analysis</dc:title>
  <dc:creator>esubalew</dc:creator>
  <cp:lastModifiedBy>MA</cp:lastModifiedBy>
  <cp:revision>45</cp:revision>
  <dcterms:created xsi:type="dcterms:W3CDTF">2011-03-26T15:47:33Z</dcterms:created>
  <dcterms:modified xsi:type="dcterms:W3CDTF">2011-04-12T09:19:56Z</dcterms:modified>
</cp:coreProperties>
</file>