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doc" ContentType="application/msword"/>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7" r:id="rId2"/>
    <p:sldId id="258" r:id="rId3"/>
    <p:sldId id="277" r:id="rId4"/>
    <p:sldId id="278" r:id="rId5"/>
    <p:sldId id="279" r:id="rId6"/>
    <p:sldId id="280" r:id="rId7"/>
    <p:sldId id="281" r:id="rId8"/>
    <p:sldId id="270" r:id="rId9"/>
    <p:sldId id="259" r:id="rId10"/>
    <p:sldId id="265" r:id="rId11"/>
    <p:sldId id="260" r:id="rId12"/>
    <p:sldId id="262" r:id="rId13"/>
    <p:sldId id="276" r:id="rId14"/>
    <p:sldId id="264" r:id="rId15"/>
    <p:sldId id="268" r:id="rId16"/>
    <p:sldId id="261" r:id="rId17"/>
    <p:sldId id="263" r:id="rId18"/>
    <p:sldId id="269" r:id="rId19"/>
    <p:sldId id="271" r:id="rId20"/>
    <p:sldId id="274" r:id="rId21"/>
    <p:sldId id="272" r:id="rId22"/>
    <p:sldId id="275" r:id="rId23"/>
    <p:sldId id="273" r:id="rId24"/>
    <p:sldId id="284"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014" y="-6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08B71B-6041-46E2-9AB3-2EE137FF60EC}" type="datetimeFigureOut">
              <a:rPr lang="en-US" smtClean="0"/>
              <a:pPr/>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F5D861-213E-44CA-8D13-21A3A21FA4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23</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C5796A3A-D26D-49FD-9DE1-8E4762CB02D4}" type="slidenum">
              <a:rPr lang="en-US" smtClean="0"/>
              <a:pPr/>
              <a:t>5</a:t>
            </a:fld>
            <a:endParaRPr lang="en-US" smtClean="0"/>
          </a:p>
        </p:txBody>
      </p:sp>
      <p:sp>
        <p:nvSpPr>
          <p:cNvPr id="65539" name="Rectangle 2"/>
          <p:cNvSpPr>
            <a:spLocks noGrp="1" noRot="1" noChangeAspect="1" noChangeArrowheads="1" noTextEdit="1"/>
          </p:cNvSpPr>
          <p:nvPr>
            <p:ph type="sldImg"/>
          </p:nvPr>
        </p:nvSpPr>
        <p:spPr>
          <a:xfrm>
            <a:off x="1296988" y="798513"/>
            <a:ext cx="4264025" cy="3198812"/>
          </a:xfrm>
          <a:ln/>
        </p:spPr>
      </p:sp>
      <p:sp>
        <p:nvSpPr>
          <p:cNvPr id="65540" name="Rectangle 3"/>
          <p:cNvSpPr>
            <a:spLocks noGrp="1" noChangeArrowheads="1"/>
          </p:cNvSpPr>
          <p:nvPr>
            <p:ph type="body" idx="1"/>
          </p:nvPr>
        </p:nvSpPr>
        <p:spPr>
          <a:xfrm>
            <a:off x="914400" y="4345587"/>
            <a:ext cx="5029200" cy="3852159"/>
          </a:xfrm>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4788DAA-BF1A-4A1A-A7CF-AE67B7BD9DA6}" type="datetimeFigureOut">
              <a:rPr lang="en-US" smtClean="0"/>
              <a:pPr/>
              <a:t>5/10/2011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017A3C2-2C0D-4AFC-AD4D-1E48EE5E683D}"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88DAA-BF1A-4A1A-A7CF-AE67B7BD9DA6}"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7A3C2-2C0D-4AFC-AD4D-1E48EE5E68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88DAA-BF1A-4A1A-A7CF-AE67B7BD9DA6}"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7A3C2-2C0D-4AFC-AD4D-1E48EE5E68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4788DAA-BF1A-4A1A-A7CF-AE67B7BD9DA6}"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17A3C2-2C0D-4AFC-AD4D-1E48EE5E683D}"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4788DAA-BF1A-4A1A-A7CF-AE67B7BD9DA6}" type="datetimeFigureOut">
              <a:rPr lang="en-US" smtClean="0"/>
              <a:pPr/>
              <a:t>5/10/2011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017A3C2-2C0D-4AFC-AD4D-1E48EE5E683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4788DAA-BF1A-4A1A-A7CF-AE67B7BD9DA6}"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17A3C2-2C0D-4AFC-AD4D-1E48EE5E683D}"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4788DAA-BF1A-4A1A-A7CF-AE67B7BD9DA6}" type="datetimeFigureOut">
              <a:rPr lang="en-US" smtClean="0"/>
              <a:pPr/>
              <a:t>5/10/2011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17A3C2-2C0D-4AFC-AD4D-1E48EE5E683D}"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4788DAA-BF1A-4A1A-A7CF-AE67B7BD9DA6}" type="datetimeFigureOut">
              <a:rPr lang="en-US" smtClean="0"/>
              <a:pPr/>
              <a:t>5/10/2011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17A3C2-2C0D-4AFC-AD4D-1E48EE5E68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788DAA-BF1A-4A1A-A7CF-AE67B7BD9DA6}" type="datetimeFigureOut">
              <a:rPr lang="en-US" smtClean="0"/>
              <a:pPr/>
              <a:t>5/10/2011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17A3C2-2C0D-4AFC-AD4D-1E48EE5E68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4788DAA-BF1A-4A1A-A7CF-AE67B7BD9DA6}"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17A3C2-2C0D-4AFC-AD4D-1E48EE5E683D}"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4788DAA-BF1A-4A1A-A7CF-AE67B7BD9DA6}" type="datetimeFigureOut">
              <a:rPr lang="en-US" smtClean="0"/>
              <a:pPr/>
              <a:t>5/10/2011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017A3C2-2C0D-4AFC-AD4D-1E48EE5E683D}"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4788DAA-BF1A-4A1A-A7CF-AE67B7BD9DA6}" type="datetimeFigureOut">
              <a:rPr lang="en-US" smtClean="0"/>
              <a:pPr/>
              <a:t>5/10/2011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017A3C2-2C0D-4AFC-AD4D-1E48EE5E68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7</a:t>
            </a:r>
          </a:p>
        </p:txBody>
      </p:sp>
      <p:sp>
        <p:nvSpPr>
          <p:cNvPr id="40962" name="Rectangle 2"/>
          <p:cNvSpPr>
            <a:spLocks noGrp="1" noChangeArrowheads="1"/>
          </p:cNvSpPr>
          <p:nvPr>
            <p:ph type="ctrTitle"/>
          </p:nvPr>
        </p:nvSpPr>
        <p:spPr>
          <a:xfrm>
            <a:off x="304800" y="3505200"/>
            <a:ext cx="85344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Requirement Engineering Tools</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685800"/>
            <a:ext cx="8763000" cy="5791200"/>
          </a:xfrm>
        </p:spPr>
        <p:txBody>
          <a:bodyPr>
            <a:noAutofit/>
          </a:bodyPr>
          <a:lstStyle/>
          <a:p>
            <a:pPr lvl="1"/>
            <a:r>
              <a:rPr lang="en-US" dirty="0" smtClean="0"/>
              <a:t>Concurrently managing sets of requirements that are planned for different releases or for related products is difficult. When a requirement is deferred from one release to another, an analyst needs to move it from one requirements specification to the other.</a:t>
            </a:r>
          </a:p>
          <a:p>
            <a:pPr lvl="1"/>
            <a:r>
              <a:rPr lang="en-US" dirty="0" smtClean="0"/>
              <a:t>Reusing a requirement means that the analyst must copy the text from the original SRS into the SRS for each other system or product where the requirement is to be used.</a:t>
            </a:r>
          </a:p>
          <a:p>
            <a:pPr lvl="1"/>
            <a:r>
              <a:rPr lang="en-US" dirty="0" smtClean="0"/>
              <a:t>There's no convenient place to store proposed requirements that were rejected and requirements that were deleted from a </a:t>
            </a:r>
            <a:r>
              <a:rPr lang="en-US" dirty="0" smtClean="0"/>
              <a:t>baseline</a:t>
            </a:r>
          </a:p>
          <a:p>
            <a:pPr lvl="1"/>
            <a:endParaRPr lang="en-US" dirty="0" smtClean="0"/>
          </a:p>
          <a:p>
            <a:r>
              <a:rPr lang="en-US" dirty="0" smtClean="0"/>
              <a:t>A requirements management tool that stores information in a multiuser database provides a robust solution to these restrictions.</a:t>
            </a:r>
          </a:p>
          <a:p>
            <a:pPr lvl="1"/>
            <a:r>
              <a:rPr lang="en-US" dirty="0" smtClean="0"/>
              <a:t>Small projects can use spreadsheets or simple databases to manage their requirements</a:t>
            </a:r>
          </a:p>
          <a:p>
            <a:pPr lvl="1"/>
            <a:r>
              <a:rPr lang="en-US" dirty="0" smtClean="0"/>
              <a:t>Larger projects need commercial requirements management tools</a:t>
            </a:r>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Tools: Overview…</a:t>
            </a:r>
            <a:endParaRPr lang="en-US" sz="36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6096000"/>
          </a:xfrm>
        </p:spPr>
        <p:txBody>
          <a:bodyPr>
            <a:noAutofit/>
          </a:bodyPr>
          <a:lstStyle/>
          <a:p>
            <a:r>
              <a:rPr lang="en-US" sz="2800" dirty="0" smtClean="0"/>
              <a:t>..</a:t>
            </a:r>
            <a:endParaRPr lang="en-US" sz="2200" dirty="0" smtClean="0"/>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System</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152400" y="762000"/>
            <a:ext cx="8763000" cy="586740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r>
              <a:rPr lang="en-US" i="1" dirty="0" smtClean="0"/>
              <a:t>Requirement browser </a:t>
            </a:r>
            <a:r>
              <a:rPr lang="en-US" dirty="0" smtClean="0"/>
              <a:t>- Readers of the requirements can browse the database</a:t>
            </a:r>
          </a:p>
          <a:p>
            <a:r>
              <a:rPr lang="en-US" i="1" dirty="0" smtClean="0"/>
              <a:t>Requirement Query </a:t>
            </a:r>
            <a:r>
              <a:rPr lang="en-US" dirty="0" smtClean="0"/>
              <a:t>- Users can retrieve specific requirements or requirements which are related in some way</a:t>
            </a:r>
          </a:p>
          <a:p>
            <a:r>
              <a:rPr lang="en-US" i="1" dirty="0" smtClean="0"/>
              <a:t>Traceability support </a:t>
            </a:r>
            <a:r>
              <a:rPr lang="en-US" dirty="0" smtClean="0"/>
              <a:t>- Can be used to generate </a:t>
            </a:r>
            <a:r>
              <a:rPr lang="en-US" dirty="0" err="1" smtClean="0"/>
              <a:t>tracibility</a:t>
            </a:r>
            <a:r>
              <a:rPr lang="en-US" dirty="0" smtClean="0"/>
              <a:t> information</a:t>
            </a:r>
          </a:p>
          <a:p>
            <a:r>
              <a:rPr lang="en-US" i="1" dirty="0" smtClean="0"/>
              <a:t>Report generator </a:t>
            </a:r>
            <a:r>
              <a:rPr lang="en-US" dirty="0" smtClean="0"/>
              <a:t>- Generate various different types of reports about the requirements </a:t>
            </a:r>
          </a:p>
          <a:p>
            <a:r>
              <a:rPr lang="en-US" i="1" dirty="0" smtClean="0"/>
              <a:t>Requirements converter and word processors </a:t>
            </a:r>
            <a:r>
              <a:rPr lang="en-US" dirty="0" smtClean="0"/>
              <a:t>- Convert requirements in a word processor document into the requirements database format and which can maintain links b/n the database and the natural language representation of the requirements</a:t>
            </a:r>
          </a:p>
          <a:p>
            <a:r>
              <a:rPr lang="en-US" i="1" dirty="0" smtClean="0"/>
              <a:t>Change control systems </a:t>
            </a:r>
            <a:r>
              <a:rPr lang="en-US" dirty="0" smtClean="0"/>
              <a:t>- Can maintain information about requested requirements changes and links to the requirements affected by the changes</a:t>
            </a:r>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Components of RM  System</a:t>
            </a:r>
            <a:endParaRPr lang="en-US" sz="3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r>
              <a:rPr lang="en-US" dirty="0" smtClean="0"/>
              <a:t>One distinction between the tools is whether they are database-centric or document-centric. </a:t>
            </a:r>
          </a:p>
          <a:p>
            <a:r>
              <a:rPr lang="en-US" i="1" dirty="0" smtClean="0"/>
              <a:t>Database-centric. </a:t>
            </a:r>
            <a:r>
              <a:rPr lang="en-US" dirty="0" smtClean="0"/>
              <a:t>Store all requirements, attributes and traceability information in a database. Requirements can be imported from various source documents, but then they reside in the database.</a:t>
            </a:r>
          </a:p>
          <a:p>
            <a:pPr lvl="1"/>
            <a:r>
              <a:rPr lang="en-US" dirty="0" smtClean="0"/>
              <a:t>IBM Rational DOORS</a:t>
            </a:r>
            <a:r>
              <a:rPr lang="en-US" dirty="0" smtClean="0"/>
              <a:t>, Borland </a:t>
            </a:r>
            <a:r>
              <a:rPr lang="en-US" dirty="0" err="1" smtClean="0"/>
              <a:t>CaliberRM</a:t>
            </a:r>
            <a:r>
              <a:rPr lang="en-US" dirty="0" smtClean="0"/>
              <a:t>, Active! Focus, C.A.R.E., Slate, RTM Workshop</a:t>
            </a:r>
          </a:p>
          <a:p>
            <a:pPr lvl="1"/>
            <a:endParaRPr lang="en-US" dirty="0" smtClean="0"/>
          </a:p>
          <a:p>
            <a:r>
              <a:rPr lang="en-US" i="1" dirty="0" smtClean="0"/>
              <a:t>Document-centric. </a:t>
            </a:r>
            <a:r>
              <a:rPr lang="en-US" dirty="0" smtClean="0"/>
              <a:t>Treat a document created using a word  processing program as the primary container for the requirements, while attributes and traceability information are stored in an additional database.</a:t>
            </a:r>
          </a:p>
          <a:p>
            <a:pPr lvl="1"/>
            <a:r>
              <a:rPr lang="en-US" sz="2600" dirty="0" smtClean="0"/>
              <a:t> </a:t>
            </a:r>
            <a:r>
              <a:rPr lang="en-US" dirty="0" smtClean="0"/>
              <a:t>Rational </a:t>
            </a:r>
            <a:r>
              <a:rPr lang="en-US" dirty="0" err="1" smtClean="0"/>
              <a:t>RequisitePro</a:t>
            </a:r>
            <a:r>
              <a:rPr lang="en-US" dirty="0" smtClean="0"/>
              <a:t>, Vital Link, </a:t>
            </a:r>
            <a:r>
              <a:rPr lang="en-US" dirty="0" err="1" smtClean="0"/>
              <a:t>RMTrak</a:t>
            </a:r>
            <a:endParaRPr lang="en-US" dirty="0" smtClean="0"/>
          </a:p>
          <a:p>
            <a:pPr>
              <a:buNone/>
            </a:pPr>
            <a:endParaRPr lang="en-US" sz="2800" dirty="0" smtClean="0"/>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Types of RM Tools</a:t>
            </a:r>
            <a:endParaRPr lang="en-US" sz="3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685800"/>
            <a:ext cx="8839200" cy="5943600"/>
          </a:xfrm>
        </p:spPr>
        <p:txBody>
          <a:bodyPr>
            <a:noAutofit/>
          </a:bodyPr>
          <a:lstStyle/>
          <a:p>
            <a:r>
              <a:rPr lang="en-US" sz="2400" dirty="0" smtClean="0"/>
              <a:t>Store requirements in a database (statement +attributes)</a:t>
            </a:r>
          </a:p>
          <a:p>
            <a:r>
              <a:rPr lang="en-US" sz="2400" dirty="0" smtClean="0"/>
              <a:t>Automatically control versions</a:t>
            </a:r>
          </a:p>
          <a:p>
            <a:r>
              <a:rPr lang="en-US" sz="2400" dirty="0" smtClean="0"/>
              <a:t>Allow to add traceability information</a:t>
            </a:r>
          </a:p>
          <a:p>
            <a:r>
              <a:rPr lang="en-US" sz="2400" dirty="0" smtClean="0"/>
              <a:t>Make some use of traceability information</a:t>
            </a:r>
          </a:p>
          <a:p>
            <a:pPr lvl="1"/>
            <a:r>
              <a:rPr lang="en-US" sz="2300" dirty="0" smtClean="0"/>
              <a:t>at least marking suspected links</a:t>
            </a:r>
          </a:p>
          <a:p>
            <a:pPr lvl="1"/>
            <a:r>
              <a:rPr lang="en-US" sz="2300" dirty="0" smtClean="0"/>
              <a:t>maybe also reporting on requirements that were not traced to anything else</a:t>
            </a:r>
          </a:p>
          <a:p>
            <a:r>
              <a:rPr lang="en-US" sz="2400" dirty="0" smtClean="0"/>
              <a:t>Generate (or update) textual documents from the database</a:t>
            </a:r>
          </a:p>
          <a:p>
            <a:r>
              <a:rPr lang="en-US" sz="2400" dirty="0" smtClean="0"/>
              <a:t>Provide some possibilities for importing requirements from text</a:t>
            </a:r>
          </a:p>
          <a:p>
            <a:r>
              <a:rPr lang="en-US" sz="2400" dirty="0" smtClean="0"/>
              <a:t>Generate some other reports, e.g. about statuses of requirements</a:t>
            </a:r>
          </a:p>
          <a:p>
            <a:r>
              <a:rPr lang="en-US" sz="2400" dirty="0" smtClean="0"/>
              <a:t>Put database online so different team members can access it easily, with no need of creating copies of data.</a:t>
            </a:r>
          </a:p>
          <a:p>
            <a:r>
              <a:rPr lang="en-US" sz="2400" dirty="0" smtClean="0"/>
              <a:t>Provide means for discussion about requirements</a:t>
            </a:r>
          </a:p>
          <a:p>
            <a:r>
              <a:rPr lang="en-US" sz="2400" dirty="0" smtClean="0"/>
              <a:t>Automatically send notifications</a:t>
            </a:r>
          </a:p>
          <a:p>
            <a:r>
              <a:rPr lang="en-US" sz="2400" dirty="0" smtClean="0"/>
              <a:t>Enforce access control, e.g. changes are only by designated people</a:t>
            </a:r>
          </a:p>
        </p:txBody>
      </p:sp>
      <p:sp>
        <p:nvSpPr>
          <p:cNvPr id="4" name="Rounded Rectangle 3"/>
          <p:cNvSpPr/>
          <p:nvPr/>
        </p:nvSpPr>
        <p:spPr>
          <a:xfrm>
            <a:off x="304800" y="228600"/>
            <a:ext cx="8534400" cy="457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Tools: capabilities &amp; </a:t>
            </a:r>
            <a:r>
              <a:rPr lang="en-US" sz="3600" dirty="0" smtClean="0"/>
              <a:t>Benefits</a:t>
            </a:r>
            <a:endParaRPr lang="en-US" sz="36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685800"/>
            <a:ext cx="8839200" cy="5791200"/>
          </a:xfrm>
        </p:spPr>
        <p:txBody>
          <a:bodyPr>
            <a:noAutofit/>
          </a:bodyPr>
          <a:lstStyle/>
          <a:p>
            <a:pPr lvl="1"/>
            <a:r>
              <a:rPr lang="en-US" dirty="0" smtClean="0"/>
              <a:t>let you incorporate non-textual objects such as graphics and spreadsheets into the requirements repository</a:t>
            </a:r>
          </a:p>
          <a:p>
            <a:pPr lvl="1"/>
            <a:r>
              <a:rPr lang="en-US" dirty="0" smtClean="0"/>
              <a:t>include learning aids, such as tutorials or sample projects, to help users get up to speed.</a:t>
            </a:r>
          </a:p>
          <a:p>
            <a:pPr lvl="1"/>
            <a:r>
              <a:rPr lang="en-US" dirty="0" smtClean="0"/>
              <a:t>Can integrate with other tools used in application development</a:t>
            </a:r>
          </a:p>
          <a:p>
            <a:pPr lvl="1"/>
            <a:endParaRPr lang="en-US" dirty="0" smtClean="0"/>
          </a:p>
        </p:txBody>
      </p:sp>
      <p:sp>
        <p:nvSpPr>
          <p:cNvPr id="4" name="Rounded Rectangle 3"/>
          <p:cNvSpPr/>
          <p:nvPr/>
        </p:nvSpPr>
        <p:spPr>
          <a:xfrm>
            <a:off x="304800" y="228600"/>
            <a:ext cx="8534400" cy="457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Tools: capabilities &amp; </a:t>
            </a:r>
            <a:r>
              <a:rPr lang="en-US" sz="3600" dirty="0" smtClean="0"/>
              <a:t>Benefits</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2743200" y="2667000"/>
            <a:ext cx="6248400" cy="4114800"/>
          </a:xfrm>
          <a:prstGeom prst="rect">
            <a:avLst/>
          </a:prstGeom>
          <a:noFill/>
          <a:ln w="9525">
            <a:noFill/>
            <a:miter lim="800000"/>
            <a:headEnd/>
            <a:tailEnd/>
          </a:ln>
          <a:effectLst/>
        </p:spPr>
      </p:pic>
      <p:sp>
        <p:nvSpPr>
          <p:cNvPr id="6" name="Rectangle 5"/>
          <p:cNvSpPr/>
          <p:nvPr/>
        </p:nvSpPr>
        <p:spPr>
          <a:xfrm>
            <a:off x="152400" y="2743200"/>
            <a:ext cx="2743200" cy="3990836"/>
          </a:xfrm>
          <a:prstGeom prst="rect">
            <a:avLst/>
          </a:prstGeom>
        </p:spPr>
        <p:txBody>
          <a:bodyPr wrap="square">
            <a:spAutoFit/>
          </a:bodyPr>
          <a:lstStyle/>
          <a:p>
            <a:pPr marL="548640" lvl="1" indent="-228600">
              <a:spcBef>
                <a:spcPts val="370"/>
              </a:spcBef>
              <a:buClr>
                <a:schemeClr val="accent2"/>
              </a:buClr>
              <a:buSzPct val="85000"/>
              <a:buFont typeface="Wingdings 2"/>
              <a:buChar char=""/>
            </a:pPr>
            <a:r>
              <a:rPr lang="en-US" sz="2400" dirty="0" smtClean="0"/>
              <a:t>Manage changes</a:t>
            </a:r>
          </a:p>
          <a:p>
            <a:pPr marL="548640" lvl="1" indent="-228600">
              <a:spcBef>
                <a:spcPts val="370"/>
              </a:spcBef>
              <a:buClr>
                <a:schemeClr val="accent2"/>
              </a:buClr>
              <a:buSzPct val="85000"/>
              <a:buFont typeface="Wingdings 2"/>
              <a:buChar char=""/>
            </a:pPr>
            <a:r>
              <a:rPr lang="en-US" sz="2400" dirty="0" smtClean="0"/>
              <a:t>Facilitate impact analysis </a:t>
            </a:r>
          </a:p>
          <a:p>
            <a:pPr marL="548640" lvl="1" indent="-228600">
              <a:spcBef>
                <a:spcPts val="370"/>
              </a:spcBef>
              <a:buClr>
                <a:schemeClr val="accent2"/>
              </a:buClr>
              <a:buSzPct val="85000"/>
              <a:buFont typeface="Wingdings 2"/>
              <a:buChar char=""/>
            </a:pPr>
            <a:r>
              <a:rPr lang="en-US" sz="2400" dirty="0" smtClean="0"/>
              <a:t>Track requirements status </a:t>
            </a:r>
          </a:p>
          <a:p>
            <a:pPr marL="548640" lvl="1" indent="-228600">
              <a:spcBef>
                <a:spcPts val="370"/>
              </a:spcBef>
              <a:buClr>
                <a:schemeClr val="accent2"/>
              </a:buClr>
              <a:buSzPct val="85000"/>
              <a:buFont typeface="Wingdings 2"/>
              <a:buChar char=""/>
            </a:pPr>
            <a:r>
              <a:rPr lang="en-US" sz="2400" dirty="0" smtClean="0"/>
              <a:t>Communicate with stakeholders</a:t>
            </a:r>
          </a:p>
          <a:p>
            <a:pPr marL="548640" lvl="1" indent="-228600">
              <a:spcBef>
                <a:spcPts val="370"/>
              </a:spcBef>
              <a:buClr>
                <a:schemeClr val="accent2"/>
              </a:buClr>
              <a:buSzPct val="85000"/>
              <a:buFont typeface="Wingdings 2"/>
              <a:buChar char=""/>
            </a:pPr>
            <a:r>
              <a:rPr lang="en-US" sz="2400" dirty="0" smtClean="0"/>
              <a:t>Reuse requirements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686800" cy="5867400"/>
          </a:xfrm>
        </p:spPr>
        <p:txBody>
          <a:bodyPr>
            <a:noAutofit/>
          </a:bodyPr>
          <a:lstStyle/>
          <a:p>
            <a:r>
              <a:rPr lang="en-US" sz="2800" dirty="0" smtClean="0"/>
              <a:t>Additional psychological advantage:</a:t>
            </a:r>
          </a:p>
          <a:p>
            <a:pPr lvl="1"/>
            <a:r>
              <a:rPr lang="en-US" dirty="0" smtClean="0"/>
              <a:t>Both customers and developers may stop to consider requirements as “paper work”, and start to see them as the project asset.</a:t>
            </a:r>
          </a:p>
          <a:p>
            <a:r>
              <a:rPr lang="en-US" sz="2800" b="1" dirty="0" smtClean="0"/>
              <a:t>Limitations:</a:t>
            </a:r>
          </a:p>
          <a:p>
            <a:pPr lvl="1"/>
            <a:r>
              <a:rPr lang="en-US" sz="2600" dirty="0" smtClean="0"/>
              <a:t>Those tools are for requirements management, not for requirements development. They cannot help with elicitation, validations, or negotiating requirements.</a:t>
            </a:r>
          </a:p>
          <a:p>
            <a:pPr lvl="2"/>
            <a:r>
              <a:rPr lang="en-US" sz="2400" dirty="0" smtClean="0"/>
              <a:t>Actually, it is not even recommended to capture requirements directly into the tool. Better only after they were </a:t>
            </a:r>
            <a:r>
              <a:rPr lang="en-US" sz="2400" dirty="0" err="1" smtClean="0"/>
              <a:t>baselined</a:t>
            </a:r>
            <a:r>
              <a:rPr lang="en-US" sz="2400" dirty="0" smtClean="0"/>
              <a:t>.</a:t>
            </a:r>
          </a:p>
          <a:p>
            <a:pPr lvl="1"/>
            <a:r>
              <a:rPr lang="en-US" sz="2600" dirty="0" smtClean="0"/>
              <a:t>Do not expect tools to compensate for a lack of discipline, process or expertise.</a:t>
            </a:r>
          </a:p>
          <a:p>
            <a:pPr lvl="1"/>
            <a:r>
              <a:rPr lang="en-US" sz="2600" dirty="0" smtClean="0"/>
              <a:t>Expensive (several thousands of USD).</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Tools: </a:t>
            </a:r>
            <a:r>
              <a:rPr lang="en-US" sz="3600" dirty="0" smtClean="0"/>
              <a:t>Limitations</a:t>
            </a:r>
            <a:endParaRPr lang="en-US" sz="36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715000"/>
          </a:xfrm>
        </p:spPr>
        <p:txBody>
          <a:bodyPr>
            <a:noAutofit/>
          </a:bodyPr>
          <a:lstStyle/>
          <a:p>
            <a:r>
              <a:rPr lang="en-US" dirty="0" smtClean="0"/>
              <a:t>Tool selection is based on the combination of </a:t>
            </a:r>
            <a:r>
              <a:rPr lang="en-US" i="1" dirty="0" smtClean="0"/>
              <a:t>platform</a:t>
            </a:r>
            <a:r>
              <a:rPr lang="en-US" dirty="0" smtClean="0"/>
              <a:t>, </a:t>
            </a:r>
            <a:r>
              <a:rPr lang="en-US" i="1" dirty="0" smtClean="0"/>
              <a:t>pricing</a:t>
            </a:r>
            <a:r>
              <a:rPr lang="en-US" dirty="0" smtClean="0"/>
              <a:t>, </a:t>
            </a:r>
            <a:r>
              <a:rPr lang="en-US" i="1" dirty="0" smtClean="0"/>
              <a:t>access modes</a:t>
            </a:r>
            <a:r>
              <a:rPr lang="en-US" dirty="0" smtClean="0"/>
              <a:t>, and </a:t>
            </a:r>
            <a:r>
              <a:rPr lang="en-US" i="1" dirty="0" smtClean="0"/>
              <a:t>requirements paradigm</a:t>
            </a:r>
            <a:r>
              <a:rPr lang="en-US" dirty="0" smtClean="0"/>
              <a:t>—document-centric or database-centric—that best fits your development environment and culture.</a:t>
            </a:r>
          </a:p>
          <a:p>
            <a:r>
              <a:rPr lang="en-US" dirty="0" smtClean="0"/>
              <a:t>Some companies contract tool evaluations to consultants, </a:t>
            </a:r>
          </a:p>
          <a:p>
            <a:pPr lvl="1"/>
            <a:r>
              <a:rPr lang="en-US" dirty="0" smtClean="0"/>
              <a:t>who can assess a company's needs comprehensively and make recommendations from the available tool candidates. </a:t>
            </a:r>
          </a:p>
          <a:p>
            <a:r>
              <a:rPr lang="en-US" dirty="0" smtClean="0"/>
              <a:t>If you do the evaluation yourself, the following procedure can help you select the right tool:</a:t>
            </a:r>
          </a:p>
          <a:p>
            <a:pPr lvl="1"/>
            <a:r>
              <a:rPr lang="en-US" dirty="0" smtClean="0"/>
              <a:t>Define your organization's requirements for a requirements management tool</a:t>
            </a:r>
          </a:p>
          <a:p>
            <a:pPr lvl="1"/>
            <a:r>
              <a:rPr lang="en-US" dirty="0" smtClean="0"/>
              <a:t>List 10 to 15 factors that will influence your selection decision.</a:t>
            </a:r>
          </a:p>
          <a:p>
            <a:pPr lvl="1"/>
            <a:r>
              <a:rPr lang="en-US" dirty="0" smtClean="0"/>
              <a:t>Distribute 100 points among the selection factors that you listed in step 2, giving more points to the more important factors.</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Selecting a Tool</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pPr lvl="1"/>
            <a:r>
              <a:rPr lang="en-US" dirty="0" smtClean="0"/>
              <a:t>Obtain current information about the available requirements management tools, and rate the candidates against each of your selection factors.</a:t>
            </a:r>
          </a:p>
          <a:p>
            <a:pPr lvl="1"/>
            <a:r>
              <a:rPr lang="en-US" dirty="0" smtClean="0"/>
              <a:t>Calculate the score for each candidate based on the weight you gave each factor to see which products appear to best fit your needs.</a:t>
            </a:r>
          </a:p>
          <a:p>
            <a:pPr lvl="1"/>
            <a:r>
              <a:rPr lang="en-US" dirty="0" smtClean="0"/>
              <a:t>Solicit experience reports from other users of each candidate product, perhaps by posting queries in online discussion forums, to supplement your own evaluation and the vendor's literature, demo, and sales pitch.</a:t>
            </a:r>
          </a:p>
          <a:p>
            <a:pPr lvl="1"/>
            <a:r>
              <a:rPr lang="en-US" dirty="0" smtClean="0"/>
              <a:t>Obtain evaluation copies from the vendors of your top-rated tools.</a:t>
            </a:r>
          </a:p>
          <a:p>
            <a:pPr lvl="1"/>
            <a:r>
              <a:rPr lang="en-US" dirty="0" smtClean="0"/>
              <a:t>Evaluate the tools by using a real project, not just the tutorial project that comes with the product.</a:t>
            </a:r>
          </a:p>
          <a:p>
            <a:pPr lvl="1"/>
            <a:r>
              <a:rPr lang="en-US" dirty="0" smtClean="0"/>
              <a:t>To make a decision, combine the ratings, licensing costs, and ongoing costs with information on vendor support, input from current users, and your team's subjective impressions of the products.</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Selecting a Tool…</a:t>
            </a:r>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r>
              <a:rPr lang="en-US" dirty="0" smtClean="0"/>
              <a:t>DOORS is a sophisticated product that can manage requirements on large products. </a:t>
            </a:r>
          </a:p>
          <a:p>
            <a:r>
              <a:rPr lang="en-US" dirty="0" smtClean="0"/>
              <a:t>It treats individual requirements as objects, but presents them in a visual format that resembles a structured, hierarchical requirements document. </a:t>
            </a:r>
          </a:p>
          <a:p>
            <a:r>
              <a:rPr lang="en-US" dirty="0" smtClean="0"/>
              <a:t>A printed report of requirements selected from the database looks like a table-structured SRS. </a:t>
            </a:r>
          </a:p>
          <a:p>
            <a:r>
              <a:rPr lang="en-US" dirty="0" smtClean="0"/>
              <a:t>The requirements display also shows attribute values, indicators of links to other requirements, and colored bars that indicate a requirement’s change status. </a:t>
            </a:r>
          </a:p>
          <a:p>
            <a:r>
              <a:rPr lang="en-US" dirty="0" smtClean="0"/>
              <a:t>DOORS stores the change history of individual objects, modules, and specific edit session, but objects are not given revision numbers.</a:t>
            </a:r>
          </a:p>
          <a:p>
            <a:r>
              <a:rPr lang="en-US" dirty="0" smtClean="0"/>
              <a:t>DOORS includes a C-like scripting language for customizing or developing extensions to the basic product.</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Example RM tool: DOORS</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762000"/>
            <a:ext cx="8686800" cy="5867400"/>
          </a:xfrm>
        </p:spPr>
        <p:txBody>
          <a:bodyPr>
            <a:noAutofit/>
          </a:bodyPr>
          <a:lstStyle/>
          <a:p>
            <a:pPr marL="274320" lvl="1" indent="-274320">
              <a:spcBef>
                <a:spcPts val="580"/>
              </a:spcBef>
              <a:buClr>
                <a:schemeClr val="accent1"/>
              </a:buClr>
            </a:pPr>
            <a:r>
              <a:rPr lang="en-GB" sz="2800" dirty="0" smtClean="0"/>
              <a:t>Automated process </a:t>
            </a:r>
            <a:r>
              <a:rPr lang="en-GB" sz="2800" dirty="0" smtClean="0"/>
              <a:t>support: </a:t>
            </a:r>
            <a:r>
              <a:rPr lang="en-US" sz="2800" dirty="0" smtClean="0"/>
              <a:t>Introduction</a:t>
            </a:r>
          </a:p>
          <a:p>
            <a:pPr marL="274320" lvl="1" indent="-274320">
              <a:spcBef>
                <a:spcPts val="580"/>
              </a:spcBef>
              <a:buClr>
                <a:schemeClr val="accent1"/>
              </a:buClr>
            </a:pPr>
            <a:r>
              <a:rPr lang="en-US" sz="2800" dirty="0" smtClean="0"/>
              <a:t>Classifications of CASE Tools</a:t>
            </a:r>
          </a:p>
          <a:p>
            <a:r>
              <a:rPr lang="en-US" sz="2800" dirty="0" smtClean="0"/>
              <a:t>Requirement Engineering Tools</a:t>
            </a:r>
          </a:p>
          <a:p>
            <a:r>
              <a:rPr lang="en-US" sz="2800" dirty="0" smtClean="0"/>
              <a:t>RM Tools</a:t>
            </a:r>
          </a:p>
          <a:p>
            <a:pPr lvl="1"/>
            <a:r>
              <a:rPr lang="en-US" dirty="0" smtClean="0"/>
              <a:t>Overview</a:t>
            </a:r>
          </a:p>
          <a:p>
            <a:pPr lvl="1"/>
            <a:r>
              <a:rPr lang="en-US" dirty="0" smtClean="0"/>
              <a:t>Types</a:t>
            </a:r>
          </a:p>
          <a:p>
            <a:pPr lvl="1"/>
            <a:r>
              <a:rPr lang="en-US" dirty="0" smtClean="0"/>
              <a:t>Capabilities &amp; Benefits</a:t>
            </a:r>
          </a:p>
          <a:p>
            <a:pPr lvl="1"/>
            <a:r>
              <a:rPr lang="en-US" dirty="0" smtClean="0"/>
              <a:t>Limitations </a:t>
            </a:r>
          </a:p>
          <a:p>
            <a:r>
              <a:rPr lang="en-US" sz="2800" dirty="0" smtClean="0"/>
              <a:t>Selecting a Tool</a:t>
            </a:r>
          </a:p>
          <a:p>
            <a:r>
              <a:rPr lang="en-US" sz="2800" dirty="0" smtClean="0"/>
              <a:t>Example RM tools</a:t>
            </a:r>
          </a:p>
          <a:p>
            <a:pPr lvl="1"/>
            <a:r>
              <a:rPr lang="en-US" dirty="0" smtClean="0"/>
              <a:t>DOORS</a:t>
            </a:r>
          </a:p>
          <a:p>
            <a:pPr lvl="1"/>
            <a:r>
              <a:rPr lang="en-US" dirty="0" err="1" smtClean="0"/>
              <a:t>RequisitePro</a:t>
            </a:r>
            <a:endParaRPr lang="en-US" dirty="0" smtClean="0"/>
          </a:p>
          <a:p>
            <a:pPr lvl="1"/>
            <a:r>
              <a:rPr lang="en-US" dirty="0" err="1" smtClean="0"/>
              <a:t>CaliberRM</a:t>
            </a:r>
            <a:endParaRPr lang="en-US" dirty="0" smtClean="0"/>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762000"/>
            <a:ext cx="8686800" cy="5791200"/>
          </a:xfrm>
        </p:spPr>
        <p:txBody>
          <a:bodyPr>
            <a:noAutofit/>
          </a:bodyPr>
          <a:lstStyle/>
          <a:p>
            <a:r>
              <a:rPr lang="en-US" dirty="0" smtClean="0"/>
              <a:t>It also includes direct interfaces to Microsoft Project, Teamwork, and Rational Rose, and you can create interfaces to many other tools through an open API. </a:t>
            </a:r>
          </a:p>
          <a:p>
            <a:r>
              <a:rPr lang="en-US" dirty="0" smtClean="0"/>
              <a:t>The link to Word consists primarily of an import capability. </a:t>
            </a:r>
          </a:p>
          <a:p>
            <a:r>
              <a:rPr lang="en-US" dirty="0" smtClean="0"/>
              <a:t>DOORS supports many import and export file formats.</a:t>
            </a:r>
          </a:p>
          <a:p>
            <a:endParaRPr lang="en-US" dirty="0" smtClean="0"/>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Example RM tool: DOORS…</a:t>
            </a:r>
            <a:endParaRPr lang="en-US" sz="4000" dirty="0"/>
          </a:p>
        </p:txBody>
      </p:sp>
      <p:pic>
        <p:nvPicPr>
          <p:cNvPr id="2050" name="Picture 2"/>
          <p:cNvPicPr>
            <a:picLocks noChangeAspect="1" noChangeArrowheads="1"/>
          </p:cNvPicPr>
          <p:nvPr/>
        </p:nvPicPr>
        <p:blipFill>
          <a:blip r:embed="rId3"/>
          <a:srcRect/>
          <a:stretch>
            <a:fillRect/>
          </a:stretch>
        </p:blipFill>
        <p:spPr bwMode="auto">
          <a:xfrm>
            <a:off x="4143375" y="2895600"/>
            <a:ext cx="5000625" cy="3810000"/>
          </a:xfrm>
          <a:prstGeom prst="rect">
            <a:avLst/>
          </a:prstGeom>
          <a:noFill/>
          <a:ln w="9525">
            <a:noFill/>
            <a:miter lim="800000"/>
            <a:headEnd/>
            <a:tailEnd/>
          </a:ln>
          <a:effectLst/>
        </p:spPr>
      </p:pic>
      <p:sp>
        <p:nvSpPr>
          <p:cNvPr id="5" name="Rectangle 4"/>
          <p:cNvSpPr/>
          <p:nvPr/>
        </p:nvSpPr>
        <p:spPr>
          <a:xfrm>
            <a:off x="152400" y="2971800"/>
            <a:ext cx="4114800" cy="3770263"/>
          </a:xfrm>
          <a:prstGeom prst="rect">
            <a:avLst/>
          </a:prstGeom>
        </p:spPr>
        <p:txBody>
          <a:bodyPr wrap="square">
            <a:spAutoFit/>
          </a:bodyPr>
          <a:lstStyle/>
          <a:p>
            <a:pPr marL="274320" indent="-274320">
              <a:spcBef>
                <a:spcPts val="580"/>
              </a:spcBef>
              <a:buClr>
                <a:schemeClr val="accent1"/>
              </a:buClr>
              <a:buSzPct val="85000"/>
              <a:buFont typeface="Wingdings 2"/>
              <a:buChar char=""/>
            </a:pPr>
            <a:r>
              <a:rPr lang="en-US" sz="2600" dirty="0" smtClean="0"/>
              <a:t>An integrated change proposal system lets users review and comment on a project or a requirements module. </a:t>
            </a:r>
          </a:p>
          <a:p>
            <a:pPr marL="274320" indent="-274320">
              <a:spcBef>
                <a:spcPts val="580"/>
              </a:spcBef>
              <a:buClr>
                <a:schemeClr val="accent1"/>
              </a:buClr>
              <a:buSzPct val="85000"/>
              <a:buFont typeface="Wingdings 2"/>
              <a:buChar char=""/>
            </a:pPr>
            <a:r>
              <a:rPr lang="en-US" sz="2600" dirty="0" smtClean="0"/>
              <a:t>The heterogeneous client/server implementation will be attractive if your organization has a mixed Unix and Windows environment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r>
              <a:rPr lang="en-US" dirty="0" err="1" smtClean="0"/>
              <a:t>RequisitePro</a:t>
            </a:r>
            <a:r>
              <a:rPr lang="en-US" dirty="0" smtClean="0"/>
              <a:t> takes a document-centric approach to requirements management, exhibiting the tightest integration with Word of the four tools.</a:t>
            </a:r>
          </a:p>
          <a:p>
            <a:r>
              <a:rPr lang="en-US" dirty="0" smtClean="0"/>
              <a:t>In the Word workplace, you can mark selected blocks of text to include in the database as discrete requirements. </a:t>
            </a:r>
          </a:p>
          <a:p>
            <a:r>
              <a:rPr lang="en-US" dirty="0" smtClean="0"/>
              <a:t>You can bring up a dialog box to access the requirement details, including its revision history, attributes, traceability, hierarchy, and discussions. </a:t>
            </a:r>
          </a:p>
          <a:p>
            <a:r>
              <a:rPr lang="en-US" dirty="0" smtClean="0"/>
              <a:t>The mechanisms it uses for synchronizing the requirements in the database with the contents of the SRS are a bit clumsy. </a:t>
            </a:r>
          </a:p>
          <a:p>
            <a:r>
              <a:rPr lang="en-US" dirty="0" err="1" smtClean="0"/>
              <a:t>RequisitePro</a:t>
            </a:r>
            <a:r>
              <a:rPr lang="en-US" dirty="0" smtClean="0"/>
              <a:t> handles the version history of each requirement nicely.</a:t>
            </a:r>
          </a:p>
          <a:p>
            <a:r>
              <a:rPr lang="en-US" dirty="0" smtClean="0"/>
              <a:t>In the Views workplace, you can see the list of requirements in the database and view or modify requirement attributes.</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Example RM tool: </a:t>
            </a:r>
            <a:r>
              <a:rPr lang="en-US" sz="3600" dirty="0" smtClean="0"/>
              <a:t>IBM Rational </a:t>
            </a:r>
            <a:r>
              <a:rPr lang="en-US" sz="3600" dirty="0" err="1" smtClean="0"/>
              <a:t>RequisitePro</a:t>
            </a:r>
            <a:endParaRPr lang="en-US"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2438400" cy="5791200"/>
          </a:xfrm>
        </p:spPr>
        <p:txBody>
          <a:bodyPr>
            <a:noAutofit/>
          </a:bodyPr>
          <a:lstStyle/>
          <a:p>
            <a:r>
              <a:rPr lang="en-US" sz="2400" dirty="0" smtClean="0"/>
              <a:t>It also displays a traceability matrix in which you can easily set and change links.</a:t>
            </a:r>
          </a:p>
          <a:p>
            <a:r>
              <a:rPr lang="en-US" sz="2400" dirty="0" smtClean="0"/>
              <a:t>You can archive </a:t>
            </a:r>
            <a:r>
              <a:rPr lang="en-US" sz="2400" dirty="0" err="1" smtClean="0"/>
              <a:t>RequisitePro</a:t>
            </a:r>
            <a:r>
              <a:rPr lang="en-US" sz="2400" dirty="0" smtClean="0"/>
              <a:t> projects in several configuration management tools or within </a:t>
            </a:r>
            <a:r>
              <a:rPr lang="en-US" sz="2400" dirty="0" err="1" smtClean="0"/>
              <a:t>RequisitePro</a:t>
            </a:r>
            <a:r>
              <a:rPr lang="en-US" sz="2400" dirty="0" smtClean="0"/>
              <a:t>, thereby managing multiple versions of the project.</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Example RM tool: </a:t>
            </a:r>
            <a:r>
              <a:rPr lang="en-US" sz="3600" dirty="0" smtClean="0"/>
              <a:t>IBM Rational </a:t>
            </a:r>
            <a:r>
              <a:rPr lang="en-US" sz="3600" dirty="0" err="1" smtClean="0"/>
              <a:t>RequisitePro</a:t>
            </a:r>
            <a:endParaRPr lang="en-US" sz="3600" dirty="0"/>
          </a:p>
        </p:txBody>
      </p:sp>
      <p:pic>
        <p:nvPicPr>
          <p:cNvPr id="3074" name="Picture 2"/>
          <p:cNvPicPr>
            <a:picLocks noChangeAspect="1" noChangeArrowheads="1"/>
          </p:cNvPicPr>
          <p:nvPr/>
        </p:nvPicPr>
        <p:blipFill>
          <a:blip r:embed="rId3"/>
          <a:srcRect/>
          <a:stretch>
            <a:fillRect/>
          </a:stretch>
        </p:blipFill>
        <p:spPr bwMode="auto">
          <a:xfrm>
            <a:off x="2514600" y="762000"/>
            <a:ext cx="6553200" cy="609600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791200"/>
          </a:xfrm>
        </p:spPr>
        <p:txBody>
          <a:bodyPr>
            <a:noAutofit/>
          </a:bodyPr>
          <a:lstStyle/>
          <a:p>
            <a:r>
              <a:rPr lang="en-US" dirty="0" smtClean="0"/>
              <a:t>…</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4000" dirty="0" smtClean="0"/>
              <a:t>Example RM tool: </a:t>
            </a:r>
            <a:r>
              <a:rPr lang="en-US" sz="4000" dirty="0" err="1" smtClean="0"/>
              <a:t>CaliberRM</a:t>
            </a:r>
            <a:endParaRPr lang="en-US" sz="4000" dirty="0" smtClean="0"/>
          </a:p>
        </p:txBody>
      </p:sp>
      <p:pic>
        <p:nvPicPr>
          <p:cNvPr id="4098" name="Picture 2"/>
          <p:cNvPicPr>
            <a:picLocks noChangeAspect="1" noChangeArrowheads="1"/>
          </p:cNvPicPr>
          <p:nvPr/>
        </p:nvPicPr>
        <p:blipFill>
          <a:blip r:embed="rId3"/>
          <a:srcRect/>
          <a:stretch>
            <a:fillRect/>
          </a:stretch>
        </p:blipFill>
        <p:spPr bwMode="auto">
          <a:xfrm>
            <a:off x="152400" y="762000"/>
            <a:ext cx="8839200" cy="579120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762000"/>
            <a:ext cx="8839200" cy="5943600"/>
          </a:xfrm>
        </p:spPr>
        <p:txBody>
          <a:bodyPr>
            <a:normAutofit fontScale="92500"/>
          </a:bodyPr>
          <a:lstStyle/>
          <a:p>
            <a:r>
              <a:rPr lang="en-US" sz="2800" dirty="0" smtClean="0"/>
              <a:t>is an "expert system" tool for checking requirements. It is a free add-on to </a:t>
            </a:r>
            <a:r>
              <a:rPr lang="en-US" sz="2800" i="1" dirty="0" smtClean="0"/>
              <a:t>DOORS</a:t>
            </a:r>
            <a:r>
              <a:rPr lang="en-US" sz="2800" dirty="0" smtClean="0"/>
              <a:t> or </a:t>
            </a:r>
            <a:r>
              <a:rPr lang="en-US" sz="2800" i="1" dirty="0" smtClean="0"/>
              <a:t>Word.</a:t>
            </a:r>
          </a:p>
          <a:p>
            <a:r>
              <a:rPr lang="en-US" sz="2800" dirty="0" smtClean="0"/>
              <a:t>supports authors writing or checking requirements in the quality assurance of requirements written in the natural language. </a:t>
            </a:r>
          </a:p>
          <a:p>
            <a:r>
              <a:rPr lang="en-US" sz="2800" dirty="0" smtClean="0"/>
              <a:t>depending on the words used (e.g. ambiguous words and verbs etc.), displays predefined questions in a popup window. These are questions regarding possible weaknesses in the requirement. By mentally answering these questions, the idea is for the requirements author to then rework the wording of the requirement as necessary. </a:t>
            </a:r>
          </a:p>
          <a:p>
            <a:r>
              <a:rPr lang="en-US" sz="2800" dirty="0" smtClean="0"/>
              <a:t>Good to ensure completeness, consistency, understandability etc., are followed and the quality of the requirement is improved.</a:t>
            </a:r>
          </a:p>
          <a:p>
            <a:r>
              <a:rPr lang="en-US" sz="2800" dirty="0" smtClean="0"/>
              <a:t>To ensure that the expected benefits are more quickly </a:t>
            </a:r>
            <a:r>
              <a:rPr lang="en-US" sz="2800" dirty="0" err="1" smtClean="0"/>
              <a:t>realised</a:t>
            </a:r>
            <a:r>
              <a:rPr lang="en-US" sz="2800" dirty="0" smtClean="0"/>
              <a:t>, it is important that </a:t>
            </a:r>
            <a:r>
              <a:rPr lang="en-US" sz="2800" dirty="0" err="1" smtClean="0"/>
              <a:t>DESIRe</a:t>
            </a:r>
            <a:r>
              <a:rPr lang="en-US" sz="2800" dirty="0" smtClean="0"/>
              <a:t> is modified to reflect company- or project-specific questions and information</a:t>
            </a:r>
          </a:p>
          <a:p>
            <a:endParaRPr lang="en-US" dirty="0"/>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4000" dirty="0" smtClean="0"/>
              <a:t>Example RM tool: </a:t>
            </a:r>
            <a:r>
              <a:rPr lang="en-US" sz="4000" dirty="0" err="1" smtClean="0"/>
              <a:t>DESIRe</a:t>
            </a:r>
            <a:r>
              <a:rPr lang="en-US" sz="4000" dirty="0" smtClean="0"/>
              <a:t>® </a:t>
            </a:r>
            <a:endParaRPr lang="en-US" sz="40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2895600"/>
            <a:ext cx="8153400" cy="523220"/>
          </a:xfrm>
          <a:prstGeom prst="rect">
            <a:avLst/>
          </a:prstGeom>
        </p:spPr>
        <p:txBody>
          <a:bodyPr wrap="square">
            <a:spAutoFit/>
          </a:bodyPr>
          <a:lstStyle/>
          <a:p>
            <a:pPr lvl="1"/>
            <a:r>
              <a:rPr lang="en-US" sz="2800" dirty="0" smtClean="0"/>
              <a:t>http://easyweb.easynet.co.uk/~iany/other/vendors.htm</a:t>
            </a:r>
          </a:p>
        </p:txBody>
      </p:sp>
      <p:sp>
        <p:nvSpPr>
          <p:cNvPr id="7" name="Rectangle 6"/>
          <p:cNvSpPr/>
          <p:nvPr/>
        </p:nvSpPr>
        <p:spPr>
          <a:xfrm>
            <a:off x="1295400" y="2057400"/>
            <a:ext cx="6858000" cy="707886"/>
          </a:xfrm>
          <a:prstGeom prst="rect">
            <a:avLst/>
          </a:prstGeom>
        </p:spPr>
        <p:txBody>
          <a:bodyPr wrap="square">
            <a:spAutoFit/>
          </a:bodyPr>
          <a:lstStyle/>
          <a:p>
            <a:pPr lvl="1"/>
            <a:r>
              <a:rPr lang="en-US" sz="4000" dirty="0" smtClean="0"/>
              <a:t>Browse for requirement tools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3"/>
          <p:cNvSpPr>
            <a:spLocks noGrp="1" noChangeArrowheads="1"/>
          </p:cNvSpPr>
          <p:nvPr>
            <p:ph sz="quarter" idx="1"/>
          </p:nvPr>
        </p:nvSpPr>
        <p:spPr>
          <a:xfrm>
            <a:off x="152400" y="685800"/>
            <a:ext cx="8839200" cy="6172200"/>
          </a:xfrm>
        </p:spPr>
        <p:txBody>
          <a:bodyPr>
            <a:normAutofit/>
          </a:bodyPr>
          <a:lstStyle/>
          <a:p>
            <a:pPr eaLnBrk="1" hangingPunct="1"/>
            <a:r>
              <a:rPr lang="en-GB" dirty="0" smtClean="0"/>
              <a:t>Computer-aided software engineering (CASE) </a:t>
            </a:r>
            <a:r>
              <a:rPr lang="en-GB" dirty="0" smtClean="0"/>
              <a:t>tool is </a:t>
            </a:r>
            <a:r>
              <a:rPr lang="en-GB" dirty="0" smtClean="0"/>
              <a:t>software to support software development and evolution processes</a:t>
            </a:r>
          </a:p>
          <a:p>
            <a:pPr eaLnBrk="1" hangingPunct="1"/>
            <a:r>
              <a:rPr lang="en-GB" b="1" dirty="0" smtClean="0"/>
              <a:t>CASE examples: </a:t>
            </a:r>
            <a:r>
              <a:rPr lang="en-GB" sz="2200" dirty="0" smtClean="0"/>
              <a:t>Graphical editors for system model development, Data dictionary to manage design entities, GUI builder for user interface construction, Debuggers to support program fault finding, Automated translators to generate new versions of a program</a:t>
            </a:r>
          </a:p>
          <a:p>
            <a:r>
              <a:rPr lang="en-US" sz="2400" dirty="0" smtClean="0"/>
              <a:t>CASE tools increase </a:t>
            </a:r>
            <a:r>
              <a:rPr lang="en-US" sz="2400" i="1" dirty="0" smtClean="0"/>
              <a:t>productive</a:t>
            </a:r>
            <a:r>
              <a:rPr lang="en-US" sz="2400" dirty="0" smtClean="0"/>
              <a:t> and </a:t>
            </a:r>
            <a:r>
              <a:rPr lang="en-US" sz="2400" i="1" dirty="0" smtClean="0"/>
              <a:t>quality</a:t>
            </a:r>
            <a:r>
              <a:rPr lang="en-US" sz="2400" dirty="0" smtClean="0"/>
              <a:t> of software products</a:t>
            </a:r>
            <a:endParaRPr lang="en-GB" sz="2200" dirty="0" smtClean="0"/>
          </a:p>
          <a:p>
            <a:pPr eaLnBrk="1" hangingPunct="1"/>
            <a:r>
              <a:rPr lang="en-GB" dirty="0" smtClean="0"/>
              <a:t>Case technology has led to significant improvements in the software process though not the order of magnitude improvements that were once predicted.</a:t>
            </a:r>
          </a:p>
          <a:p>
            <a:pPr lvl="1" eaLnBrk="1" hangingPunct="1"/>
            <a:r>
              <a:rPr lang="en-GB" dirty="0" smtClean="0"/>
              <a:t>Software engineering requires creative thought - this is not readily automatable</a:t>
            </a:r>
          </a:p>
          <a:p>
            <a:pPr lvl="1" eaLnBrk="1" hangingPunct="1"/>
            <a:r>
              <a:rPr lang="en-GB" dirty="0" smtClean="0"/>
              <a:t>Software engineering is a team activity and, for large projects, much time is spent in team interactions. CASE technology does not really support these</a:t>
            </a:r>
          </a:p>
        </p:txBody>
      </p:sp>
      <p:sp>
        <p:nvSpPr>
          <p:cNvPr id="8" name="Rounded Rectangle 7"/>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200" dirty="0" smtClean="0">
                <a:latin typeface="Times New Roman" pitchFamily="18" charset="0"/>
                <a:cs typeface="Times New Roman" pitchFamily="18" charset="0"/>
              </a:rPr>
              <a:t>Introduction : </a:t>
            </a:r>
            <a:r>
              <a:rPr lang="en-GB" sz="3200" dirty="0" smtClean="0"/>
              <a:t>Automated process support (CASE) </a:t>
            </a:r>
            <a:endParaRPr lang="en-US"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3"/>
          <p:cNvSpPr>
            <a:spLocks noGrp="1" noChangeArrowheads="1"/>
          </p:cNvSpPr>
          <p:nvPr>
            <p:ph sz="quarter" idx="1"/>
          </p:nvPr>
        </p:nvSpPr>
        <p:spPr>
          <a:xfrm>
            <a:off x="152400" y="914400"/>
            <a:ext cx="8763000" cy="5791200"/>
          </a:xfrm>
        </p:spPr>
        <p:txBody>
          <a:bodyPr>
            <a:normAutofit lnSpcReduction="10000"/>
          </a:bodyPr>
          <a:lstStyle/>
          <a:p>
            <a:pPr eaLnBrk="1" hangingPunct="1">
              <a:lnSpc>
                <a:spcPct val="90000"/>
              </a:lnSpc>
            </a:pPr>
            <a:r>
              <a:rPr lang="en-GB" sz="2800" dirty="0" smtClean="0"/>
              <a:t>Classification helps us understand the different types of CASE tools and their support for process activities</a:t>
            </a:r>
          </a:p>
          <a:p>
            <a:pPr lvl="1" eaLnBrk="1" hangingPunct="1">
              <a:lnSpc>
                <a:spcPct val="90000"/>
              </a:lnSpc>
            </a:pPr>
            <a:r>
              <a:rPr lang="en-GB" dirty="0" smtClean="0"/>
              <a:t>Functional perspective: </a:t>
            </a:r>
          </a:p>
          <a:p>
            <a:pPr lvl="2" eaLnBrk="1" hangingPunct="1">
              <a:lnSpc>
                <a:spcPct val="90000"/>
              </a:lnSpc>
            </a:pPr>
            <a:r>
              <a:rPr lang="en-GB" dirty="0" smtClean="0"/>
              <a:t>Tools are classified according to their specific function</a:t>
            </a:r>
          </a:p>
          <a:p>
            <a:pPr lvl="1" eaLnBrk="1" hangingPunct="1">
              <a:lnSpc>
                <a:spcPct val="90000"/>
              </a:lnSpc>
            </a:pPr>
            <a:r>
              <a:rPr lang="en-GB" dirty="0" smtClean="0"/>
              <a:t>Process perspective</a:t>
            </a:r>
          </a:p>
          <a:p>
            <a:pPr lvl="2" eaLnBrk="1" hangingPunct="1">
              <a:lnSpc>
                <a:spcPct val="90000"/>
              </a:lnSpc>
            </a:pPr>
            <a:r>
              <a:rPr lang="en-GB" dirty="0" smtClean="0"/>
              <a:t>Tools are classified according to process activities that are supported</a:t>
            </a:r>
          </a:p>
          <a:p>
            <a:pPr lvl="1" eaLnBrk="1" hangingPunct="1">
              <a:lnSpc>
                <a:spcPct val="90000"/>
              </a:lnSpc>
            </a:pPr>
            <a:r>
              <a:rPr lang="en-GB" dirty="0" smtClean="0"/>
              <a:t>Integration perspective</a:t>
            </a:r>
          </a:p>
          <a:p>
            <a:pPr lvl="2" eaLnBrk="1" hangingPunct="1">
              <a:lnSpc>
                <a:spcPct val="90000"/>
              </a:lnSpc>
            </a:pPr>
            <a:r>
              <a:rPr lang="en-GB" dirty="0" smtClean="0"/>
              <a:t>Tools are classified according to their organisation into integrated units</a:t>
            </a:r>
            <a:r>
              <a:rPr lang="en-GB" sz="1800" dirty="0" smtClean="0"/>
              <a:t>	</a:t>
            </a:r>
          </a:p>
          <a:p>
            <a:pPr eaLnBrk="1" hangingPunct="1"/>
            <a:r>
              <a:rPr lang="en-GB" sz="2800" dirty="0" smtClean="0"/>
              <a:t>CASE Tools can also be classified into two</a:t>
            </a:r>
          </a:p>
          <a:p>
            <a:pPr lvl="1" eaLnBrk="1" hangingPunct="1"/>
            <a:r>
              <a:rPr lang="en-GB" b="1" dirty="0" smtClean="0"/>
              <a:t>Upper-CASE:</a:t>
            </a:r>
            <a:r>
              <a:rPr lang="en-GB" b="1" dirty="0" smtClean="0">
                <a:solidFill>
                  <a:srgbClr val="FF0000"/>
                </a:solidFill>
              </a:rPr>
              <a:t> </a:t>
            </a:r>
            <a:r>
              <a:rPr lang="en-GB" dirty="0" smtClean="0"/>
              <a:t>Tools to support the early process activities of requirements and design</a:t>
            </a:r>
          </a:p>
          <a:p>
            <a:pPr lvl="1" eaLnBrk="1" hangingPunct="1"/>
            <a:r>
              <a:rPr lang="en-GB" b="1" dirty="0" smtClean="0"/>
              <a:t>Lower-CASE:  </a:t>
            </a:r>
            <a:r>
              <a:rPr lang="en-GB" dirty="0" smtClean="0"/>
              <a:t>Tools to support later activities such as programming, debugging and testing</a:t>
            </a:r>
          </a:p>
          <a:p>
            <a:pPr lvl="1"/>
            <a:r>
              <a:rPr lang="en-US" dirty="0" smtClean="0"/>
              <a:t>However, nowadays CASE tools are integrated tools which offer extensive life cycle coverage</a:t>
            </a:r>
          </a:p>
        </p:txBody>
      </p:sp>
      <p:sp>
        <p:nvSpPr>
          <p:cNvPr id="8" name="Rounded Rectangle 7"/>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Aft>
                <a:spcPts val="0"/>
              </a:spcAft>
              <a:defRPr/>
            </a:pPr>
            <a:r>
              <a:rPr lang="en-GB" sz="3600" dirty="0" smtClean="0"/>
              <a:t>CASE classification</a:t>
            </a:r>
            <a:endParaRPr lang="en-US" sz="4000"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1024"/>
          <p:cNvGraphicFramePr>
            <a:graphicFrameLocks noChangeAspect="1"/>
          </p:cNvGraphicFramePr>
          <p:nvPr>
            <p:ph sz="quarter" idx="1"/>
          </p:nvPr>
        </p:nvGraphicFramePr>
        <p:xfrm>
          <a:off x="228600" y="914400"/>
          <a:ext cx="8534400" cy="5791200"/>
        </p:xfrm>
        <a:graphic>
          <a:graphicData uri="http://schemas.openxmlformats.org/presentationml/2006/ole">
            <p:oleObj spid="_x0000_s1026" name="Document" r:id="rId4" imgW="5486400" imgH="7796880" progId="Word.Document.8">
              <p:embed/>
            </p:oleObj>
          </a:graphicData>
        </a:graphic>
      </p:graphicFrame>
      <p:sp>
        <p:nvSpPr>
          <p:cNvPr id="7" name="Rounded Rectangle 6"/>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Aft>
                <a:spcPts val="0"/>
              </a:spcAft>
              <a:defRPr/>
            </a:pPr>
            <a:r>
              <a:rPr lang="en-GB" sz="3600" dirty="0" smtClean="0"/>
              <a:t>Functional tool classification</a:t>
            </a:r>
            <a:endParaRPr lang="en-US" sz="40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Object 3"/>
          <p:cNvGraphicFramePr>
            <a:graphicFrameLocks noChangeAspect="1"/>
          </p:cNvGraphicFramePr>
          <p:nvPr/>
        </p:nvGraphicFramePr>
        <p:xfrm>
          <a:off x="152400" y="914400"/>
          <a:ext cx="8762999" cy="5714999"/>
        </p:xfrm>
        <a:graphic>
          <a:graphicData uri="http://schemas.openxmlformats.org/presentationml/2006/ole">
            <p:oleObj spid="_x0000_s2050" name="Document" r:id="rId3" imgW="5486400" imgH="4242816" progId="Word.Document.8">
              <p:embed/>
            </p:oleObj>
          </a:graphicData>
        </a:graphic>
      </p:graphicFrame>
      <p:sp>
        <p:nvSpPr>
          <p:cNvPr id="8" name="Rounded Rectangle 7"/>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Aft>
                <a:spcPts val="0"/>
              </a:spcAft>
              <a:defRPr/>
            </a:pPr>
            <a:r>
              <a:rPr lang="en-GB" sz="3600" dirty="0" smtClean="0"/>
              <a:t>Process Activity-based classification</a:t>
            </a:r>
            <a:endParaRPr lang="en-US" sz="4000"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3"/>
          <p:cNvSpPr>
            <a:spLocks noGrp="1" noChangeArrowheads="1"/>
          </p:cNvSpPr>
          <p:nvPr>
            <p:ph sz="quarter" idx="1"/>
          </p:nvPr>
        </p:nvSpPr>
        <p:spPr>
          <a:xfrm>
            <a:off x="152400" y="685800"/>
            <a:ext cx="8839200" cy="1981200"/>
          </a:xfrm>
        </p:spPr>
        <p:txBody>
          <a:bodyPr>
            <a:normAutofit lnSpcReduction="10000"/>
          </a:bodyPr>
          <a:lstStyle/>
          <a:p>
            <a:pPr eaLnBrk="1" hangingPunct="1"/>
            <a:r>
              <a:rPr lang="en-GB" sz="2400" i="1" dirty="0" smtClean="0"/>
              <a:t>Tools - </a:t>
            </a:r>
            <a:r>
              <a:rPr lang="en-GB" sz="2400" dirty="0" smtClean="0"/>
              <a:t>Support </a:t>
            </a:r>
            <a:r>
              <a:rPr lang="en-GB" sz="2400" u="sng" dirty="0" smtClean="0"/>
              <a:t>individual process </a:t>
            </a:r>
            <a:r>
              <a:rPr lang="en-GB" sz="2400" dirty="0" smtClean="0"/>
              <a:t>tasks such as design consistency checking, text editing, etc.</a:t>
            </a:r>
          </a:p>
          <a:p>
            <a:pPr eaLnBrk="1" hangingPunct="1"/>
            <a:r>
              <a:rPr lang="en-GB" sz="2400" i="1" dirty="0" smtClean="0"/>
              <a:t>Workbenches - </a:t>
            </a:r>
            <a:r>
              <a:rPr lang="en-GB" sz="2400" dirty="0" smtClean="0"/>
              <a:t>Support </a:t>
            </a:r>
            <a:r>
              <a:rPr lang="en-GB" sz="2400" u="sng" dirty="0" smtClean="0"/>
              <a:t>a process phase </a:t>
            </a:r>
            <a:r>
              <a:rPr lang="en-GB" sz="2400" dirty="0" smtClean="0"/>
              <a:t>such as specification or design</a:t>
            </a:r>
          </a:p>
          <a:p>
            <a:pPr eaLnBrk="1" hangingPunct="1"/>
            <a:r>
              <a:rPr lang="en-GB" sz="2400" i="1" dirty="0" smtClean="0"/>
              <a:t>Environments - </a:t>
            </a:r>
            <a:r>
              <a:rPr lang="en-GB" sz="2400" dirty="0" smtClean="0"/>
              <a:t>Support </a:t>
            </a:r>
            <a:r>
              <a:rPr lang="en-GB" sz="2400" u="sng" dirty="0" smtClean="0"/>
              <a:t>all or a substantial part of an entire software process</a:t>
            </a:r>
            <a:r>
              <a:rPr lang="en-GB" sz="2400" dirty="0" smtClean="0"/>
              <a:t>. Normally include several integrated workbenches</a:t>
            </a:r>
          </a:p>
        </p:txBody>
      </p:sp>
      <p:sp>
        <p:nvSpPr>
          <p:cNvPr id="8" name="Rounded Rectangle 7"/>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Aft>
                <a:spcPts val="0"/>
              </a:spcAft>
              <a:defRPr/>
            </a:pPr>
            <a:r>
              <a:rPr lang="en-GB" sz="3600" dirty="0" smtClean="0"/>
              <a:t>CASE integration</a:t>
            </a:r>
            <a:endParaRPr lang="en-US" sz="4000" dirty="0">
              <a:solidFill>
                <a:schemeClr val="tx2"/>
              </a:solidFill>
            </a:endParaRPr>
          </a:p>
        </p:txBody>
      </p:sp>
      <p:pic>
        <p:nvPicPr>
          <p:cNvPr id="9" name="Picture 3"/>
          <p:cNvPicPr>
            <a:picLocks noChangeArrowheads="1"/>
          </p:cNvPicPr>
          <p:nvPr/>
        </p:nvPicPr>
        <p:blipFill>
          <a:blip r:embed="rId2"/>
          <a:srcRect/>
          <a:stretch>
            <a:fillRect/>
          </a:stretch>
        </p:blipFill>
        <p:spPr bwMode="auto">
          <a:xfrm>
            <a:off x="609600" y="2514600"/>
            <a:ext cx="8229600" cy="4267200"/>
          </a:xfrm>
          <a:prstGeom prst="rect">
            <a:avLst/>
          </a:prstGeom>
          <a:noFill/>
          <a:ln w="12700">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76200" y="762000"/>
            <a:ext cx="8991600" cy="5943600"/>
          </a:xfrm>
        </p:spPr>
        <p:txBody>
          <a:bodyPr>
            <a:noAutofit/>
          </a:bodyPr>
          <a:lstStyle/>
          <a:p>
            <a:r>
              <a:rPr lang="en-US" dirty="0" smtClean="0"/>
              <a:t>Even though requirement engineering is </a:t>
            </a:r>
            <a:r>
              <a:rPr lang="en-US" i="1" dirty="0" smtClean="0"/>
              <a:t>variable and human intensive</a:t>
            </a:r>
            <a:r>
              <a:rPr lang="en-US" dirty="0" smtClean="0"/>
              <a:t>, requirement engineering  process is supported by various tools</a:t>
            </a:r>
          </a:p>
          <a:p>
            <a:r>
              <a:rPr lang="en-US" dirty="0" smtClean="0"/>
              <a:t>Essentially there are two types of tools which are available to support the requirements engineering process.</a:t>
            </a:r>
          </a:p>
          <a:p>
            <a:pPr lvl="1"/>
            <a:r>
              <a:rPr lang="en-US" dirty="0" smtClean="0"/>
              <a:t> Modeling and validation tools </a:t>
            </a:r>
          </a:p>
          <a:p>
            <a:pPr lvl="2"/>
            <a:r>
              <a:rPr lang="en-US" sz="2300" dirty="0" smtClean="0"/>
              <a:t>support the development of system models which can be used to specify the system and checking of these models for completeness and consistency.  </a:t>
            </a:r>
          </a:p>
          <a:p>
            <a:pPr lvl="2"/>
            <a:r>
              <a:rPr lang="en-US" sz="2300" dirty="0" smtClean="0"/>
              <a:t>The tools can check if the names are duplicate, if there are unlinked entities in a </a:t>
            </a:r>
            <a:r>
              <a:rPr lang="en-US" sz="2300" dirty="0" smtClean="0"/>
              <a:t>model, if </a:t>
            </a:r>
            <a:r>
              <a:rPr lang="en-US" sz="2300" dirty="0" smtClean="0"/>
              <a:t>the same entity at different levels always linked to the same </a:t>
            </a:r>
            <a:r>
              <a:rPr lang="en-US" sz="2300" dirty="0" smtClean="0"/>
              <a:t>thing, …</a:t>
            </a:r>
            <a:endParaRPr lang="en-US" sz="2300" dirty="0" smtClean="0"/>
          </a:p>
          <a:p>
            <a:pPr lvl="1"/>
            <a:r>
              <a:rPr lang="en-US" dirty="0" smtClean="0"/>
              <a:t>Management tools help manage a database of requirements and support the management of changes to these requirements.</a:t>
            </a:r>
          </a:p>
          <a:p>
            <a:pPr lvl="2"/>
            <a:r>
              <a:rPr lang="en-US" sz="2300" dirty="0" smtClean="0"/>
              <a:t>Reasons for using management tools are </a:t>
            </a:r>
          </a:p>
          <a:p>
            <a:pPr lvl="3"/>
            <a:r>
              <a:rPr lang="en-US" sz="2200" dirty="0" smtClean="0"/>
              <a:t>large amount of data which is collected during the RE process </a:t>
            </a:r>
          </a:p>
          <a:p>
            <a:pPr lvl="3"/>
            <a:r>
              <a:rPr lang="en-US" sz="2200" dirty="0" smtClean="0"/>
              <a:t>volatility of the requirements</a:t>
            </a:r>
          </a:p>
        </p:txBody>
      </p:sp>
      <p:sp>
        <p:nvSpPr>
          <p:cNvPr id="4" name="Rounded Rectangle 3"/>
          <p:cNvSpPr/>
          <p:nvPr/>
        </p:nvSpPr>
        <p:spPr>
          <a:xfrm>
            <a:off x="304800" y="1524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Requirement Engineering Tools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763000" cy="5943600"/>
          </a:xfrm>
        </p:spPr>
        <p:txBody>
          <a:bodyPr>
            <a:noAutofit/>
          </a:bodyPr>
          <a:lstStyle/>
          <a:p>
            <a:r>
              <a:rPr lang="en-US" dirty="0" smtClean="0"/>
              <a:t>Functional and non-functional requirements can be specified using natural languages on documents.</a:t>
            </a:r>
          </a:p>
          <a:p>
            <a:r>
              <a:rPr lang="en-US" dirty="0" smtClean="0"/>
              <a:t>However, a document-based approach to storing requirements has numerous limitations:</a:t>
            </a:r>
          </a:p>
          <a:p>
            <a:pPr lvl="1"/>
            <a:r>
              <a:rPr lang="en-US" dirty="0" smtClean="0"/>
              <a:t>It's difficult to keep the documents current and synchronized.</a:t>
            </a:r>
          </a:p>
          <a:p>
            <a:pPr lvl="1"/>
            <a:r>
              <a:rPr lang="en-US" dirty="0" smtClean="0"/>
              <a:t>Communicating changes to all affected team members is a manual process.</a:t>
            </a:r>
          </a:p>
          <a:p>
            <a:pPr lvl="1"/>
            <a:r>
              <a:rPr lang="en-US" dirty="0" smtClean="0"/>
              <a:t>It's not easy to store supplementary information (attributes) about each requirement.</a:t>
            </a:r>
          </a:p>
          <a:p>
            <a:pPr lvl="1"/>
            <a:r>
              <a:rPr lang="en-US" dirty="0" smtClean="0"/>
              <a:t>It's hard to define links between functional requirements and other system elements.</a:t>
            </a:r>
          </a:p>
          <a:p>
            <a:pPr lvl="1"/>
            <a:r>
              <a:rPr lang="en-US" dirty="0" smtClean="0"/>
              <a:t>Tracking requirements status is cumbersome.</a:t>
            </a:r>
          </a:p>
          <a:p>
            <a:pPr lvl="1"/>
            <a:r>
              <a:rPr lang="en-US" dirty="0" smtClean="0"/>
              <a:t>It's difficult for multiple project participants to modify the requirements, particularly if the participants are geographically separated.</a:t>
            </a:r>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RM Tools: Overview</a:t>
            </a:r>
            <a:endParaRPr lang="en-US" sz="36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554</TotalTime>
  <Words>1986</Words>
  <Application>Microsoft Office PowerPoint</Application>
  <PresentationFormat>On-screen Show (4:3)</PresentationFormat>
  <Paragraphs>183</Paragraphs>
  <Slides>25</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Equity</vt:lpstr>
      <vt:lpstr>Document</vt:lpstr>
      <vt:lpstr>Requirement Engineering Tools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 Engineering Tools</dc:title>
  <dc:creator>esubalew</dc:creator>
  <cp:lastModifiedBy>esubalew</cp:lastModifiedBy>
  <cp:revision>26</cp:revision>
  <dcterms:created xsi:type="dcterms:W3CDTF">2011-04-06T10:02:36Z</dcterms:created>
  <dcterms:modified xsi:type="dcterms:W3CDTF">2011-05-10T09:16:49Z</dcterms:modified>
</cp:coreProperties>
</file>