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sldIdLst>
    <p:sldId id="257" r:id="rId2"/>
    <p:sldId id="258" r:id="rId3"/>
    <p:sldId id="276"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85" r:id="rId19"/>
    <p:sldId id="282" r:id="rId20"/>
    <p:sldId id="283" r:id="rId21"/>
    <p:sldId id="277" r:id="rId22"/>
    <p:sldId id="278" r:id="rId23"/>
    <p:sldId id="279" r:id="rId24"/>
    <p:sldId id="280" r:id="rId25"/>
    <p:sldId id="281" r:id="rId26"/>
    <p:sldId id="284" r:id="rId27"/>
    <p:sldId id="286" r:id="rId28"/>
    <p:sldId id="28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1B9698-52BB-4513-9785-2550047243DD}" type="datetimeFigureOut">
              <a:rPr lang="en-US" smtClean="0"/>
              <a:pPr/>
              <a:t>4/26/2011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E69004-BD38-44F1-9275-D09AA52DFFA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067B0C8-4D48-4567-A908-57D94D1C2284}" type="datetime1">
              <a:rPr lang="en-US" smtClean="0"/>
              <a:t>4/26/2011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33736A5-66CD-4569-986D-6E9FBC4F0DA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1A4F9F-B5C7-4738-A0F7-918053B87B85}" type="datetime1">
              <a:rPr lang="en-US" smtClean="0"/>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736A5-66CD-4569-986D-6E9FBC4F0D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BEAFC-DA9C-45D0-BD67-5735FE554007}" type="datetime1">
              <a:rPr lang="en-US" smtClean="0"/>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736A5-66CD-4569-986D-6E9FBC4F0D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98DF99E-A4B6-4F98-A2FF-2FD9B0690CF1}" type="datetime1">
              <a:rPr lang="en-US" smtClean="0"/>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736A5-66CD-4569-986D-6E9FBC4F0DA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6F90240-86DC-487F-B028-2EA87AE96EF4}" type="datetime1">
              <a:rPr lang="en-US" smtClean="0"/>
              <a:t>4/26/2011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33736A5-66CD-4569-986D-6E9FBC4F0D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3D8DA96-644C-43C0-857B-C09294E99878}" type="datetime1">
              <a:rPr lang="en-US" smtClean="0"/>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3736A5-66CD-4569-986D-6E9FBC4F0DA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FFD985B-0D53-45A1-8A1F-5F9C4F562034}" type="datetime1">
              <a:rPr lang="en-US" smtClean="0"/>
              <a:t>4/26/2011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3736A5-66CD-4569-986D-6E9FBC4F0DA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CF766BE-A27A-4142-B677-9FA2D4ECE37C}" type="datetime1">
              <a:rPr lang="en-US" smtClean="0"/>
              <a:t>4/26/2011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3736A5-66CD-4569-986D-6E9FBC4F0D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705B1-AB77-439B-B061-048ADA1E6189}" type="datetime1">
              <a:rPr lang="en-US" smtClean="0"/>
              <a:t>4/26/2011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3736A5-66CD-4569-986D-6E9FBC4F0D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E89537C-464C-4113-80C2-AC82BBC59CEC}" type="datetime1">
              <a:rPr lang="en-US" smtClean="0"/>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3736A5-66CD-4569-986D-6E9FBC4F0DA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EC4006F-E4AF-4CEC-B6CE-6D3645532562}" type="datetime1">
              <a:rPr lang="en-US" smtClean="0"/>
              <a:t>4/26/2011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33736A5-66CD-4569-986D-6E9FBC4F0DA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7A7AEB1-DFF2-4B98-B4C1-3C79D8065352}" type="datetime1">
              <a:rPr lang="en-US" smtClean="0"/>
              <a:t>4/26/2011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33736A5-66CD-4569-986D-6E9FBC4F0D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subTitle" idx="1"/>
          </p:nvPr>
        </p:nvSpPr>
        <p:spPr>
          <a:xfrm>
            <a:off x="1295400" y="1600200"/>
            <a:ext cx="6781800" cy="1371600"/>
          </a:xfrm>
        </p:spPr>
        <p:txBody>
          <a:bodyPr bIns="91440" anchor="ctr">
            <a:normAutofit/>
          </a:bodyPr>
          <a:lstStyle/>
          <a:p>
            <a:pPr>
              <a:spcBef>
                <a:spcPct val="0"/>
              </a:spcBef>
              <a:buFont typeface="Wingdings 2"/>
              <a:buNone/>
              <a:defRPr/>
            </a:pPr>
            <a:r>
              <a:rPr lang="en-US" sz="6000" dirty="0" smtClean="0">
                <a:solidFill>
                  <a:srgbClr val="FFFFFF"/>
                </a:solidFill>
                <a:latin typeface="+mj-lt"/>
                <a:ea typeface="+mj-ea"/>
                <a:cs typeface="+mj-cs"/>
              </a:rPr>
              <a:t>Chapter 6</a:t>
            </a:r>
          </a:p>
        </p:txBody>
      </p:sp>
      <p:sp>
        <p:nvSpPr>
          <p:cNvPr id="40962" name="Rectangle 2"/>
          <p:cNvSpPr>
            <a:spLocks noGrp="1" noChangeArrowheads="1"/>
          </p:cNvSpPr>
          <p:nvPr>
            <p:ph type="ctrTitle"/>
          </p:nvPr>
        </p:nvSpPr>
        <p:spPr>
          <a:xfrm>
            <a:off x="457200" y="3505200"/>
            <a:ext cx="8229600" cy="692497"/>
          </a:xfrm>
        </p:spPr>
        <p:txBody>
          <a:bodyPr wrap="square">
            <a:spAutoFit/>
          </a:bodyPr>
          <a:lstStyle/>
          <a:p>
            <a:pPr eaLnBrk="0" hangingPunct="0">
              <a:defRPr/>
            </a:pPr>
            <a:r>
              <a:rPr sz="3600" smtClean="0">
                <a:solidFill>
                  <a:schemeClr val="tx1"/>
                </a:solidFill>
                <a:latin typeface="Lucida Sans Typewriter" pitchFamily="49" charset="0"/>
                <a:ea typeface="+mn-ea"/>
                <a:cs typeface="Tahoma" pitchFamily="34" charset="0"/>
              </a:rPr>
              <a:t>Requirement Management</a:t>
            </a:r>
            <a:r>
              <a:rPr lang="en-US" sz="3600" dirty="0" smtClean="0">
                <a:solidFill>
                  <a:schemeClr val="tx1"/>
                </a:solidFill>
                <a:latin typeface="Lucida Sans Typewriter" pitchFamily="49" charset="0"/>
                <a:ea typeface="+mn-ea"/>
                <a:cs typeface="Tahoma" pitchFamily="34" charset="0"/>
              </a:rPr>
              <a:t>…</a:t>
            </a:r>
            <a:endParaRPr sz="3600">
              <a:solidFill>
                <a:schemeClr val="tx1"/>
              </a:solidFill>
              <a:latin typeface="Lucida Sans Typewriter" pitchFamily="49" charset="0"/>
              <a:ea typeface="+mn-ea"/>
              <a:cs typeface="Tahoma" pitchFamily="34" charset="0"/>
            </a:endParaRPr>
          </a:p>
        </p:txBody>
      </p:sp>
      <p:sp>
        <p:nvSpPr>
          <p:cNvPr id="12292" name="Rectangle 3"/>
          <p:cNvSpPr>
            <a:spLocks noChangeArrowheads="1"/>
          </p:cNvSpPr>
          <p:nvPr/>
        </p:nvSpPr>
        <p:spPr bwMode="auto">
          <a:xfrm>
            <a:off x="6662738" y="6019800"/>
            <a:ext cx="2176462" cy="461963"/>
          </a:xfrm>
          <a:prstGeom prst="rect">
            <a:avLst/>
          </a:prstGeom>
          <a:noFill/>
          <a:ln w="9525">
            <a:noFill/>
            <a:miter lim="800000"/>
            <a:headEnd/>
            <a:tailEnd/>
          </a:ln>
        </p:spPr>
        <p:txBody>
          <a:bodyPr wrap="none">
            <a:spAutoFit/>
          </a:bodyPr>
          <a:lstStyle/>
          <a:p>
            <a:r>
              <a:rPr lang="en-US" dirty="0"/>
              <a:t>By </a:t>
            </a:r>
            <a:r>
              <a:rPr lang="en-US" dirty="0" err="1"/>
              <a:t>Esubalew</a:t>
            </a:r>
            <a:r>
              <a:rPr lang="en-US" dirty="0"/>
              <a:t> 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763000" cy="5791200"/>
          </a:xfrm>
        </p:spPr>
        <p:txBody>
          <a:bodyPr>
            <a:noAutofit/>
          </a:bodyPr>
          <a:lstStyle/>
          <a:p>
            <a:endParaRPr lang="en-US" sz="2400" i="1" dirty="0" smtClean="0"/>
          </a:p>
          <a:p>
            <a:endParaRPr lang="en-US" sz="2400" i="1" dirty="0" smtClean="0"/>
          </a:p>
          <a:p>
            <a:endParaRPr lang="en-US" sz="2400" i="1" dirty="0" smtClean="0"/>
          </a:p>
          <a:p>
            <a:endParaRPr lang="en-US" sz="2400" i="1" dirty="0" smtClean="0"/>
          </a:p>
          <a:p>
            <a:r>
              <a:rPr lang="en-US" i="1" dirty="0" smtClean="0"/>
              <a:t>Forward-to traceability </a:t>
            </a:r>
          </a:p>
          <a:p>
            <a:pPr lvl="1"/>
            <a:r>
              <a:rPr lang="en-US" dirty="0" smtClean="0"/>
              <a:t>Links other documents (which may have</a:t>
            </a:r>
            <a:r>
              <a:rPr lang="en-US" i="1" dirty="0" smtClean="0"/>
              <a:t> </a:t>
            </a:r>
            <a:r>
              <a:rPr lang="en-US" dirty="0" smtClean="0"/>
              <a:t>preceded the requirements document) to relevant requirements.</a:t>
            </a:r>
          </a:p>
          <a:p>
            <a:r>
              <a:rPr lang="en-US" i="1" dirty="0" smtClean="0"/>
              <a:t>Forward-from traceability </a:t>
            </a:r>
          </a:p>
          <a:p>
            <a:pPr lvl="1"/>
            <a:r>
              <a:rPr lang="en-US" dirty="0" smtClean="0"/>
              <a:t>Links requirements to the design and implementation components</a:t>
            </a:r>
          </a:p>
          <a:p>
            <a:r>
              <a:rPr lang="en-US" i="1" dirty="0" smtClean="0"/>
              <a:t>Backward-from traceability </a:t>
            </a:r>
          </a:p>
          <a:p>
            <a:pPr lvl="1"/>
            <a:r>
              <a:rPr lang="en-US" dirty="0" smtClean="0"/>
              <a:t>Links requirements to their sources in other documents or people</a:t>
            </a:r>
          </a:p>
          <a:p>
            <a:r>
              <a:rPr lang="en-US" i="1" dirty="0" smtClean="0"/>
              <a:t>Backward-to traceability </a:t>
            </a:r>
          </a:p>
          <a:p>
            <a:pPr lvl="1"/>
            <a:r>
              <a:rPr lang="en-US" dirty="0" smtClean="0"/>
              <a:t>Links design and implementation components backs to requirements</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Types of traceability information</a:t>
            </a:r>
            <a:endParaRPr lang="en-US" sz="4000" dirty="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3"/>
          <a:srcRect/>
          <a:stretch>
            <a:fillRect/>
          </a:stretch>
        </p:blipFill>
        <p:spPr bwMode="auto">
          <a:xfrm>
            <a:off x="304800" y="1066800"/>
            <a:ext cx="8476436" cy="14478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C33736A5-66CD-4569-986D-6E9FBC4F0DAF}"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458200" cy="5791200"/>
          </a:xfrm>
        </p:spPr>
        <p:txBody>
          <a:bodyPr>
            <a:noAutofit/>
          </a:bodyPr>
          <a:lstStyle/>
          <a:p>
            <a:pPr>
              <a:spcAft>
                <a:spcPts val="1200"/>
              </a:spcAft>
            </a:pPr>
            <a:r>
              <a:rPr lang="en-US" sz="2800" dirty="0" smtClean="0"/>
              <a:t>Requirements-sources traceability</a:t>
            </a:r>
          </a:p>
          <a:p>
            <a:pPr lvl="1">
              <a:spcAft>
                <a:spcPts val="1200"/>
              </a:spcAft>
            </a:pPr>
            <a:r>
              <a:rPr lang="en-US" sz="2600" dirty="0" smtClean="0"/>
              <a:t>Links the requirement and the people or documents which specified the requirement</a:t>
            </a:r>
          </a:p>
          <a:p>
            <a:pPr>
              <a:spcAft>
                <a:spcPts val="1200"/>
              </a:spcAft>
            </a:pPr>
            <a:r>
              <a:rPr lang="en-US" sz="2800" dirty="0" smtClean="0"/>
              <a:t>Requirements-rationale traceability</a:t>
            </a:r>
          </a:p>
          <a:p>
            <a:pPr lvl="1">
              <a:spcAft>
                <a:spcPts val="1200"/>
              </a:spcAft>
            </a:pPr>
            <a:r>
              <a:rPr lang="en-US" sz="2600" dirty="0" smtClean="0"/>
              <a:t>Links the requirement with a description of why that requirement has been specified.</a:t>
            </a:r>
          </a:p>
          <a:p>
            <a:pPr>
              <a:spcAft>
                <a:spcPts val="1200"/>
              </a:spcAft>
            </a:pPr>
            <a:r>
              <a:rPr lang="en-US" sz="2800" dirty="0" smtClean="0"/>
              <a:t>Requirements-requirements traceability</a:t>
            </a:r>
          </a:p>
          <a:p>
            <a:pPr lvl="1">
              <a:spcAft>
                <a:spcPts val="1200"/>
              </a:spcAft>
            </a:pPr>
            <a:r>
              <a:rPr lang="en-US" sz="2600" dirty="0" smtClean="0"/>
              <a:t>Links requirements with other requirements which are, in some way, dependent on them. This should be a two-way link (dependants and is-dependent on).</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Types of traceability</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10600" cy="5715000"/>
          </a:xfrm>
        </p:spPr>
        <p:txBody>
          <a:bodyPr>
            <a:noAutofit/>
          </a:bodyPr>
          <a:lstStyle/>
          <a:p>
            <a:pPr>
              <a:spcAft>
                <a:spcPts val="1200"/>
              </a:spcAft>
            </a:pPr>
            <a:r>
              <a:rPr lang="en-US" sz="2800" dirty="0" smtClean="0"/>
              <a:t>Requirements-architecture traceability</a:t>
            </a:r>
          </a:p>
          <a:p>
            <a:pPr lvl="1">
              <a:spcAft>
                <a:spcPts val="1200"/>
              </a:spcAft>
            </a:pPr>
            <a:r>
              <a:rPr lang="en-US" dirty="0" smtClean="0"/>
              <a:t>Links requirements with the sub-systems where these requirements are implemented. This is particularly important where sub-systems are being developed by different sub-contractors</a:t>
            </a:r>
          </a:p>
          <a:p>
            <a:pPr>
              <a:spcAft>
                <a:spcPts val="1200"/>
              </a:spcAft>
            </a:pPr>
            <a:r>
              <a:rPr lang="en-US" sz="2800" dirty="0" smtClean="0"/>
              <a:t>Requirements-design traceability</a:t>
            </a:r>
          </a:p>
          <a:p>
            <a:pPr lvl="1">
              <a:spcAft>
                <a:spcPts val="1200"/>
              </a:spcAft>
            </a:pPr>
            <a:r>
              <a:rPr lang="en-US" dirty="0" smtClean="0"/>
              <a:t>Links requirements with specific hardware or software components in the system which are used to implement the requirement</a:t>
            </a:r>
          </a:p>
          <a:p>
            <a:pPr>
              <a:spcAft>
                <a:spcPts val="1200"/>
              </a:spcAft>
            </a:pPr>
            <a:r>
              <a:rPr lang="en-US" sz="2800" dirty="0" smtClean="0"/>
              <a:t>Requirements-interface traceability</a:t>
            </a:r>
          </a:p>
          <a:p>
            <a:pPr lvl="1">
              <a:spcAft>
                <a:spcPts val="1200"/>
              </a:spcAft>
            </a:pPr>
            <a:r>
              <a:rPr lang="en-US" dirty="0" smtClean="0"/>
              <a:t>Links requirements with the interfaces of external systems which are used in the provision of the requirements</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Types of traceability…</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10600" cy="5715000"/>
          </a:xfrm>
        </p:spPr>
        <p:txBody>
          <a:bodyPr>
            <a:noAutofit/>
          </a:bodyPr>
          <a:lstStyle/>
          <a:p>
            <a:r>
              <a:rPr lang="en-US" dirty="0" smtClean="0"/>
              <a:t>Show the relationships between requirements or between requirements and design components</a:t>
            </a:r>
          </a:p>
          <a:p>
            <a:r>
              <a:rPr lang="en-US" dirty="0" smtClean="0"/>
              <a:t>Requirements are listed along the horizontal and vertical axes and relationships between requirements are marked in the table cells</a:t>
            </a:r>
          </a:p>
          <a:p>
            <a:r>
              <a:rPr lang="en-US" dirty="0" smtClean="0"/>
              <a:t>Traceability tables for showing requirements dependencies should be defined with requirement numbers used to label the rows and columns of the table</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Traceability tables</a:t>
            </a:r>
            <a:endParaRPr lang="en-US" sz="4000" dirty="0">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3"/>
          <a:srcRect/>
          <a:stretch>
            <a:fillRect/>
          </a:stretch>
        </p:blipFill>
        <p:spPr bwMode="auto">
          <a:xfrm>
            <a:off x="76200" y="4038600"/>
            <a:ext cx="3505200" cy="2286000"/>
          </a:xfrm>
          <a:prstGeom prst="rect">
            <a:avLst/>
          </a:prstGeom>
          <a:noFill/>
          <a:ln w="9525">
            <a:noFill/>
            <a:miter lim="800000"/>
            <a:headEnd/>
            <a:tailEnd/>
          </a:ln>
          <a:effectLst/>
        </p:spPr>
      </p:pic>
      <p:pic>
        <p:nvPicPr>
          <p:cNvPr id="6147" name="Picture 3"/>
          <p:cNvPicPr>
            <a:picLocks noChangeAspect="1" noChangeArrowheads="1"/>
          </p:cNvPicPr>
          <p:nvPr/>
        </p:nvPicPr>
        <p:blipFill>
          <a:blip r:embed="rId4"/>
          <a:srcRect/>
          <a:stretch>
            <a:fillRect/>
          </a:stretch>
        </p:blipFill>
        <p:spPr bwMode="auto">
          <a:xfrm>
            <a:off x="3733800" y="3810000"/>
            <a:ext cx="5257800" cy="2733675"/>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C33736A5-66CD-4569-986D-6E9FBC4F0DAF}"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763000" cy="5715000"/>
          </a:xfrm>
        </p:spPr>
        <p:txBody>
          <a:bodyPr>
            <a:noAutofit/>
          </a:bodyPr>
          <a:lstStyle/>
          <a:p>
            <a:r>
              <a:rPr lang="en-US" dirty="0" smtClean="0"/>
              <a:t>If relatively small number of requirements have to be managed (up to 250, say), traceability tables can be implemented using a spreadsheet</a:t>
            </a:r>
          </a:p>
          <a:p>
            <a:r>
              <a:rPr lang="en-US" dirty="0" smtClean="0"/>
              <a:t>Traceability tables become more of a problem when there are hundreds or thousands of requirements as the tables become large and sparsely populated</a:t>
            </a:r>
          </a:p>
          <a:p>
            <a:r>
              <a:rPr lang="en-US" dirty="0" smtClean="0"/>
              <a:t>A simplified form of traceability table may be used where, along with each requirement description, one or more lists of the identifiers of related requirements are maintained.</a:t>
            </a:r>
          </a:p>
          <a:p>
            <a:r>
              <a:rPr lang="en-US" dirty="0" smtClean="0"/>
              <a:t>Traceability lists are simple lists of relationships which can be implemented as text or as simple tables</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Traceability lists</a:t>
            </a:r>
            <a:endParaRPr lang="en-US" sz="4000"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3"/>
          <a:srcRect/>
          <a:stretch>
            <a:fillRect/>
          </a:stretch>
        </p:blipFill>
        <p:spPr bwMode="auto">
          <a:xfrm>
            <a:off x="5486400" y="4876800"/>
            <a:ext cx="3429000" cy="16764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C33736A5-66CD-4569-986D-6E9FBC4F0DAF}"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763000" cy="5715000"/>
          </a:xfrm>
        </p:spPr>
        <p:txBody>
          <a:bodyPr>
            <a:noAutofit/>
          </a:bodyPr>
          <a:lstStyle/>
          <a:p>
            <a:r>
              <a:rPr lang="en-US" sz="2800" dirty="0" smtClean="0"/>
              <a:t>Traceability policies define what and how traceability information should be maintained</a:t>
            </a:r>
          </a:p>
          <a:p>
            <a:r>
              <a:rPr lang="en-US" sz="2800" dirty="0" smtClean="0"/>
              <a:t>Traceability policies may include</a:t>
            </a:r>
          </a:p>
          <a:p>
            <a:pPr lvl="1"/>
            <a:r>
              <a:rPr lang="en-US" sz="2600" dirty="0" smtClean="0"/>
              <a:t>The traceability information which should be maintained</a:t>
            </a:r>
          </a:p>
          <a:p>
            <a:pPr lvl="1"/>
            <a:r>
              <a:rPr lang="en-US" sz="2600" dirty="0" smtClean="0"/>
              <a:t>Techniques, such as traceability matrices, which should be used for maintaining traceability</a:t>
            </a:r>
          </a:p>
          <a:p>
            <a:pPr lvl="1"/>
            <a:r>
              <a:rPr lang="en-US" sz="2600" dirty="0" smtClean="0"/>
              <a:t>A description of when the traceability information should be collected during the requirements engineering and system development processes.</a:t>
            </a:r>
          </a:p>
          <a:p>
            <a:pPr lvl="1"/>
            <a:r>
              <a:rPr lang="en-US" sz="2600" dirty="0" smtClean="0"/>
              <a:t>The roles of the people, such as the traceability manager, who are responsible for maintaining the traceability information should also be defined.</a:t>
            </a:r>
          </a:p>
          <a:p>
            <a:pPr lvl="1"/>
            <a:r>
              <a:rPr lang="en-US" sz="2600" dirty="0" smtClean="0"/>
              <a:t>The process of managing traceability information</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Traceability policies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6019800"/>
          </a:xfrm>
        </p:spPr>
        <p:txBody>
          <a:bodyPr>
            <a:noAutofit/>
          </a:bodyPr>
          <a:lstStyle/>
          <a:p>
            <a:r>
              <a:rPr lang="en-US" b="1" i="1" dirty="0" smtClean="0"/>
              <a:t>Number of requirements </a:t>
            </a:r>
            <a:r>
              <a:rPr lang="en-US" dirty="0" smtClean="0"/>
              <a:t>- The greater the number of requirements, the more the need for formal traceability policies</a:t>
            </a:r>
          </a:p>
          <a:p>
            <a:r>
              <a:rPr lang="en-US" b="1" i="1" dirty="0" smtClean="0"/>
              <a:t>Estimated system lifetime </a:t>
            </a:r>
            <a:r>
              <a:rPr lang="en-US" dirty="0" smtClean="0"/>
              <a:t>- More comprehensive traceability policies should be defined for systems which have a long lifetime</a:t>
            </a:r>
          </a:p>
          <a:p>
            <a:r>
              <a:rPr lang="en-US" b="1" i="1" dirty="0" smtClean="0"/>
              <a:t>Project team size and composition </a:t>
            </a:r>
            <a:r>
              <a:rPr lang="en-US" dirty="0" smtClean="0"/>
              <a:t>- With a small team, it may be possible to assess the impact of proposed informally without structured traceability information. With larger teams, however, you need more formal traceability policies.</a:t>
            </a:r>
          </a:p>
          <a:p>
            <a:r>
              <a:rPr lang="en-US" b="1" i="1" dirty="0" smtClean="0"/>
              <a:t>Type of system </a:t>
            </a:r>
            <a:r>
              <a:rPr lang="en-US" sz="2800" dirty="0" smtClean="0"/>
              <a:t>- </a:t>
            </a:r>
            <a:r>
              <a:rPr lang="en-US" dirty="0" smtClean="0"/>
              <a:t>Critical systems such as hard real-time control systems or safety critical systems need more comprehensive traceability policies than non-critical systems.</a:t>
            </a:r>
          </a:p>
          <a:p>
            <a:r>
              <a:rPr lang="en-US" b="1" i="1" dirty="0" smtClean="0"/>
              <a:t>Specific customer requirements </a:t>
            </a:r>
            <a:r>
              <a:rPr lang="en-US" dirty="0" smtClean="0"/>
              <a:t>- Some customers may specify that specific traceability information should be delivered as part of the system documentation.</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Factors influencing traceability policies</a:t>
            </a:r>
          </a:p>
        </p:txBody>
      </p:sp>
      <p:sp>
        <p:nvSpPr>
          <p:cNvPr id="5" name="Slide Number Placeholder 4"/>
          <p:cNvSpPr>
            <a:spLocks noGrp="1"/>
          </p:cNvSpPr>
          <p:nvPr>
            <p:ph type="sldNum" sz="quarter" idx="12"/>
          </p:nvPr>
        </p:nvSpPr>
        <p:spPr>
          <a:xfrm>
            <a:off x="8534400" y="6248400"/>
            <a:ext cx="457200" cy="457200"/>
          </a:xfrm>
        </p:spPr>
        <p:txBody>
          <a:bodyPr/>
          <a:lstStyle/>
          <a:p>
            <a:fld id="{C33736A5-66CD-4569-986D-6E9FBC4F0DAF}"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610600" cy="5867400"/>
          </a:xfrm>
        </p:spPr>
        <p:txBody>
          <a:bodyPr>
            <a:noAutofit/>
          </a:bodyPr>
          <a:lstStyle/>
          <a:p>
            <a:r>
              <a:rPr lang="en-US" sz="2800" dirty="0" smtClean="0"/>
              <a:t>During the requirements engineering process, you have to plan:</a:t>
            </a:r>
          </a:p>
          <a:p>
            <a:pPr lvl="1"/>
            <a:r>
              <a:rPr lang="en-US" sz="2800" dirty="0" smtClean="0"/>
              <a:t>Requirements identification</a:t>
            </a:r>
          </a:p>
          <a:p>
            <a:pPr lvl="2"/>
            <a:r>
              <a:rPr lang="en-US" sz="2400" dirty="0" smtClean="0"/>
              <a:t>Each requirement must be uniquely identified so that it can be cross-referenced by other requirements and so that it may be used in traceability assessment</a:t>
            </a:r>
          </a:p>
          <a:p>
            <a:pPr lvl="1"/>
            <a:r>
              <a:rPr lang="en-US" sz="2800" dirty="0" smtClean="0"/>
              <a:t>A change management process</a:t>
            </a:r>
          </a:p>
          <a:p>
            <a:pPr lvl="2"/>
            <a:r>
              <a:rPr lang="en-US" sz="2400" dirty="0" smtClean="0"/>
              <a:t>The process followed when analyzing a requirements change</a:t>
            </a:r>
          </a:p>
          <a:p>
            <a:pPr lvl="1"/>
            <a:r>
              <a:rPr lang="en-US" sz="2800" dirty="0" smtClean="0"/>
              <a:t>Traceability policies</a:t>
            </a:r>
          </a:p>
          <a:p>
            <a:pPr lvl="2"/>
            <a:r>
              <a:rPr lang="en-US" sz="2400" dirty="0" smtClean="0"/>
              <a:t>The amount of information about requirements relationships that is maintained</a:t>
            </a:r>
          </a:p>
          <a:p>
            <a:pPr lvl="1"/>
            <a:r>
              <a:rPr lang="en-US" sz="2800" dirty="0" smtClean="0"/>
              <a:t>CASE tool support</a:t>
            </a:r>
          </a:p>
          <a:p>
            <a:pPr lvl="2"/>
            <a:r>
              <a:rPr lang="en-US" sz="2400" dirty="0" smtClean="0"/>
              <a:t>The tool support required to help manage requirements change</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management planning</a:t>
            </a:r>
          </a:p>
        </p:txBody>
      </p:sp>
      <p:sp>
        <p:nvSpPr>
          <p:cNvPr id="5" name="Slide Number Placeholder 4"/>
          <p:cNvSpPr>
            <a:spLocks noGrp="1"/>
          </p:cNvSpPr>
          <p:nvPr>
            <p:ph type="sldNum" sz="quarter" idx="12"/>
          </p:nvPr>
        </p:nvSpPr>
        <p:spPr/>
        <p:txBody>
          <a:bodyPr/>
          <a:lstStyle/>
          <a:p>
            <a:fld id="{C33736A5-66CD-4569-986D-6E9FBC4F0DAF}"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14400"/>
            <a:ext cx="8763000" cy="5715000"/>
          </a:xfrm>
        </p:spPr>
        <p:txBody>
          <a:bodyPr>
            <a:noAutofit/>
          </a:bodyPr>
          <a:lstStyle/>
          <a:p>
            <a:r>
              <a:rPr lang="en-US" sz="2800" dirty="0" smtClean="0"/>
              <a:t>Changes to the requirements of a system should be expected and encouraged early in the lifecycle as the stakeholders and development team reach a common understanding of what the system should do. </a:t>
            </a:r>
          </a:p>
          <a:p>
            <a:r>
              <a:rPr lang="en-US" sz="2800" dirty="0" smtClean="0"/>
              <a:t>However, excessive changes to the requirements, especially later in the lifecycle, can lead to project failure. </a:t>
            </a:r>
          </a:p>
          <a:p>
            <a:r>
              <a:rPr lang="en-US" sz="2800" dirty="0" smtClean="0"/>
              <a:t>The failure may be </a:t>
            </a:r>
          </a:p>
          <a:p>
            <a:pPr lvl="1"/>
            <a:r>
              <a:rPr lang="en-US" sz="2600" dirty="0" smtClean="0"/>
              <a:t>spectacular; millions of dollars are spent on a project that is ultimately cancelled. </a:t>
            </a:r>
          </a:p>
          <a:p>
            <a:pPr lvl="1"/>
            <a:r>
              <a:rPr lang="en-US" sz="2600" dirty="0" smtClean="0"/>
              <a:t>schedule slippage, reduced functionality, customer dissatisfaction, or lost business opportunities.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a:t>Measuring the requirements process </a:t>
            </a:r>
            <a:endParaRPr lang="en-US" sz="4000" dirty="0" smtClean="0"/>
          </a:p>
        </p:txBody>
      </p:sp>
      <p:sp>
        <p:nvSpPr>
          <p:cNvPr id="5" name="Slide Number Placeholder 4"/>
          <p:cNvSpPr>
            <a:spLocks noGrp="1"/>
          </p:cNvSpPr>
          <p:nvPr>
            <p:ph type="sldNum" sz="quarter" idx="12"/>
          </p:nvPr>
        </p:nvSpPr>
        <p:spPr/>
        <p:txBody>
          <a:bodyPr/>
          <a:lstStyle/>
          <a:p>
            <a:fld id="{C33736A5-66CD-4569-986D-6E9FBC4F0DAF}"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686800" cy="5867400"/>
          </a:xfrm>
        </p:spPr>
        <p:txBody>
          <a:bodyPr>
            <a:noAutofit/>
          </a:bodyPr>
          <a:lstStyle/>
          <a:p>
            <a:r>
              <a:rPr lang="en-US" sz="2800" dirty="0" smtClean="0"/>
              <a:t>Excessive requirements-related change will require corrective action and may be an indicator of a broken requirements process. </a:t>
            </a:r>
          </a:p>
          <a:p>
            <a:r>
              <a:rPr lang="en-US" sz="2800" dirty="0" smtClean="0"/>
              <a:t>Some examples of measures related </a:t>
            </a:r>
            <a:r>
              <a:rPr lang="en-US" sz="2800" dirty="0" smtClean="0"/>
              <a:t>to the </a:t>
            </a:r>
            <a:r>
              <a:rPr lang="en-US" sz="2800" dirty="0" smtClean="0"/>
              <a:t>requirement are</a:t>
            </a:r>
            <a:endParaRPr lang="en-US" sz="2800" dirty="0" smtClean="0"/>
          </a:p>
          <a:p>
            <a:pPr lvl="1"/>
            <a:r>
              <a:rPr lang="en-US" sz="2800" dirty="0" smtClean="0"/>
              <a:t>Frequency of change in the total requirements set </a:t>
            </a:r>
          </a:p>
          <a:p>
            <a:pPr lvl="1"/>
            <a:r>
              <a:rPr lang="en-US" sz="2800" dirty="0" smtClean="0"/>
              <a:t>Rate of introduction of new requirements </a:t>
            </a:r>
          </a:p>
          <a:p>
            <a:pPr lvl="1"/>
            <a:r>
              <a:rPr lang="en-US" sz="2800" dirty="0" smtClean="0"/>
              <a:t>Number of requirements changes to a requirements baseline </a:t>
            </a:r>
          </a:p>
          <a:p>
            <a:pPr lvl="1"/>
            <a:r>
              <a:rPr lang="en-US" sz="2800" dirty="0" smtClean="0"/>
              <a:t>Percentage of defects with requirement errors as the root cause </a:t>
            </a:r>
          </a:p>
          <a:p>
            <a:pPr lvl="1"/>
            <a:r>
              <a:rPr lang="en-US" sz="2800" dirty="0" smtClean="0"/>
              <a:t>Number of requirements-related change requests (as opposed to defects found in testing or inspections) </a:t>
            </a:r>
          </a:p>
          <a:p>
            <a:endParaRPr lang="en-US" sz="2600" dirty="0" smtClean="0"/>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a:t>Measuring the requirements </a:t>
            </a:r>
            <a:r>
              <a:rPr lang="en-US" sz="4000" dirty="0" smtClean="0"/>
              <a:t>process… </a:t>
            </a:r>
          </a:p>
        </p:txBody>
      </p:sp>
      <p:sp>
        <p:nvSpPr>
          <p:cNvPr id="5" name="Slide Number Placeholder 4"/>
          <p:cNvSpPr>
            <a:spLocks noGrp="1"/>
          </p:cNvSpPr>
          <p:nvPr>
            <p:ph type="sldNum" sz="quarter" idx="12"/>
          </p:nvPr>
        </p:nvSpPr>
        <p:spPr/>
        <p:txBody>
          <a:bodyPr/>
          <a:lstStyle/>
          <a:p>
            <a:fld id="{C33736A5-66CD-4569-986D-6E9FBC4F0DAF}"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762000"/>
            <a:ext cx="8763000" cy="5943600"/>
          </a:xfrm>
        </p:spPr>
        <p:txBody>
          <a:bodyPr>
            <a:noAutofit/>
          </a:bodyPr>
          <a:lstStyle/>
          <a:p>
            <a:pPr marL="0">
              <a:spcBef>
                <a:spcPts val="0"/>
              </a:spcBef>
              <a:defRPr/>
            </a:pPr>
            <a:r>
              <a:rPr lang="en-US" sz="3000" dirty="0" smtClean="0"/>
              <a:t>Requirements management activities </a:t>
            </a:r>
          </a:p>
          <a:p>
            <a:pPr marL="548640" lvl="2" indent="-274320">
              <a:spcBef>
                <a:spcPts val="0"/>
              </a:spcBef>
              <a:buClr>
                <a:schemeClr val="accent1"/>
              </a:buClr>
              <a:defRPr/>
            </a:pPr>
            <a:r>
              <a:rPr lang="en-US" sz="2800" dirty="0" smtClean="0"/>
              <a:t>Change control (revision)</a:t>
            </a:r>
          </a:p>
          <a:p>
            <a:pPr marL="548640" lvl="2" indent="-274320">
              <a:spcBef>
                <a:spcPts val="0"/>
              </a:spcBef>
              <a:buClr>
                <a:schemeClr val="accent1"/>
              </a:buClr>
              <a:defRPr/>
            </a:pPr>
            <a:r>
              <a:rPr lang="en-US" sz="2800" dirty="0" smtClean="0"/>
              <a:t>Version control</a:t>
            </a:r>
          </a:p>
          <a:p>
            <a:pPr marL="548640" lvl="2" indent="-274320">
              <a:spcBef>
                <a:spcPts val="0"/>
              </a:spcBef>
              <a:buClr>
                <a:schemeClr val="accent1"/>
              </a:buClr>
              <a:defRPr/>
            </a:pPr>
            <a:r>
              <a:rPr lang="en-US" sz="2800" dirty="0" smtClean="0"/>
              <a:t>Requirements status tracking</a:t>
            </a:r>
          </a:p>
          <a:p>
            <a:pPr marL="822960" lvl="3" indent="-274320">
              <a:spcBef>
                <a:spcPts val="0"/>
              </a:spcBef>
              <a:buClr>
                <a:schemeClr val="accent1"/>
              </a:buClr>
              <a:defRPr/>
            </a:pPr>
            <a:r>
              <a:rPr lang="en-US" sz="2600" dirty="0" smtClean="0"/>
              <a:t>Possible requirement statuses</a:t>
            </a:r>
          </a:p>
          <a:p>
            <a:pPr marL="822960" lvl="3" indent="-274320">
              <a:spcBef>
                <a:spcPts val="0"/>
              </a:spcBef>
              <a:buClr>
                <a:schemeClr val="accent1"/>
              </a:buClr>
              <a:defRPr/>
            </a:pPr>
            <a:r>
              <a:rPr lang="en-US" sz="2600" dirty="0" smtClean="0"/>
              <a:t>Status tracking graph</a:t>
            </a:r>
          </a:p>
          <a:p>
            <a:pPr marL="548640" lvl="2" indent="-274320">
              <a:spcBef>
                <a:spcPts val="0"/>
              </a:spcBef>
              <a:buClr>
                <a:schemeClr val="accent1"/>
              </a:buClr>
              <a:defRPr/>
            </a:pPr>
            <a:r>
              <a:rPr lang="en-US" sz="2800" dirty="0" smtClean="0"/>
              <a:t>Requirement tracing</a:t>
            </a:r>
          </a:p>
          <a:p>
            <a:pPr marL="822960" lvl="3" indent="-274320">
              <a:spcBef>
                <a:spcPts val="0"/>
              </a:spcBef>
              <a:buClr>
                <a:schemeClr val="accent1"/>
              </a:buClr>
              <a:defRPr/>
            </a:pPr>
            <a:r>
              <a:rPr lang="en-US" sz="2600" dirty="0" smtClean="0"/>
              <a:t>Reasons for requirements tracing</a:t>
            </a:r>
          </a:p>
          <a:p>
            <a:pPr marL="822960" lvl="3" indent="-274320">
              <a:spcBef>
                <a:spcPts val="0"/>
              </a:spcBef>
              <a:buClr>
                <a:schemeClr val="accent1"/>
              </a:buClr>
              <a:defRPr/>
            </a:pPr>
            <a:r>
              <a:rPr lang="en-US" sz="2600" dirty="0" smtClean="0"/>
              <a:t>Types of traceability information &amp; traceability </a:t>
            </a:r>
          </a:p>
          <a:p>
            <a:pPr marL="822960" lvl="3" indent="-274320">
              <a:spcBef>
                <a:spcPts val="0"/>
              </a:spcBef>
              <a:buClr>
                <a:schemeClr val="accent1"/>
              </a:buClr>
              <a:defRPr/>
            </a:pPr>
            <a:r>
              <a:rPr lang="en-US" sz="2600" dirty="0" smtClean="0"/>
              <a:t>Traceability tables &amp; </a:t>
            </a:r>
            <a:r>
              <a:rPr lang="en-US" sz="2800" dirty="0" smtClean="0"/>
              <a:t>Traceability lists</a:t>
            </a:r>
          </a:p>
          <a:p>
            <a:pPr marL="822960" lvl="3" indent="-274320">
              <a:spcBef>
                <a:spcPts val="0"/>
              </a:spcBef>
              <a:buClr>
                <a:schemeClr val="accent1"/>
              </a:buClr>
              <a:defRPr/>
            </a:pPr>
            <a:r>
              <a:rPr lang="en-US" sz="2800" dirty="0" smtClean="0"/>
              <a:t>Traceability policies</a:t>
            </a:r>
            <a:endParaRPr lang="en-US" sz="2800" dirty="0" smtClean="0">
              <a:latin typeface="Times New Roman" pitchFamily="18" charset="0"/>
              <a:cs typeface="Times New Roman" pitchFamily="18" charset="0"/>
            </a:endParaRPr>
          </a:p>
          <a:p>
            <a:pPr marL="0">
              <a:spcBef>
                <a:spcPts val="0"/>
              </a:spcBef>
              <a:defRPr/>
            </a:pPr>
            <a:r>
              <a:rPr lang="en-US" sz="3000" dirty="0" smtClean="0"/>
              <a:t>Requirement Management planning</a:t>
            </a:r>
          </a:p>
          <a:p>
            <a:pPr marL="0">
              <a:spcBef>
                <a:spcPts val="0"/>
              </a:spcBef>
              <a:defRPr/>
            </a:pPr>
            <a:r>
              <a:rPr lang="en-US" sz="3000" dirty="0" smtClean="0"/>
              <a:t>Basic metrics for requirements management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Contents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867400"/>
          </a:xfrm>
        </p:spPr>
        <p:txBody>
          <a:bodyPr>
            <a:noAutofit/>
          </a:bodyPr>
          <a:lstStyle/>
          <a:p>
            <a:r>
              <a:rPr lang="en-US" sz="2800" dirty="0" smtClean="0"/>
              <a:t>There are several metrics the project manager may use to get an objective measure of the state of a project and take corrective action. </a:t>
            </a:r>
          </a:p>
          <a:p>
            <a:r>
              <a:rPr lang="en-US" sz="2800" dirty="0" smtClean="0"/>
              <a:t>Alternatively, the metrics may indicate the project is ahead of plan and may be able to deliver more business value than originally anticipated. </a:t>
            </a:r>
          </a:p>
          <a:p>
            <a:r>
              <a:rPr lang="en-US" sz="2800" dirty="0" smtClean="0"/>
              <a:t>While the metrics in the next slides are readily extracted if the members of the project team (analysts, developers, testers, project manager, etc.) are updating information about the requirements using a requirements management tool, the metrics need to be interpreted within the context of the project and where it is in its lifecycle.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Measures for the project manager </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943600"/>
          </a:xfrm>
        </p:spPr>
        <p:txBody>
          <a:bodyPr>
            <a:noAutofit/>
          </a:bodyPr>
          <a:lstStyle/>
          <a:p>
            <a:r>
              <a:rPr lang="en-US" sz="2800" i="1" dirty="0" smtClean="0"/>
              <a:t>Number of requirements by owner/responsible person </a:t>
            </a:r>
          </a:p>
          <a:p>
            <a:pPr lvl="1"/>
            <a:r>
              <a:rPr lang="en-US" dirty="0" smtClean="0"/>
              <a:t>These metrics indicate the workload of various people on the project. </a:t>
            </a:r>
          </a:p>
          <a:p>
            <a:pPr lvl="1"/>
            <a:r>
              <a:rPr lang="en-US" dirty="0" smtClean="0"/>
              <a:t>The information can be used by the project manager to determine whether the project could benefit by shifting some of the workload. </a:t>
            </a:r>
          </a:p>
          <a:p>
            <a:pPr lvl="1"/>
            <a:r>
              <a:rPr lang="en-US" dirty="0" smtClean="0"/>
              <a:t>It can also be used to determine whether the right people are assigned to specifying or implementing the most important requirements. </a:t>
            </a:r>
          </a:p>
          <a:p>
            <a:r>
              <a:rPr lang="en-US" sz="2800" i="1" dirty="0" smtClean="0"/>
              <a:t>Number of requirements by status/total number of requirements </a:t>
            </a:r>
          </a:p>
          <a:p>
            <a:pPr lvl="1"/>
            <a:r>
              <a:rPr lang="en-US" dirty="0" smtClean="0"/>
              <a:t>Having a clear understanding of exactly what the state of each requirement is and where it is in the development process enables the project manager to </a:t>
            </a:r>
          </a:p>
          <a:p>
            <a:pPr lvl="2"/>
            <a:r>
              <a:rPr lang="en-US" sz="2400" dirty="0" smtClean="0"/>
              <a:t>effectively manage the project</a:t>
            </a:r>
          </a:p>
          <a:p>
            <a:pPr lvl="2"/>
            <a:r>
              <a:rPr lang="en-US" sz="2400" dirty="0" smtClean="0"/>
              <a:t>avoid requirements and scope creep, and </a:t>
            </a:r>
          </a:p>
          <a:p>
            <a:pPr lvl="2"/>
            <a:r>
              <a:rPr lang="en-US" sz="2400" dirty="0" smtClean="0"/>
              <a:t>take corrective actions to deliver the project on time and within budget while assuring that all the critical business needs are satisfied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Measures for the project manager … </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686800" cy="5867400"/>
          </a:xfrm>
        </p:spPr>
        <p:txBody>
          <a:bodyPr>
            <a:noAutofit/>
          </a:bodyPr>
          <a:lstStyle/>
          <a:p>
            <a:r>
              <a:rPr lang="en-US" sz="2800" i="1" dirty="0" smtClean="0"/>
              <a:t>Functional requirements allocated to a project release or iteration </a:t>
            </a:r>
          </a:p>
          <a:p>
            <a:pPr lvl="1"/>
            <a:r>
              <a:rPr lang="en-US" sz="2600" dirty="0" smtClean="0"/>
              <a:t>Understanding exactly how many requirements, and which specific ones, are allocated to a release or iteration allows the project manager to successfully deliver the project on time with the most critical functionality.</a:t>
            </a:r>
          </a:p>
          <a:p>
            <a:pPr lvl="1"/>
            <a:r>
              <a:rPr lang="en-US" sz="2600" dirty="0" smtClean="0"/>
              <a:t>Making this information available to the team keeps everyone focused. </a:t>
            </a:r>
          </a:p>
          <a:p>
            <a:pPr lvl="1"/>
            <a:r>
              <a:rPr lang="en-US" sz="2600" dirty="0" smtClean="0"/>
              <a:t>It can also shorten development cycles by allowing the quality assurance (QA) team to get an early start with test planning, test development, and establishing the appropriate test environment, while the code is being developed.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Measures for the project manager … </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867400"/>
          </a:xfrm>
        </p:spPr>
        <p:txBody>
          <a:bodyPr>
            <a:noAutofit/>
          </a:bodyPr>
          <a:lstStyle/>
          <a:p>
            <a:r>
              <a:rPr lang="en-US" sz="2800" i="1" dirty="0" smtClean="0"/>
              <a:t>Requirements growth over time </a:t>
            </a:r>
          </a:p>
          <a:p>
            <a:pPr lvl="1"/>
            <a:r>
              <a:rPr lang="en-US" dirty="0" smtClean="0"/>
              <a:t>Early in the lifecycle, this metric can help the project manager determine whether adequate progress is being made gathering and specifying the requirements. </a:t>
            </a:r>
          </a:p>
          <a:p>
            <a:pPr lvl="1"/>
            <a:r>
              <a:rPr lang="en-US" dirty="0" smtClean="0"/>
              <a:t>As the project progresses, unusual growth can be an indicator of scope creep. It may also be an indicator that there are opportunities to improve the way in which requirements are elicited and documented. </a:t>
            </a:r>
          </a:p>
          <a:p>
            <a:r>
              <a:rPr lang="en-US" sz="2800" i="1" dirty="0" smtClean="0"/>
              <a:t>Number of requirements completed </a:t>
            </a:r>
          </a:p>
          <a:p>
            <a:pPr lvl="1"/>
            <a:r>
              <a:rPr lang="en-US" dirty="0" smtClean="0"/>
              <a:t>This is an objective indicator of the number of requirements implemented, tested, and validated to date. </a:t>
            </a:r>
          </a:p>
          <a:p>
            <a:pPr lvl="1"/>
            <a:r>
              <a:rPr lang="en-US" dirty="0" smtClean="0"/>
              <a:t>Trends of requirements completed over time can also help measure how quickly the project is moving toward completion (e.g., the velocity) and whether the project team can include more functionality or is potentially overcommitted. </a:t>
            </a:r>
            <a:endParaRPr lang="en-US" sz="9400" dirty="0" smtClean="0"/>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Measures for the project manager … </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867400"/>
          </a:xfrm>
        </p:spPr>
        <p:txBody>
          <a:bodyPr>
            <a:noAutofit/>
          </a:bodyPr>
          <a:lstStyle/>
          <a:p>
            <a:r>
              <a:rPr lang="en-US" sz="2800" i="1" dirty="0" smtClean="0"/>
              <a:t>Number of requirements traced or not traced </a:t>
            </a:r>
          </a:p>
          <a:p>
            <a:pPr lvl="1"/>
            <a:r>
              <a:rPr lang="en-US" dirty="0" smtClean="0"/>
              <a:t>Many projects adopt various levels of formal requirements traceability to help ensure the completeness of the system and understand the impact on other requirements, designs, code, and tests should the requirements change. </a:t>
            </a:r>
          </a:p>
          <a:p>
            <a:pPr lvl="1"/>
            <a:r>
              <a:rPr lang="en-US" dirty="0" smtClean="0"/>
              <a:t>Understanding this impact can help the project better understand the cost of proposed changes and control the scope of the project so it can be successful within its cost and schedule constraints. </a:t>
            </a:r>
          </a:p>
          <a:p>
            <a:pPr lvl="1"/>
            <a:r>
              <a:rPr lang="en-US" dirty="0" smtClean="0"/>
              <a:t>If traceability is being adopted on a project, understanding which requirements are or are not traced can be useful indicators of progress and completeness. </a:t>
            </a:r>
          </a:p>
          <a:p>
            <a:pPr lvl="1"/>
            <a:r>
              <a:rPr lang="en-US" dirty="0" smtClean="0"/>
              <a:t>For example, at certain points in the lifecycle, the number of critical business requirements not yet traced to designs and code could indicate a need for corrective action.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Measures for the project manager … </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867400"/>
          </a:xfrm>
        </p:spPr>
        <p:txBody>
          <a:bodyPr>
            <a:noAutofit/>
          </a:bodyPr>
          <a:lstStyle/>
          <a:p>
            <a:r>
              <a:rPr lang="en-US" sz="2800" dirty="0" smtClean="0"/>
              <a:t>Several independent studies confirm that requirement errors are the most frequent project errors. </a:t>
            </a:r>
          </a:p>
          <a:p>
            <a:r>
              <a:rPr lang="en-US" sz="2800" dirty="0" smtClean="0"/>
              <a:t>These errors precipitate defects in architecture, design, and implementation. </a:t>
            </a:r>
          </a:p>
          <a:p>
            <a:r>
              <a:rPr lang="en-US" sz="2800" dirty="0" smtClean="0"/>
              <a:t>If the resulting software errors are not detected during testing, they most certainly will be detected </a:t>
            </a:r>
            <a:r>
              <a:rPr lang="en-US" dirty="0" smtClean="0"/>
              <a:t>post-launch, and there business impact could be severe. </a:t>
            </a:r>
          </a:p>
          <a:p>
            <a:r>
              <a:rPr lang="en-US" dirty="0" smtClean="0"/>
              <a:t>In either case, they lead to costly changes for the project and can result in scrapping or reworking significant parts of the application. </a:t>
            </a:r>
          </a:p>
          <a:p>
            <a:r>
              <a:rPr lang="en-US" dirty="0" smtClean="0"/>
              <a:t>Good requirements management, as part of an overall requirements process, can reduce the number of defects, reduce project costs pre- and post-launch, and improve the overall quality of the product.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a:t>Measuring the benefits of requirements management </a:t>
            </a:r>
            <a:endParaRPr lang="en-US" sz="3200" dirty="0" smtClean="0"/>
          </a:p>
        </p:txBody>
      </p:sp>
      <p:sp>
        <p:nvSpPr>
          <p:cNvPr id="5" name="Slide Number Placeholder 4"/>
          <p:cNvSpPr>
            <a:spLocks noGrp="1"/>
          </p:cNvSpPr>
          <p:nvPr>
            <p:ph type="sldNum" sz="quarter" idx="12"/>
          </p:nvPr>
        </p:nvSpPr>
        <p:spPr/>
        <p:txBody>
          <a:bodyPr/>
          <a:lstStyle/>
          <a:p>
            <a:fld id="{C33736A5-66CD-4569-986D-6E9FBC4F0DAF}"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867400"/>
          </a:xfrm>
        </p:spPr>
        <p:txBody>
          <a:bodyPr>
            <a:noAutofit/>
          </a:bodyPr>
          <a:lstStyle/>
          <a:p>
            <a:r>
              <a:rPr lang="en-US" dirty="0" smtClean="0"/>
              <a:t>The following metrics can be indicators of the benefits from requirements management. </a:t>
            </a:r>
          </a:p>
          <a:p>
            <a:r>
              <a:rPr lang="en-US" dirty="0" smtClean="0"/>
              <a:t>The first two metrics, when combined with other measures, can be used to calculate a monetary return. </a:t>
            </a:r>
          </a:p>
          <a:p>
            <a:pPr lvl="1"/>
            <a:r>
              <a:rPr lang="en-US" sz="2800" dirty="0" smtClean="0"/>
              <a:t> Trend of post-launch defects over time </a:t>
            </a:r>
          </a:p>
          <a:p>
            <a:pPr lvl="1"/>
            <a:r>
              <a:rPr lang="en-US" sz="2800" dirty="0" smtClean="0"/>
              <a:t>Trend of number of change requests for rework – both pre-launch and post-launch </a:t>
            </a:r>
          </a:p>
          <a:p>
            <a:pPr lvl="1"/>
            <a:r>
              <a:rPr lang="en-US" sz="2800" dirty="0" smtClean="0"/>
              <a:t>Customer satisfaction surveys </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a:t>Measuring the benefits of requirements </a:t>
            </a:r>
            <a:r>
              <a:rPr lang="en-US" sz="3200" dirty="0" smtClean="0"/>
              <a:t>management… </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610600" cy="5867400"/>
          </a:xfrm>
        </p:spPr>
        <p:txBody>
          <a:bodyPr>
            <a:noAutofit/>
          </a:bodyPr>
          <a:lstStyle/>
          <a:p>
            <a:r>
              <a:rPr lang="en-US" sz="2800" dirty="0" smtClean="0"/>
              <a:t>By tracking how much effort you spend on requirements management, you can evaluate whether that was too little, about right, or too much and adjust your processes and future planning accordingly.</a:t>
            </a:r>
          </a:p>
          <a:p>
            <a:r>
              <a:rPr lang="en-US" dirty="0" smtClean="0"/>
              <a:t>Tracking effort indicates </a:t>
            </a:r>
          </a:p>
          <a:p>
            <a:pPr lvl="1"/>
            <a:r>
              <a:rPr lang="en-US" dirty="0" smtClean="0"/>
              <a:t>how team members spend their time</a:t>
            </a:r>
          </a:p>
          <a:p>
            <a:pPr lvl="1"/>
            <a:r>
              <a:rPr lang="en-US" dirty="0" smtClean="0"/>
              <a:t>whether the team is indeed performing the intended actions to manage its requirements.</a:t>
            </a:r>
          </a:p>
          <a:p>
            <a:r>
              <a:rPr lang="en-US" dirty="0" smtClean="0"/>
              <a:t>Count the effort devoted to the following activities as requirements management effort:</a:t>
            </a:r>
          </a:p>
          <a:p>
            <a:pPr lvl="1"/>
            <a:r>
              <a:rPr lang="en-US" dirty="0" smtClean="0"/>
              <a:t>Submitting requirements changes and proposing new requirements</a:t>
            </a:r>
          </a:p>
          <a:p>
            <a:pPr lvl="1"/>
            <a:r>
              <a:rPr lang="en-US" dirty="0" smtClean="0"/>
              <a:t>Evaluating proposed changes, including performing impact analysis</a:t>
            </a:r>
          </a:p>
          <a:p>
            <a:pPr lvl="1"/>
            <a:r>
              <a:rPr lang="en-US" dirty="0" smtClean="0"/>
              <a:t>Change control board activities</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Measuring Requirements Management Effort</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610600" cy="5867400"/>
          </a:xfrm>
        </p:spPr>
        <p:txBody>
          <a:bodyPr>
            <a:noAutofit/>
          </a:bodyPr>
          <a:lstStyle/>
          <a:p>
            <a:pPr lvl="1"/>
            <a:r>
              <a:rPr lang="en-US" dirty="0" smtClean="0"/>
              <a:t>Updating the requirements documents or database</a:t>
            </a:r>
          </a:p>
          <a:p>
            <a:pPr lvl="1"/>
            <a:r>
              <a:rPr lang="en-US" dirty="0" smtClean="0"/>
              <a:t>Communicating requirements changes to affected groups and individuals</a:t>
            </a:r>
          </a:p>
          <a:p>
            <a:pPr lvl="1"/>
            <a:r>
              <a:rPr lang="en-US" dirty="0" smtClean="0"/>
              <a:t>Tracking and reporting requirements status</a:t>
            </a:r>
          </a:p>
          <a:p>
            <a:pPr lvl="1"/>
            <a:r>
              <a:rPr lang="en-US" dirty="0" smtClean="0"/>
              <a:t>Collecting requirements traceability information</a:t>
            </a:r>
          </a:p>
          <a:p>
            <a:r>
              <a:rPr lang="en-US" dirty="0" smtClean="0"/>
              <a:t>Requirements management helps to ensure that the effort you invest in gathering, analyzing, and documenting requirements isn't squandered. </a:t>
            </a:r>
          </a:p>
          <a:p>
            <a:r>
              <a:rPr lang="en-US" dirty="0" smtClean="0"/>
              <a:t>For example, </a:t>
            </a:r>
          </a:p>
          <a:p>
            <a:pPr lvl="1"/>
            <a:r>
              <a:rPr lang="en-US" sz="2600" dirty="0" smtClean="0"/>
              <a:t>failing to keep the requirements set current as changes are made makes it hard for stakeholders to know exactly what they can expect to have delivered in each release</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Measuring Requirements Management Effort…</a:t>
            </a:r>
          </a:p>
        </p:txBody>
      </p:sp>
      <p:sp>
        <p:nvSpPr>
          <p:cNvPr id="5" name="Slide Number Placeholder 4"/>
          <p:cNvSpPr>
            <a:spLocks noGrp="1"/>
          </p:cNvSpPr>
          <p:nvPr>
            <p:ph type="sldNum" sz="quarter" idx="12"/>
          </p:nvPr>
        </p:nvSpPr>
        <p:spPr/>
        <p:txBody>
          <a:bodyPr/>
          <a:lstStyle/>
          <a:p>
            <a:fld id="{C33736A5-66CD-4569-986D-6E9FBC4F0DAF}" type="slidenum">
              <a:rPr lang="en-US" smtClean="0"/>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76200" y="838200"/>
            <a:ext cx="8915400" cy="5715000"/>
          </a:xfrm>
        </p:spPr>
        <p:txBody>
          <a:bodyPr>
            <a:no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The conversation depicts that people waste time working from obsolete or inconsistent requirements.</a:t>
            </a:r>
          </a:p>
          <a:p>
            <a:r>
              <a:rPr lang="en-US" dirty="0" smtClean="0"/>
              <a:t>Each revision of the requirements document must be uniquely identified.</a:t>
            </a:r>
          </a:p>
          <a:p>
            <a:r>
              <a:rPr lang="en-US" dirty="0" smtClean="0"/>
              <a:t>The version number must change whenever a change is made, even a minor one.</a:t>
            </a:r>
          </a:p>
        </p:txBody>
      </p:sp>
      <p:sp>
        <p:nvSpPr>
          <p:cNvPr id="4" name="Rounded Rectangle 3"/>
          <p:cNvSpPr/>
          <p:nvPr/>
        </p:nvSpPr>
        <p:spPr>
          <a:xfrm>
            <a:off x="304800" y="152400"/>
            <a:ext cx="8534400" cy="4572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Version control</a:t>
            </a:r>
            <a:endParaRPr lang="en-US" sz="4000" dirty="0">
              <a:latin typeface="Times New Roman" pitchFamily="18" charset="0"/>
              <a:cs typeface="Times New Roman" pitchFamily="18" charset="0"/>
            </a:endParaRPr>
          </a:p>
        </p:txBody>
      </p:sp>
      <p:sp>
        <p:nvSpPr>
          <p:cNvPr id="5" name="Rectangle 4"/>
          <p:cNvSpPr/>
          <p:nvPr/>
        </p:nvSpPr>
        <p:spPr>
          <a:xfrm>
            <a:off x="152400" y="837724"/>
            <a:ext cx="8763000" cy="3200876"/>
          </a:xfrm>
          <a:prstGeom prst="rect">
            <a:avLst/>
          </a:prstGeom>
          <a:ln>
            <a:solidFill>
              <a:schemeClr val="accent1"/>
            </a:solidFill>
          </a:ln>
        </p:spPr>
        <p:txBody>
          <a:bodyPr wrap="square">
            <a:spAutoFit/>
          </a:bodyPr>
          <a:lstStyle/>
          <a:p>
            <a:pPr marL="274320" indent="-274320">
              <a:spcBef>
                <a:spcPts val="580"/>
              </a:spcBef>
              <a:buClr>
                <a:schemeClr val="accent1"/>
              </a:buClr>
              <a:buSzPct val="85000"/>
              <a:buFont typeface="Wingdings 2"/>
              <a:buChar char=""/>
            </a:pPr>
            <a:r>
              <a:rPr lang="en-US" sz="2600" i="1" dirty="0" smtClean="0"/>
              <a:t>A: I finally finished implementing the multivendor catalog query feature</a:t>
            </a:r>
          </a:p>
          <a:p>
            <a:pPr marL="274320" indent="-274320">
              <a:spcBef>
                <a:spcPts val="580"/>
              </a:spcBef>
              <a:buClr>
                <a:schemeClr val="accent1"/>
              </a:buClr>
              <a:buSzPct val="85000"/>
              <a:buFont typeface="Wingdings 2"/>
              <a:buChar char=""/>
            </a:pPr>
            <a:r>
              <a:rPr lang="en-US" sz="2600" i="1" dirty="0" smtClean="0"/>
              <a:t>B: Oh, the customers canceled that feature two weeks ago…</a:t>
            </a:r>
          </a:p>
          <a:p>
            <a:pPr marL="274320" indent="-274320">
              <a:spcBef>
                <a:spcPts val="580"/>
              </a:spcBef>
              <a:buClr>
                <a:schemeClr val="accent1"/>
              </a:buClr>
              <a:buSzPct val="85000"/>
              <a:buFont typeface="Wingdings 2"/>
              <a:buChar char=""/>
            </a:pPr>
            <a:r>
              <a:rPr lang="en-US" sz="2600" i="1" dirty="0" smtClean="0"/>
              <a:t>A: What do you mean? This feature is on the page 6 of my latest SRS.</a:t>
            </a:r>
          </a:p>
          <a:p>
            <a:pPr marL="274320" indent="-274320">
              <a:spcBef>
                <a:spcPts val="580"/>
              </a:spcBef>
              <a:buClr>
                <a:schemeClr val="accent1"/>
              </a:buClr>
              <a:buSzPct val="85000"/>
              <a:buFont typeface="Wingdings 2"/>
              <a:buChar char=""/>
            </a:pPr>
            <a:r>
              <a:rPr lang="en-US" sz="2600" i="1" dirty="0" smtClean="0"/>
              <a:t>B: It is not in my copy. I have version 1.5. What version do you have?</a:t>
            </a:r>
          </a:p>
          <a:p>
            <a:pPr marL="274320" indent="-274320">
              <a:spcBef>
                <a:spcPts val="580"/>
              </a:spcBef>
              <a:buClr>
                <a:schemeClr val="accent1"/>
              </a:buClr>
              <a:buSzPct val="85000"/>
              <a:buFont typeface="Wingdings 2"/>
              <a:buChar char=""/>
            </a:pPr>
            <a:r>
              <a:rPr lang="en-US" sz="2600" i="1" dirty="0" smtClean="0"/>
              <a:t>A: My says ‘version 1.5’ also. These documents should be identical, but obviously they are not. So, is this feature still in the baseline or did I just waste 40 hours of my life?</a:t>
            </a:r>
          </a:p>
        </p:txBody>
      </p:sp>
      <p:sp>
        <p:nvSpPr>
          <p:cNvPr id="6" name="Slide Number Placeholder 5"/>
          <p:cNvSpPr>
            <a:spLocks noGrp="1"/>
          </p:cNvSpPr>
          <p:nvPr>
            <p:ph type="sldNum" sz="quarter" idx="12"/>
          </p:nvPr>
        </p:nvSpPr>
        <p:spPr>
          <a:xfrm>
            <a:off x="8610600" y="6248400"/>
            <a:ext cx="457200" cy="457200"/>
          </a:xfrm>
        </p:spPr>
        <p:txBody>
          <a:bodyPr/>
          <a:lstStyle/>
          <a:p>
            <a:fld id="{C33736A5-66CD-4569-986D-6E9FBC4F0DAF}"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763000" cy="5867400"/>
          </a:xfrm>
        </p:spPr>
        <p:txBody>
          <a:bodyPr>
            <a:noAutofit/>
          </a:bodyPr>
          <a:lstStyle/>
          <a:p>
            <a:r>
              <a:rPr lang="en-US" dirty="0" smtClean="0"/>
              <a:t>Maintain revision history in every document.</a:t>
            </a:r>
          </a:p>
          <a:p>
            <a:r>
              <a:rPr lang="en-US" dirty="0" smtClean="0"/>
              <a:t>Only designated people should be allowed to make changes in the requirements documents.</a:t>
            </a:r>
          </a:p>
          <a:p>
            <a:r>
              <a:rPr lang="en-US" dirty="0" smtClean="0"/>
              <a:t>Means must be provided for that everyone can check which version is the latest one.</a:t>
            </a:r>
          </a:p>
          <a:p>
            <a:r>
              <a:rPr lang="en-US" dirty="0" smtClean="0"/>
              <a:t>Version control mechanisms</a:t>
            </a:r>
          </a:p>
          <a:p>
            <a:pPr lvl="1"/>
            <a:r>
              <a:rPr lang="en-US" i="1" dirty="0" smtClean="0"/>
              <a:t>Manual: </a:t>
            </a:r>
            <a:r>
              <a:rPr lang="en-US" dirty="0" smtClean="0"/>
              <a:t>manually label each revision according to a standard convention</a:t>
            </a:r>
          </a:p>
          <a:p>
            <a:pPr lvl="2"/>
            <a:r>
              <a:rPr lang="en-US" dirty="0" smtClean="0"/>
              <a:t>Version 1.0 draft 1 </a:t>
            </a:r>
            <a:r>
              <a:rPr lang="en-US" dirty="0" smtClean="0">
                <a:sym typeface="Wingdings" pitchFamily="2" charset="2"/>
              </a:rPr>
              <a:t></a:t>
            </a:r>
            <a:r>
              <a:rPr lang="en-US" dirty="0" smtClean="0"/>
              <a:t> Version 1.0 draft 2 </a:t>
            </a:r>
            <a:r>
              <a:rPr lang="en-US" dirty="0" smtClean="0">
                <a:sym typeface="Wingdings" pitchFamily="2" charset="2"/>
              </a:rPr>
              <a:t>…Version 1.1</a:t>
            </a:r>
          </a:p>
          <a:p>
            <a:pPr lvl="2"/>
            <a:r>
              <a:rPr lang="en-US" dirty="0" smtClean="0"/>
              <a:t>If you're storing requirements in a word-processing document, you can track changes by using the word processor's revision marks feature.</a:t>
            </a:r>
          </a:p>
          <a:p>
            <a:pPr lvl="1"/>
            <a:r>
              <a:rPr lang="en-US" i="1" dirty="0" smtClean="0"/>
              <a:t>Version control tool </a:t>
            </a:r>
            <a:r>
              <a:rPr lang="en-US" dirty="0" smtClean="0"/>
              <a:t>: </a:t>
            </a:r>
            <a:r>
              <a:rPr lang="en-US" dirty="0" smtClean="0"/>
              <a:t>more sophisticated technique </a:t>
            </a:r>
            <a:r>
              <a:rPr lang="en-US" dirty="0" smtClean="0"/>
              <a:t>and many </a:t>
            </a:r>
            <a:r>
              <a:rPr lang="en-US" dirty="0" smtClean="0"/>
              <a:t>commercial configuration management tools are available for this purpose.</a:t>
            </a:r>
            <a:endParaRPr lang="en-US" dirty="0" smtClean="0"/>
          </a:p>
          <a:p>
            <a:pPr lvl="1"/>
            <a:r>
              <a:rPr lang="en-US" i="1" dirty="0" smtClean="0"/>
              <a:t>Commercial requirements management tool </a:t>
            </a:r>
            <a:r>
              <a:rPr lang="en-US" dirty="0" smtClean="0"/>
              <a:t>- the most robust approach which involves storing requirements in a database.</a:t>
            </a:r>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Version control…</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867400"/>
          </a:xfrm>
        </p:spPr>
        <p:txBody>
          <a:bodyPr>
            <a:noAutofit/>
          </a:bodyPr>
          <a:lstStyle/>
          <a:p>
            <a:endParaRPr lang="en-US" sz="2800" dirty="0" smtClean="0"/>
          </a:p>
          <a:p>
            <a:endParaRPr lang="en-US" sz="2800" dirty="0" smtClean="0"/>
          </a:p>
          <a:p>
            <a:endParaRPr lang="en-US" sz="2800" dirty="0" smtClean="0"/>
          </a:p>
          <a:p>
            <a:endParaRPr lang="en-US" sz="2800" dirty="0" smtClean="0"/>
          </a:p>
          <a:p>
            <a:endParaRPr lang="en-US" sz="2800" dirty="0" smtClean="0"/>
          </a:p>
          <a:p>
            <a:r>
              <a:rPr lang="en-US" sz="2800" i="1" dirty="0" smtClean="0"/>
              <a:t>“The first half of a software project consumes the first 90% of the resources and the second half consumes the other 90% of the resources</a:t>
            </a:r>
            <a:r>
              <a:rPr lang="en-US" sz="2800" i="1" dirty="0" smtClean="0"/>
              <a:t>.”</a:t>
            </a:r>
          </a:p>
          <a:p>
            <a:endParaRPr lang="en-US" sz="2800" i="1" dirty="0" smtClean="0"/>
          </a:p>
          <a:p>
            <a:r>
              <a:rPr lang="en-US" sz="2800" dirty="0" smtClean="0"/>
              <a:t>For controlling better how the project proceeds, the implementation status of each requirement should be monitored.</a:t>
            </a:r>
          </a:p>
          <a:p>
            <a:pPr lvl="1"/>
            <a:r>
              <a:rPr lang="en-US" dirty="0" smtClean="0"/>
              <a:t>This provides a more accurate gauge of project progress</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Requirements status tracking</a:t>
            </a:r>
            <a:endParaRPr lang="en-US" sz="4000" dirty="0">
              <a:latin typeface="Times New Roman" pitchFamily="18" charset="0"/>
              <a:cs typeface="Times New Roman" pitchFamily="18" charset="0"/>
            </a:endParaRPr>
          </a:p>
        </p:txBody>
      </p:sp>
      <p:sp>
        <p:nvSpPr>
          <p:cNvPr id="5" name="Rectangle 4"/>
          <p:cNvSpPr/>
          <p:nvPr/>
        </p:nvSpPr>
        <p:spPr>
          <a:xfrm>
            <a:off x="381000" y="1001286"/>
            <a:ext cx="7924800" cy="2046714"/>
          </a:xfrm>
          <a:prstGeom prst="rect">
            <a:avLst/>
          </a:prstGeom>
          <a:ln>
            <a:solidFill>
              <a:schemeClr val="accent1"/>
            </a:solidFill>
          </a:ln>
        </p:spPr>
        <p:txBody>
          <a:bodyPr wrap="square">
            <a:spAutoFit/>
          </a:bodyPr>
          <a:lstStyle/>
          <a:p>
            <a:pPr marL="274320" indent="-274320">
              <a:spcBef>
                <a:spcPts val="580"/>
              </a:spcBef>
              <a:buClr>
                <a:schemeClr val="accent1"/>
              </a:buClr>
              <a:buSzPct val="85000"/>
              <a:buFont typeface="Wingdings 2"/>
              <a:buChar char=""/>
            </a:pPr>
            <a:r>
              <a:rPr lang="en-US" sz="2800" i="1" dirty="0" smtClean="0"/>
              <a:t>How are you coming on that subsystem, Jackie?</a:t>
            </a:r>
          </a:p>
          <a:p>
            <a:pPr marL="274320" indent="-274320">
              <a:spcBef>
                <a:spcPts val="580"/>
              </a:spcBef>
              <a:buClr>
                <a:schemeClr val="accent1"/>
              </a:buClr>
              <a:buSzPct val="85000"/>
              <a:buFont typeface="Wingdings 2"/>
              <a:buChar char=""/>
            </a:pPr>
            <a:r>
              <a:rPr lang="en-US" sz="2800" i="1" dirty="0" smtClean="0"/>
              <a:t>Pretty good, Dave. I’m about 90 percent done.</a:t>
            </a:r>
          </a:p>
          <a:p>
            <a:pPr marL="274320" indent="-274320">
              <a:spcBef>
                <a:spcPts val="580"/>
              </a:spcBef>
              <a:buClr>
                <a:schemeClr val="accent1"/>
              </a:buClr>
              <a:buSzPct val="85000"/>
              <a:buFont typeface="Wingdings 2"/>
              <a:buChar char=""/>
            </a:pPr>
            <a:r>
              <a:rPr lang="en-US" sz="2800" i="1" dirty="0" smtClean="0"/>
              <a:t>Hmm.. Weren’t you 90 percent done a couple of weeks ago?</a:t>
            </a:r>
          </a:p>
          <a:p>
            <a:pPr marL="274320" indent="-274320">
              <a:spcBef>
                <a:spcPts val="580"/>
              </a:spcBef>
              <a:buClr>
                <a:schemeClr val="accent1"/>
              </a:buClr>
              <a:buSzPct val="85000"/>
              <a:buFont typeface="Wingdings 2"/>
              <a:buChar char=""/>
            </a:pPr>
            <a:r>
              <a:rPr lang="en-US" sz="2800" i="1" dirty="0" smtClean="0"/>
              <a:t>I thought I was, but now I’m really 90 percent done.</a:t>
            </a:r>
          </a:p>
        </p:txBody>
      </p:sp>
      <p:sp>
        <p:nvSpPr>
          <p:cNvPr id="6" name="Slide Number Placeholder 5"/>
          <p:cNvSpPr>
            <a:spLocks noGrp="1"/>
          </p:cNvSpPr>
          <p:nvPr>
            <p:ph type="sldNum" sz="quarter" idx="12"/>
          </p:nvPr>
        </p:nvSpPr>
        <p:spPr/>
        <p:txBody>
          <a:bodyPr/>
          <a:lstStyle/>
          <a:p>
            <a:fld id="{C33736A5-66CD-4569-986D-6E9FBC4F0DAF}"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791200"/>
          </a:xfrm>
        </p:spPr>
        <p:txBody>
          <a:bodyPr>
            <a:noAutofit/>
          </a:bodyPr>
          <a:lstStyle/>
          <a:p>
            <a:r>
              <a:rPr lang="en-US" sz="2800" dirty="0" smtClean="0"/>
              <a:t>At every moment, each requirement is one of the following:</a:t>
            </a:r>
          </a:p>
          <a:p>
            <a:pPr lvl="1"/>
            <a:r>
              <a:rPr lang="en-US" sz="2600" i="1" dirty="0" smtClean="0"/>
              <a:t>Proposed </a:t>
            </a:r>
            <a:r>
              <a:rPr lang="en-US" sz="2600" dirty="0" smtClean="0"/>
              <a:t>– the requirement has been proposed by an authorized source</a:t>
            </a:r>
          </a:p>
          <a:p>
            <a:pPr lvl="1"/>
            <a:r>
              <a:rPr lang="en-US" sz="2600" i="1" dirty="0" smtClean="0"/>
              <a:t>Approved</a:t>
            </a:r>
            <a:r>
              <a:rPr lang="en-US" sz="2600" dirty="0" smtClean="0"/>
              <a:t> – the requirement has been included into the approved baseline of a requirements document.</a:t>
            </a:r>
          </a:p>
          <a:p>
            <a:pPr lvl="1"/>
            <a:r>
              <a:rPr lang="en-US" sz="2600" i="1" dirty="0" smtClean="0"/>
              <a:t>Implemented </a:t>
            </a:r>
            <a:r>
              <a:rPr lang="en-US" sz="2600" dirty="0" smtClean="0"/>
              <a:t>– the code that implements the requirement has been designed and written.</a:t>
            </a:r>
          </a:p>
          <a:p>
            <a:pPr lvl="1"/>
            <a:r>
              <a:rPr lang="en-US" sz="2600" i="1" dirty="0" smtClean="0"/>
              <a:t>Verified</a:t>
            </a:r>
            <a:r>
              <a:rPr lang="en-US" sz="2600" dirty="0" smtClean="0"/>
              <a:t> – the correct functioning of the implemented requirement has been confirmed in the integrated product.</a:t>
            </a:r>
          </a:p>
          <a:p>
            <a:pPr lvl="1"/>
            <a:r>
              <a:rPr lang="en-US" sz="2600" i="1" dirty="0" smtClean="0"/>
              <a:t>Deleted </a:t>
            </a:r>
            <a:r>
              <a:rPr lang="en-US" sz="2600" dirty="0" smtClean="0"/>
              <a:t>– an approved requirement has been removed from the baseline, for a reason.</a:t>
            </a:r>
          </a:p>
          <a:p>
            <a:pPr lvl="1"/>
            <a:r>
              <a:rPr lang="en-US" sz="2600" i="1" dirty="0" smtClean="0"/>
              <a:t>Rejected</a:t>
            </a:r>
            <a:r>
              <a:rPr lang="en-US" sz="2600" dirty="0" smtClean="0"/>
              <a:t> – a proposed requirement was not approved for a reason.</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Possible requirement statuses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dirty="0" smtClean="0"/>
              <a:t>….</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Status tracking graph</a:t>
            </a:r>
          </a:p>
        </p:txBody>
      </p:sp>
      <p:pic>
        <p:nvPicPr>
          <p:cNvPr id="4098" name="Picture 2"/>
          <p:cNvPicPr>
            <a:picLocks noChangeAspect="1" noChangeArrowheads="1"/>
          </p:cNvPicPr>
          <p:nvPr/>
        </p:nvPicPr>
        <p:blipFill>
          <a:blip r:embed="rId3"/>
          <a:srcRect/>
          <a:stretch>
            <a:fillRect/>
          </a:stretch>
        </p:blipFill>
        <p:spPr bwMode="auto">
          <a:xfrm>
            <a:off x="304800" y="938205"/>
            <a:ext cx="8239349" cy="553879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C33736A5-66CD-4569-986D-6E9FBC4F0DAF}"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sz="2800" dirty="0" smtClean="0"/>
              <a:t>Traceability information is information which helps you assess the impact of requirements change. </a:t>
            </a:r>
          </a:p>
          <a:p>
            <a:r>
              <a:rPr lang="en-US" sz="2800" dirty="0" smtClean="0"/>
              <a:t>It links related requirements and other system representations</a:t>
            </a:r>
          </a:p>
          <a:p>
            <a:r>
              <a:rPr lang="en-US" sz="2800" dirty="0" smtClean="0"/>
              <a:t>Requirements are the first layer in the software development work products hierarchy – so, a change in requirements affects everything: design, code, tests.</a:t>
            </a:r>
          </a:p>
          <a:p>
            <a:r>
              <a:rPr lang="en-US" sz="2800" dirty="0" smtClean="0"/>
              <a:t>There are also several levels of requirements: features, use cases, functional requirements – a change in an upper level affects the lower levels.</a:t>
            </a:r>
          </a:p>
          <a:p>
            <a:r>
              <a:rPr lang="en-US" sz="2800" dirty="0" smtClean="0"/>
              <a:t>Therefore, links among requirements, as well as links between requirements and other work products must be maintained – </a:t>
            </a:r>
            <a:r>
              <a:rPr lang="en-US" sz="2800" i="1" dirty="0" smtClean="0"/>
              <a:t>requirements tracing.</a:t>
            </a:r>
            <a:endParaRPr lang="en-US" sz="2800" dirty="0" smtClean="0"/>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Requirements tracing</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763000" cy="5791200"/>
          </a:xfrm>
        </p:spPr>
        <p:txBody>
          <a:bodyPr>
            <a:noAutofit/>
          </a:bodyPr>
          <a:lstStyle/>
          <a:p>
            <a:r>
              <a:rPr lang="en-US" sz="2800" i="1" dirty="0" smtClean="0"/>
              <a:t>Change impact analysis </a:t>
            </a:r>
            <a:r>
              <a:rPr lang="en-US" sz="2800" dirty="0" smtClean="0"/>
              <a:t>– to identify all system elements affected by a change request.</a:t>
            </a:r>
          </a:p>
          <a:p>
            <a:r>
              <a:rPr lang="en-US" sz="2800" i="1" dirty="0" smtClean="0"/>
              <a:t>Testing </a:t>
            </a:r>
            <a:r>
              <a:rPr lang="en-US" sz="2800" dirty="0" smtClean="0"/>
              <a:t>– when a test fails, helps to identify the likely part of the system that has a defect.</a:t>
            </a:r>
          </a:p>
          <a:p>
            <a:r>
              <a:rPr lang="en-US" sz="2800" i="1" dirty="0" smtClean="0"/>
              <a:t>Risk reduction </a:t>
            </a:r>
            <a:r>
              <a:rPr lang="en-US" sz="2800" dirty="0" smtClean="0"/>
              <a:t>– to reduce the risk if a key team member with essential knowledge about the system leaves the project.</a:t>
            </a:r>
          </a:p>
          <a:p>
            <a:r>
              <a:rPr lang="en-US" sz="2800" i="1" dirty="0" smtClean="0"/>
              <a:t>Certification</a:t>
            </a:r>
            <a:r>
              <a:rPr lang="en-US" sz="2800" dirty="0" smtClean="0"/>
              <a:t> – to certify that all the requirements were implemented.</a:t>
            </a:r>
          </a:p>
          <a:p>
            <a:r>
              <a:rPr lang="en-US" sz="2800" i="1" dirty="0" smtClean="0"/>
              <a:t>Project tracking </a:t>
            </a:r>
            <a:r>
              <a:rPr lang="en-US" sz="2800" dirty="0" smtClean="0"/>
              <a:t>– to track the implementation status.</a:t>
            </a:r>
          </a:p>
          <a:p>
            <a:r>
              <a:rPr lang="en-US" sz="2800" i="1" dirty="0" smtClean="0"/>
              <a:t>Maintenance</a:t>
            </a:r>
            <a:r>
              <a:rPr lang="en-US" sz="2800" dirty="0" smtClean="0"/>
              <a:t> – to make changes correctly and completely during maintenance.</a:t>
            </a:r>
          </a:p>
          <a:p>
            <a:r>
              <a:rPr lang="en-US" sz="2800" i="1" dirty="0" smtClean="0"/>
              <a:t>Reuse</a:t>
            </a:r>
            <a:r>
              <a:rPr lang="en-US" sz="2800" dirty="0" smtClean="0"/>
              <a:t> – to facilitate reuse of the product components</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Other reasons for requirements tracing</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C33736A5-66CD-4569-986D-6E9FBC4F0DAF}"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356</TotalTime>
  <Words>2581</Words>
  <Application>Microsoft Office PowerPoint</Application>
  <PresentationFormat>On-screen Show (4:3)</PresentationFormat>
  <Paragraphs>270</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Equity</vt:lpstr>
      <vt:lpstr>Requirement Management…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 Management…</dc:title>
  <dc:creator>esubalew</dc:creator>
  <cp:lastModifiedBy>esubalew</cp:lastModifiedBy>
  <cp:revision>22</cp:revision>
  <dcterms:created xsi:type="dcterms:W3CDTF">2011-04-18T10:40:30Z</dcterms:created>
  <dcterms:modified xsi:type="dcterms:W3CDTF">2011-04-26T11:29:55Z</dcterms:modified>
</cp:coreProperties>
</file>