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6" r:id="rId23"/>
    <p:sldId id="287" r:id="rId24"/>
    <p:sldId id="288" r:id="rId25"/>
    <p:sldId id="290" r:id="rId26"/>
    <p:sldId id="294" r:id="rId27"/>
    <p:sldId id="295" r:id="rId28"/>
    <p:sldId id="296" r:id="rId29"/>
    <p:sldId id="297" r:id="rId30"/>
    <p:sldId id="299" r:id="rId31"/>
    <p:sldId id="300" r:id="rId32"/>
    <p:sldId id="301" r:id="rId33"/>
    <p:sldId id="302" r:id="rId34"/>
    <p:sldId id="303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54945-F2F2-4A7B-9584-532C68134AA2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23889-919E-497A-80C2-5E9465222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23889-919E-497A-80C2-5E94652225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91440-A799-4131-8EAA-5EEEE4BEBEF3}" type="slidenum">
              <a:rPr lang="en-US"/>
              <a:pPr/>
              <a:t>10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75EB6-3E3E-492E-8753-58389AC0F870}" type="slidenum">
              <a:rPr lang="en-US"/>
              <a:pPr/>
              <a:t>13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8CD96-E8D9-41D1-9629-56FADFF6CEF5}" type="slidenum">
              <a:rPr lang="en-US"/>
              <a:pPr/>
              <a:t>15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BA643-60F2-4405-ADDD-62AAFC17215C}" type="slidenum">
              <a:rPr lang="en-US"/>
              <a:pPr/>
              <a:t>16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52F55-D203-4DA8-9786-07B947380CE7}" type="slidenum">
              <a:rPr lang="en-US"/>
              <a:pPr/>
              <a:t>18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664BC-995F-4B2D-AB2D-75B678D4ACF0}" type="slidenum">
              <a:rPr lang="en-US"/>
              <a:pPr/>
              <a:t>21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33EAD-E048-4E9E-A1DF-8912AE25E44D}" type="slidenum">
              <a:rPr lang="en-US"/>
              <a:pPr/>
              <a:t>22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F98C7-14C1-4503-86F2-D4D0A17E449D}" type="slidenum">
              <a:rPr lang="en-US"/>
              <a:pPr/>
              <a:t>25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5BD8A-179A-4C22-B1A0-BAB896FC0A7B}" type="slidenum">
              <a:rPr lang="en-US"/>
              <a:pPr/>
              <a:t>26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F272E-A93C-4ED9-8300-12396D6104CB}" type="slidenum">
              <a:rPr lang="en-US"/>
              <a:pPr/>
              <a:t>28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20628-E6F8-461A-8F72-F14260849EC1}" type="slidenum">
              <a:rPr lang="en-US"/>
              <a:pPr/>
              <a:t>29</a:t>
            </a:fld>
            <a:endParaRPr lang="en-US"/>
          </a:p>
        </p:txBody>
      </p:sp>
      <p:sp>
        <p:nvSpPr>
          <p:cNvPr id="1843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B6375-C467-4F1D-8DC5-98208C7E7842}" type="slidenum">
              <a:rPr lang="en-US"/>
              <a:pPr/>
              <a:t>31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C60E0-1471-46A7-A662-073EF4A945DF}" type="slidenum">
              <a:rPr lang="en-US"/>
              <a:pPr/>
              <a:t>32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AEABF-D1F3-4347-ACD8-96EE61808538}" type="slidenum">
              <a:rPr lang="en-US"/>
              <a:pPr/>
              <a:t>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ECC27-5624-413D-A327-1B3E4CCB5CFA}" type="slidenum">
              <a:rPr lang="en-US"/>
              <a:pPr/>
              <a:t>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6BA7-5050-4A0E-80D7-1E99F0A2AC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75F9F-104A-4B5F-B5A3-CFDB1D07FB21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7995F-7583-4AFB-B28D-DF37DEC2B0BF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6D13-3CAF-48D2-83DC-D556490F54B8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FE55-E92F-4246-B740-514022D27250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9AE-8C3C-41B1-A550-9F2F67B11C7E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6913-D9BA-4222-A045-96E4B1FADE58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585-857A-4F10-9B8E-14C818F50FCF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1E4D-8CC9-4223-8B7A-B4C39658AD5B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02B7-C860-4B24-92E1-F1149C0A041D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0772-CF2A-4471-A5F9-D7C1D8DC4F40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1AA8-88D4-4D21-A154-DF09BEC77196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302-CCFF-4273-AE32-9A5A5408FFB3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47C90BE-97C2-4590-AAF9-CCBEFAF75FAE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AF9DA0-3668-45F8-A398-5D4A48E03CE9}" type="datetime1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2E07DA-795F-46A5-A948-B1E2EE62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/>
          <a:lstStyle/>
          <a:p>
            <a:r>
              <a:rPr lang="en-US" dirty="0" smtClean="0"/>
              <a:t>E-commerce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3962400"/>
            <a:ext cx="2514600" cy="5090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Week 4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&amp; 5</a:t>
            </a:r>
            <a:endParaRPr lang="en-US" dirty="0" smtClean="0"/>
          </a:p>
          <a:p>
            <a:r>
              <a:rPr lang="en-US" dirty="0" smtClean="0"/>
              <a:t>Aemro B.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07DA-795F-46A5-A948-B1E2EE623A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685800"/>
            <a:ext cx="9043987" cy="641350"/>
          </a:xfrm>
          <a:noFill/>
          <a:ln/>
        </p:spPr>
        <p:txBody>
          <a:bodyPr/>
          <a:lstStyle/>
          <a:p>
            <a:r>
              <a:rPr lang="en-US" sz="3600"/>
              <a:t>A Physical Design for a Simple Web Site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CBF76928-32E8-4233-B911-E689EC5BF80A}" type="slidenum">
              <a:rPr lang="en-US"/>
              <a:pPr/>
              <a:t>10</a:t>
            </a:fld>
            <a:endParaRPr lang="en-US"/>
          </a:p>
        </p:txBody>
      </p:sp>
      <p:pic>
        <p:nvPicPr>
          <p:cNvPr id="138244" name="Picture 4" descr="D:\Ecommerce2E\Art\Chapter4\04_03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8763000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the System: In-House versus Outsourcing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Outsourcing</a:t>
            </a:r>
            <a:r>
              <a:rPr lang="en-US" sz="2400" dirty="0"/>
              <a:t>: hiring an outside vendor to provide services involved in building the site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In-House:</a:t>
            </a:r>
            <a:r>
              <a:rPr lang="en-US" sz="2400" dirty="0" smtClean="0"/>
              <a:t> </a:t>
            </a:r>
            <a:r>
              <a:rPr lang="en-US" sz="2400" dirty="0"/>
              <a:t>build your </a:t>
            </a:r>
            <a:r>
              <a:rPr lang="en-US" sz="2400" dirty="0" smtClean="0"/>
              <a:t>own application by your own employee :</a:t>
            </a: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Build your own </a:t>
            </a:r>
            <a:r>
              <a:rPr lang="en-US" sz="2400" dirty="0" smtClean="0"/>
              <a:t>required </a:t>
            </a:r>
            <a:r>
              <a:rPr lang="en-US" sz="2400" dirty="0"/>
              <a:t>team with diverse skill set; choice of software tools; both risks and possible benefits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Host your own versus outsourcing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Hosting</a:t>
            </a:r>
            <a:r>
              <a:rPr lang="en-US" sz="2400" dirty="0"/>
              <a:t>: hosting company is responsible for ensuring site is accessible 24/7, for monthly fee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Co-location</a:t>
            </a:r>
            <a:r>
              <a:rPr lang="en-US" sz="2400" dirty="0"/>
              <a:t>: firm purchases or leases a Web server (with control over its operation), but server is located in at vendor’s physical facility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E10E8F7C-7997-407C-B9C4-DC310769C70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09600"/>
            <a:ext cx="9144000" cy="641350"/>
          </a:xfrm>
        </p:spPr>
        <p:txBody>
          <a:bodyPr/>
          <a:lstStyle/>
          <a:p>
            <a:r>
              <a:rPr lang="en-US" sz="3600" dirty="0"/>
              <a:t>Testing, Implementation and Maintenance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Testing</a:t>
            </a:r>
            <a:r>
              <a:rPr lang="en-US" sz="2400" dirty="0"/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Includes unit testing, system testing and acceptance testing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Implementation and maintenance</a:t>
            </a:r>
            <a:r>
              <a:rPr lang="en-US" sz="2400" dirty="0"/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Maintenance is ongoing, with 20% of time devoted to debugging code and responding to emergency situations, 20% with changing reports, data files and links to backend databases; and 60% to general administration and making changes and enhancements to system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Benchmarking</a:t>
            </a:r>
            <a:r>
              <a:rPr lang="en-US" sz="2400" dirty="0"/>
              <a:t>: process by which site is compared to those of competitors in terms of response speed, quality of layout and design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6B211347-E64E-41CE-A966-38BC09ADAE5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0"/>
            <a:ext cx="8815387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Components of a Web Site Budget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5E0E131B-7E12-4FAA-8CF7-EA8A4D23D607}" type="slidenum">
              <a:rPr lang="en-US"/>
              <a:pPr/>
              <a:t>13</a:t>
            </a:fld>
            <a:endParaRPr lang="en-US"/>
          </a:p>
        </p:txBody>
      </p:sp>
      <p:pic>
        <p:nvPicPr>
          <p:cNvPr id="150532" name="Picture 4" descr="D:\Ecommerce2E\Art\Chapter4\04_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069263" cy="3908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versus Multi-tiered Web Site Architecture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System architecture</a:t>
            </a:r>
            <a:r>
              <a:rPr lang="en-US" sz="2400" dirty="0"/>
              <a:t>: refers to the arrangement of software, machinery, and tasks in an information system needed to achieve a specific functionality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Two-tier architecture</a:t>
            </a:r>
            <a:r>
              <a:rPr lang="en-US" sz="2400" dirty="0"/>
              <a:t>: Web server responds to requests for Web pages and a database server provides backend data storage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Multi-tier architecture</a:t>
            </a:r>
            <a:r>
              <a:rPr lang="en-US" sz="2400" dirty="0"/>
              <a:t>: Web server is linked to a middle-tier layer that typically includes a series of application servers that perform specific tasks, as well as to a backend layer of existing corporate systems.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BB3E7F37-CD70-48E6-A773-657DA85F90D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685800"/>
            <a:ext cx="9043987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Two-Tier E-commerce Architecture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392A196C-3E37-4BB0-A4C0-32977DB82930}" type="slidenum">
              <a:rPr lang="en-US"/>
              <a:pPr/>
              <a:t>15</a:t>
            </a:fld>
            <a:endParaRPr lang="en-US"/>
          </a:p>
        </p:txBody>
      </p:sp>
      <p:pic>
        <p:nvPicPr>
          <p:cNvPr id="152580" name="Picture 4" descr="D:\Ecommerce2E\Art\Chapter4\04_09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33650"/>
            <a:ext cx="8229600" cy="2657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0"/>
            <a:ext cx="9043987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Multi-tier E-commerce Architecture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6E6A44B9-7EC2-4CE3-B8DE-961BC346397B}" type="slidenum">
              <a:rPr lang="en-US"/>
              <a:pPr/>
              <a:t>16</a:t>
            </a:fld>
            <a:endParaRPr lang="en-US"/>
          </a:p>
        </p:txBody>
      </p:sp>
      <p:pic>
        <p:nvPicPr>
          <p:cNvPr id="154628" name="Picture 4" descr="D:\Ecommerce2E\Art\Chapter4\04_09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1"/>
            <a:ext cx="8229600" cy="4884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Web Server Software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All e-commerce sites require basic Web server software to answer HTTP requests from customers</a:t>
            </a:r>
          </a:p>
          <a:p>
            <a:r>
              <a:rPr lang="en-US"/>
              <a:t>Apache the leading Web server software; works only with UNIX operating systems</a:t>
            </a:r>
          </a:p>
          <a:p>
            <a:r>
              <a:rPr lang="en-US"/>
              <a:t>Microsoft’s Internet Information Server (IIS) the second major Web server software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7F3F411F-C4E8-4A0B-AFDD-5F941DB3D0A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685800"/>
            <a:ext cx="9043987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Key Players in Web Server Software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B4CADA70-E364-4933-A45B-25B5F3B35992}" type="slidenum">
              <a:rPr lang="en-US"/>
              <a:pPr/>
              <a:t>18</a:t>
            </a:fld>
            <a:endParaRPr lang="en-US"/>
          </a:p>
        </p:txBody>
      </p:sp>
      <p:pic>
        <p:nvPicPr>
          <p:cNvPr id="156676" name="Picture 4" descr="D:\Ecommerce2E\Art\Chapter4\04_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6338"/>
            <a:ext cx="8153400" cy="4365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Dynamic Page Generation Tools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Dynamic page generation: contents of Web page are </a:t>
            </a:r>
            <a:r>
              <a:rPr lang="en-US" u="sng" dirty="0"/>
              <a:t>stored as objects </a:t>
            </a:r>
            <a:r>
              <a:rPr lang="en-US" dirty="0"/>
              <a:t>in a database rather than being hard-coded in HTML, and are fetched when needed from database</a:t>
            </a:r>
          </a:p>
          <a:p>
            <a:pPr>
              <a:lnSpc>
                <a:spcPct val="90000"/>
              </a:lnSpc>
            </a:pPr>
            <a:r>
              <a:rPr lang="en-US" dirty="0"/>
              <a:t>Tools include CGI (Common Gateway Interface), ASP (Active Server Pages), JSP (Java Server Pages), </a:t>
            </a:r>
            <a:r>
              <a:rPr lang="en-US" dirty="0" err="1" smtClean="0"/>
              <a:t>PHP,etc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DF6A3B7C-778D-4407-BCEE-32D952D0202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an E-commerce Site: A Systematic Approach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dirty="0"/>
              <a:t>Two most important management challenges in building a successful e-commerce site are: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Developing a clear understanding of business objectives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Knowing how to choose the right technology to achieve those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C013D9CC-A7BE-4B96-A4A5-699530717B2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Application Servers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Web application servers: software programs that provide specific business functionality required of a Web site</a:t>
            </a:r>
          </a:p>
          <a:p>
            <a:r>
              <a:rPr lang="en-US"/>
              <a:t>Are an example of middleware software</a:t>
            </a:r>
          </a:p>
          <a:p>
            <a:r>
              <a:rPr lang="en-US"/>
              <a:t>A number of different types available, providing a variety of functionality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788C729B-FF58-41B8-BDE7-C12CA0F30ED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152400"/>
            <a:ext cx="9043987" cy="641350"/>
          </a:xfrm>
          <a:noFill/>
          <a:ln/>
        </p:spPr>
        <p:txBody>
          <a:bodyPr/>
          <a:lstStyle/>
          <a:p>
            <a:r>
              <a:rPr lang="en-US" sz="3600" dirty="0"/>
              <a:t>Application Servers and Their Functions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035D107C-3C5F-46EE-90F7-A8FA3CCB4AA9}" type="slidenum">
              <a:rPr lang="en-US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6" y="1600200"/>
            <a:ext cx="886845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1"/>
            <a:ext cx="85344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/>
              <a:t>Widely Used Midrange and High-end E-commerce Suites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90B03812-44B5-419F-99FD-EFC189B4F24C}" type="slidenum">
              <a:rPr lang="en-US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487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Choosing the Hardware for an E-commerce Site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8006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Hardware platform: refers to all the underlying computing equipment that the system users to achieve e-commerce functionality</a:t>
            </a:r>
          </a:p>
          <a:p>
            <a:r>
              <a:rPr lang="en-US" dirty="0"/>
              <a:t>Objective to have enough platform capacity to meet peak demand but not so much that you are wasting money</a:t>
            </a:r>
          </a:p>
          <a:p>
            <a:r>
              <a:rPr lang="en-US" dirty="0"/>
              <a:t>Important to understand the different factors that affect speed, capacity and scalability of a 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FDB237F0-2097-404D-9A28-65988EA3B60B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Right-Sizing Your Hardware Platform: The Demand Side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9248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most important factor affecting the speed of a site is the demand that customers put on the site.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Factors involved in demand include: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Number of simultaneous users in peak periods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Nature of customer requests (user profile)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Type of content (dynamic versus static Web pages)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Required security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Number of unique items in inventory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Number of page requests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Speed of legacy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8A920BD5-F4A2-40A6-B9C2-4D8FD94ECE9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685800"/>
            <a:ext cx="9043987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Capacity of Static Page Web Servers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54312645-48E6-4BB6-89B3-2A05DBF233BD}" type="slidenum">
              <a:rPr lang="en-US"/>
              <a:pPr/>
              <a:t>25</a:t>
            </a:fld>
            <a:endParaRPr lang="en-US"/>
          </a:p>
        </p:txBody>
      </p:sp>
      <p:pic>
        <p:nvPicPr>
          <p:cNvPr id="236548" name="Picture 4" descr="D:\Ecommerce2E\Art\Chapter4\04_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4375"/>
            <a:ext cx="8534400" cy="4340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29575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Eight Vertical and Horizontal Scaling Techniques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7243035A-52FE-4FDE-BF7B-D32C125386AD}" type="slidenum">
              <a:rPr lang="en-US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52" y="1524000"/>
            <a:ext cx="865644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5BC1CD8C-823E-46CB-BA6E-007733D6F97A}" type="slidenum">
              <a:rPr lang="en-US"/>
              <a:pPr/>
              <a:t>27</a:t>
            </a:fld>
            <a:endParaRPr lang="en-US"/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533400" y="1752600"/>
            <a:ext cx="815340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9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333399"/>
                </a:solidFill>
                <a:latin typeface="Arial" charset="0"/>
              </a:rPr>
              <a:t>Scalability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: refers to the ability of a site to increase in size as demand warrants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9000"/>
              <a:buFont typeface="Wingdings" pitchFamily="2" charset="2"/>
              <a:buChar char="n"/>
            </a:pPr>
            <a:r>
              <a:rPr lang="en-US" sz="2800" dirty="0">
                <a:solidFill>
                  <a:srgbClr val="333399"/>
                </a:solidFill>
                <a:latin typeface="Arial" charset="0"/>
              </a:rPr>
              <a:t>Ways to scale hardware:</a:t>
            </a:r>
          </a:p>
          <a:p>
            <a:pPr lvl="1">
              <a:spcBef>
                <a:spcPct val="50000"/>
              </a:spcBef>
              <a:buClr>
                <a:schemeClr val="tx2"/>
              </a:buClr>
              <a:buSzPct val="79000"/>
              <a:buFont typeface="Wingdings" pitchFamily="2" charset="2"/>
              <a:buChar char="§"/>
            </a:pPr>
            <a:r>
              <a:rPr lang="en-US" sz="2800" dirty="0">
                <a:solidFill>
                  <a:srgbClr val="333399"/>
                </a:solidFill>
                <a:latin typeface="Arial" charset="0"/>
              </a:rPr>
              <a:t>Vertically: increase the processing power of individual components</a:t>
            </a:r>
          </a:p>
          <a:p>
            <a:pPr lvl="1">
              <a:spcBef>
                <a:spcPct val="50000"/>
              </a:spcBef>
              <a:buClr>
                <a:schemeClr val="tx2"/>
              </a:buClr>
              <a:buSzPct val="79000"/>
              <a:buFont typeface="Wingdings" pitchFamily="2" charset="2"/>
              <a:buChar char="§"/>
            </a:pPr>
            <a:r>
              <a:rPr lang="en-US" sz="2800" dirty="0">
                <a:solidFill>
                  <a:srgbClr val="333399"/>
                </a:solidFill>
                <a:latin typeface="Arial" charset="0"/>
              </a:rPr>
              <a:t>Horizontally: employ multiple computers to share the workload</a:t>
            </a:r>
          </a:p>
          <a:p>
            <a:pPr lvl="1">
              <a:spcBef>
                <a:spcPct val="50000"/>
              </a:spcBef>
              <a:buClr>
                <a:schemeClr val="tx2"/>
              </a:buClr>
              <a:buSzPct val="79000"/>
              <a:buFont typeface="Wingdings" pitchFamily="2" charset="2"/>
              <a:buChar char="§"/>
            </a:pPr>
            <a:r>
              <a:rPr lang="en-US" sz="2800" dirty="0">
                <a:solidFill>
                  <a:srgbClr val="333399"/>
                </a:solidFill>
                <a:latin typeface="Arial" charset="0"/>
              </a:rPr>
              <a:t>Improve processing architecture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29575" cy="1311275"/>
          </a:xfrm>
          <a:noFill/>
          <a:ln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C000"/>
                </a:solidFill>
                <a:latin typeface="Arial" charset="0"/>
              </a:rPr>
              <a:t>Right-Sizing Your Hardware Platform: The Supply Side</a:t>
            </a:r>
            <a:endParaRPr lang="en-US" sz="4800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0"/>
            <a:ext cx="8029575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Vertically Scaling a System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7BD2FD2C-D810-45E1-9A46-3E8998081DF9}" type="slidenum">
              <a:rPr lang="en-US"/>
              <a:pPr/>
              <a:t>28</a:t>
            </a:fld>
            <a:endParaRPr lang="en-US"/>
          </a:p>
        </p:txBody>
      </p:sp>
      <p:pic>
        <p:nvPicPr>
          <p:cNvPr id="181252" name="Picture 4" descr="D:\Ecommerce2E\Art\Chapter4\04_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600200"/>
            <a:ext cx="8162925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0"/>
            <a:ext cx="8029575" cy="7016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Horizontally Scaling a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D5A40606-4CC2-439B-AF65-3547E8FE4348}" type="slidenum">
              <a:rPr lang="en-US"/>
              <a:pPr/>
              <a:t>29</a:t>
            </a:fld>
            <a:endParaRPr lang="en-US"/>
          </a:p>
        </p:txBody>
      </p:sp>
      <p:pic>
        <p:nvPicPr>
          <p:cNvPr id="183300" name="Picture 4" descr="D:\Ecommerce2E\Art\Chapter4\04_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4582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9020175" cy="701675"/>
          </a:xfrm>
        </p:spPr>
        <p:txBody>
          <a:bodyPr>
            <a:normAutofit fontScale="90000"/>
          </a:bodyPr>
          <a:lstStyle/>
          <a:p>
            <a:r>
              <a:rPr lang="en-US"/>
              <a:t>Pieces of the Site-Building Puzzle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Main areas where you will need to make decisions in building a site include: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Human resources and organizational capabilities – creating a team that has the skill set to build and manage a successful site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Hardware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Software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Telecommunications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Site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E14F9A85-C411-47AB-8C03-61F0F070725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029575" cy="1311275"/>
          </a:xfrm>
        </p:spPr>
        <p:txBody>
          <a:bodyPr>
            <a:normAutofit fontScale="90000"/>
          </a:bodyPr>
          <a:lstStyle/>
          <a:p>
            <a:r>
              <a:rPr lang="en-US" dirty="0"/>
              <a:t>Web Site Design: Basic Business Considerations</a:t>
            </a:r>
          </a:p>
        </p:txBody>
      </p:sp>
      <p:sp>
        <p:nvSpPr>
          <p:cNvPr id="21606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dirty="0"/>
              <a:t>To achieve basic business functionality of a Web site, need to be aware of design guidelines and software tools that can build active content and functionality</a:t>
            </a:r>
          </a:p>
          <a:p>
            <a:r>
              <a:rPr lang="en-US" dirty="0"/>
              <a:t>Poorly designed Web sites drive customers away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8530CE17-CD82-4542-9B50-A8B144E0E2F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152400"/>
            <a:ext cx="9043987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Web Site Features that Annoy Customers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9388C088-75D3-4B8C-8834-A72AB2E153AA}" type="slidenum">
              <a:rPr lang="en-US"/>
              <a:pPr/>
              <a:t>31</a:t>
            </a:fld>
            <a:endParaRPr lang="en-US"/>
          </a:p>
        </p:txBody>
      </p:sp>
      <p:pic>
        <p:nvPicPr>
          <p:cNvPr id="187396" name="Picture 4" descr="D:\Ecommerce2E\Art\Chapter4\04_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76300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15387" cy="1190625"/>
          </a:xfrm>
          <a:noFill/>
          <a:ln/>
        </p:spPr>
        <p:txBody>
          <a:bodyPr/>
          <a:lstStyle/>
          <a:p>
            <a:r>
              <a:rPr lang="en-US" sz="3600" dirty="0"/>
              <a:t>The Eight Most Important Factors in Successful E-commerce Site Design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6D68D620-48A6-4952-9EE8-CEB83AE3958D}" type="slidenum">
              <a:rPr lang="en-US"/>
              <a:pPr/>
              <a:t>32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74" y="1524000"/>
            <a:ext cx="84762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15963"/>
            <a:ext cx="8715375" cy="579437"/>
          </a:xfrm>
        </p:spPr>
        <p:txBody>
          <a:bodyPr/>
          <a:lstStyle/>
          <a:p>
            <a:r>
              <a:rPr lang="en-US" sz="3200"/>
              <a:t>Tools for Interactivity and Active Content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1534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CGI (Common Gateway Interface): </a:t>
            </a:r>
            <a:r>
              <a:rPr lang="en-US" sz="2400" dirty="0"/>
              <a:t>Set of standards for communication between a browser and a program running on a server that allows for interaction between the user and the server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ASP (Active Server Pages):</a:t>
            </a:r>
            <a:r>
              <a:rPr lang="en-US" sz="2400" dirty="0"/>
              <a:t> Enables programmers using Microsoft’s IIS package to build dynamic pages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Java:</a:t>
            </a:r>
            <a:r>
              <a:rPr lang="en-US" sz="2400" dirty="0"/>
              <a:t> Allows programmers to create interactivity and active content on the client computer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JSP (Java Server Pages</a:t>
            </a:r>
            <a:r>
              <a:rPr lang="en-US" sz="2400" b="1" dirty="0" smtClean="0"/>
              <a:t>) and PHP:</a:t>
            </a:r>
            <a:r>
              <a:rPr lang="en-US" sz="2400" dirty="0" smtClean="0"/>
              <a:t> </a:t>
            </a:r>
            <a:r>
              <a:rPr lang="en-US" sz="2400" dirty="0"/>
              <a:t>Similar to CGI and ASP; allows developers to use a combination of HTML, </a:t>
            </a:r>
            <a:r>
              <a:rPr lang="en-US" sz="2400" dirty="0" smtClean="0"/>
              <a:t>JSP or PHP </a:t>
            </a:r>
            <a:r>
              <a:rPr lang="en-US" sz="2400" dirty="0"/>
              <a:t>scripts </a:t>
            </a:r>
            <a:r>
              <a:rPr lang="en-US" sz="2400" dirty="0" smtClean="0"/>
              <a:t>to </a:t>
            </a:r>
            <a:r>
              <a:rPr lang="en-US" sz="2400" dirty="0"/>
              <a:t>dynamically generate Web pages in response to user requests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JavaScript:</a:t>
            </a:r>
            <a:r>
              <a:rPr lang="en-US" sz="2400" dirty="0"/>
              <a:t> Programming language invented by Netscape that is used to control objects on a Web page and handle interactions with browser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F1000F81-FEEB-4F2C-925B-FE4366C0C043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39175" cy="1066800"/>
          </a:xfrm>
        </p:spPr>
        <p:txBody>
          <a:bodyPr/>
          <a:lstStyle/>
          <a:p>
            <a:r>
              <a:rPr lang="en-US" sz="3200" dirty="0"/>
              <a:t>Tools for Interactivity and Active Content (cont’d)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ActiveX:</a:t>
            </a:r>
            <a:r>
              <a:rPr lang="en-US" dirty="0"/>
              <a:t> Programming language invented by Microsoft to compete with Java</a:t>
            </a:r>
          </a:p>
          <a:p>
            <a:r>
              <a:rPr lang="en-US" b="1" dirty="0"/>
              <a:t>VBScript:</a:t>
            </a:r>
            <a:r>
              <a:rPr lang="en-US" dirty="0"/>
              <a:t> Programming language invented by Microsoft to compete with JavaScript</a:t>
            </a:r>
          </a:p>
          <a:p>
            <a:r>
              <a:rPr lang="en-US" b="1" dirty="0"/>
              <a:t>ColdFusion:</a:t>
            </a:r>
            <a:r>
              <a:rPr lang="en-US" dirty="0"/>
              <a:t> An integrated server-side environment for developing interactive Web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037C1089-BA85-4707-82EC-E1F0EC407931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762000"/>
            <a:ext cx="8029575" cy="701675"/>
          </a:xfrm>
        </p:spPr>
        <p:txBody>
          <a:bodyPr>
            <a:normAutofit fontScale="90000"/>
          </a:bodyPr>
          <a:lstStyle/>
          <a:p>
            <a:r>
              <a:rPr lang="en-US"/>
              <a:t>Personalization Tools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/>
              <a:t>Personalization: </a:t>
            </a:r>
            <a:r>
              <a:rPr lang="en-US" dirty="0"/>
              <a:t>Ability to treat people based on their personal qualities and prior history with your site</a:t>
            </a:r>
          </a:p>
          <a:p>
            <a:r>
              <a:rPr lang="en-US" b="1" dirty="0"/>
              <a:t>Customization: </a:t>
            </a:r>
            <a:r>
              <a:rPr lang="en-US" dirty="0"/>
              <a:t>Ability to change the product to better fit the needs of the customer</a:t>
            </a:r>
          </a:p>
          <a:p>
            <a:r>
              <a:rPr lang="en-US" b="1" dirty="0" smtClean="0"/>
              <a:t>Cookies:</a:t>
            </a:r>
            <a:r>
              <a:rPr lang="en-US" dirty="0" smtClean="0"/>
              <a:t> </a:t>
            </a:r>
            <a:r>
              <a:rPr lang="en-US" dirty="0"/>
              <a:t>the primary method for achieving personalization and customization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66FC59FC-0472-4B89-A454-7BBA454980A4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304800"/>
            <a:ext cx="9043987" cy="1190625"/>
          </a:xfrm>
          <a:noFill/>
          <a:ln/>
        </p:spPr>
        <p:txBody>
          <a:bodyPr/>
          <a:lstStyle/>
          <a:p>
            <a:r>
              <a:rPr lang="en-US" sz="3600" dirty="0"/>
              <a:t>Pieces of the E-commerce Site-Building Puzzle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ECD0BEF0-5B58-43E7-8016-22D9C1D1FE79}" type="slidenum">
              <a:rPr lang="en-US"/>
              <a:pPr/>
              <a:t>4</a:t>
            </a:fld>
            <a:endParaRPr lang="en-US"/>
          </a:p>
        </p:txBody>
      </p:sp>
      <p:pic>
        <p:nvPicPr>
          <p:cNvPr id="130052" name="Picture 4" descr="D:\Ecommerce2E\Art\Chapter4\04_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2438400"/>
            <a:ext cx="7818437" cy="3532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20175" cy="1174750"/>
          </a:xfrm>
        </p:spPr>
        <p:txBody>
          <a:bodyPr/>
          <a:lstStyle/>
          <a:p>
            <a:r>
              <a:rPr lang="en-US" sz="3600" dirty="0"/>
              <a:t>The Systems Development Life Cycle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Systems Development Life Cycle (SDLC) is a methodology for understanding the business objectives of a system and designing an appropriate solution</a:t>
            </a:r>
          </a:p>
          <a:p>
            <a:pPr>
              <a:lnSpc>
                <a:spcPct val="90000"/>
              </a:lnSpc>
            </a:pPr>
            <a:r>
              <a:rPr lang="en-US" sz="2400"/>
              <a:t>Five major steps in the SDLC are: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Systems analysis/planning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Systems design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Building the system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Testing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23D8860D-3BCF-4ED7-92CD-BE161825781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15387" cy="13112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Web Site Systems Development Life Cycle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B5F93C95-F040-462E-9B02-77F685E7C7B3}" type="slidenum">
              <a:rPr lang="en-US"/>
              <a:pPr/>
              <a:t>6</a:t>
            </a:fld>
            <a:endParaRPr lang="en-US"/>
          </a:p>
        </p:txBody>
      </p:sp>
      <p:pic>
        <p:nvPicPr>
          <p:cNvPr id="132100" name="Picture 4" descr="D:\Ecommerce2E\Art\Chapter4\04_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229600" cy="4025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3825" y="0"/>
            <a:ext cx="9020175" cy="15541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System Analysis/Planning: Identifying Business Objectives, System Functionality, and Information Requirements</a:t>
            </a:r>
          </a:p>
        </p:txBody>
      </p:sp>
      <p:sp>
        <p:nvSpPr>
          <p:cNvPr id="19968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Business objectives</a:t>
            </a:r>
            <a:r>
              <a:rPr lang="en-US" dirty="0"/>
              <a:t>: a list of capabilities you want your site to have</a:t>
            </a:r>
          </a:p>
          <a:p>
            <a:r>
              <a:rPr lang="en-US" b="1" dirty="0">
                <a:solidFill>
                  <a:srgbClr val="FF0000"/>
                </a:solidFill>
              </a:rPr>
              <a:t>System functionalities: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 list of the types of information system capabilities you will need to achieve your business objectives</a:t>
            </a:r>
          </a:p>
          <a:p>
            <a:r>
              <a:rPr lang="en-US" b="1" dirty="0">
                <a:solidFill>
                  <a:srgbClr val="FF0000"/>
                </a:solidFill>
              </a:rPr>
              <a:t>Information requirements: </a:t>
            </a:r>
            <a:r>
              <a:rPr lang="en-US" dirty="0"/>
              <a:t>the information elements that the system must produce in order to achieve the business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ECFCFB03-8F4B-418F-BF7F-24C0A1D1BAB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15387" cy="15541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 dirty="0"/>
              <a:t>Systems Analysis: Business Objectives, System Functionality, and Information Requirements for a Typical E-commerce Site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E-commerce , BDU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4-</a:t>
            </a:r>
            <a:fld id="{E97A41D5-D8EA-4EAF-8BCC-7F9E87FFFB4E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14475"/>
            <a:ext cx="8671576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762000"/>
            <a:ext cx="9043987" cy="641350"/>
          </a:xfrm>
          <a:noFill/>
          <a:ln/>
        </p:spPr>
        <p:txBody>
          <a:bodyPr/>
          <a:lstStyle/>
          <a:p>
            <a:r>
              <a:rPr lang="en-US" sz="3600" dirty="0"/>
              <a:t>A Logical Design for a Simple Web Site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E-commerce , BDU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4-</a:t>
            </a:r>
            <a:fld id="{266ED93A-CB90-4C4D-9902-96D831D4BF3B}" type="slidenum">
              <a:rPr lang="en-US"/>
              <a:pPr/>
              <a:t>9</a:t>
            </a:fld>
            <a:endParaRPr lang="en-US"/>
          </a:p>
        </p:txBody>
      </p:sp>
      <p:pic>
        <p:nvPicPr>
          <p:cNvPr id="136196" name="Picture 4" descr="D:\Ecommerce2E\Art\Chapter4\04_03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82775"/>
            <a:ext cx="7848600" cy="4464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997</TotalTime>
  <Words>1367</Words>
  <Application>Microsoft Office PowerPoint</Application>
  <PresentationFormat>On-screen Show (4:3)</PresentationFormat>
  <Paragraphs>213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Module</vt:lpstr>
      <vt:lpstr>E-commerce </vt:lpstr>
      <vt:lpstr>Building an E-commerce Site: A Systematic Approach</vt:lpstr>
      <vt:lpstr>Pieces of the Site-Building Puzzle</vt:lpstr>
      <vt:lpstr>Pieces of the E-commerce Site-Building Puzzle</vt:lpstr>
      <vt:lpstr>The Systems Development Life Cycle</vt:lpstr>
      <vt:lpstr>Web Site Systems Development Life Cycle</vt:lpstr>
      <vt:lpstr>System Analysis/Planning: Identifying Business Objectives, System Functionality, and Information Requirements</vt:lpstr>
      <vt:lpstr>Systems Analysis: Business Objectives, System Functionality, and Information Requirements for a Typical E-commerce Site</vt:lpstr>
      <vt:lpstr>A Logical Design for a Simple Web Site</vt:lpstr>
      <vt:lpstr>A Physical Design for a Simple Web Site</vt:lpstr>
      <vt:lpstr>Building the System: In-House versus Outsourcing</vt:lpstr>
      <vt:lpstr>Testing, Implementation and Maintenance</vt:lpstr>
      <vt:lpstr>Components of a Web Site Budget</vt:lpstr>
      <vt:lpstr>Simple versus Multi-tiered Web Site Architecture</vt:lpstr>
      <vt:lpstr>Two-Tier E-commerce Architecture</vt:lpstr>
      <vt:lpstr>Multi-tier E-commerce Architecture</vt:lpstr>
      <vt:lpstr>Web Server Software</vt:lpstr>
      <vt:lpstr>Key Players in Web Server Software</vt:lpstr>
      <vt:lpstr>Dynamic Page Generation Tools</vt:lpstr>
      <vt:lpstr>Application Servers</vt:lpstr>
      <vt:lpstr>Application Servers and Their Functions</vt:lpstr>
      <vt:lpstr>Widely Used Midrange and High-end E-commerce Suites</vt:lpstr>
      <vt:lpstr>Choosing the Hardware for an E-commerce Site</vt:lpstr>
      <vt:lpstr>Right-Sizing Your Hardware Platform: The Demand Side</vt:lpstr>
      <vt:lpstr>Capacity of Static Page Web Servers</vt:lpstr>
      <vt:lpstr>Eight Vertical and Horizontal Scaling Techniques</vt:lpstr>
      <vt:lpstr>Right-Sizing Your Hardware Platform: The Supply Side</vt:lpstr>
      <vt:lpstr>Vertically Scaling a System</vt:lpstr>
      <vt:lpstr>Horizontally Scaling a System</vt:lpstr>
      <vt:lpstr>Web Site Design: Basic Business Considerations</vt:lpstr>
      <vt:lpstr>Web Site Features that Annoy Customers</vt:lpstr>
      <vt:lpstr>The Eight Most Important Factors in Successful E-commerce Site Design</vt:lpstr>
      <vt:lpstr>Tools for Interactivity and Active Content</vt:lpstr>
      <vt:lpstr>Tools for Interactivity and Active Content (cont’d)</vt:lpstr>
      <vt:lpstr>Personalization Tools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</dc:title>
  <dc:creator>Aemro</dc:creator>
  <cp:lastModifiedBy>PRLAB</cp:lastModifiedBy>
  <cp:revision>28</cp:revision>
  <dcterms:created xsi:type="dcterms:W3CDTF">2011-02-22T12:21:06Z</dcterms:created>
  <dcterms:modified xsi:type="dcterms:W3CDTF">2011-04-18T15:31:06Z</dcterms:modified>
</cp:coreProperties>
</file>