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56" r:id="rId2"/>
    <p:sldId id="258" r:id="rId3"/>
    <p:sldId id="259" r:id="rId4"/>
    <p:sldId id="260" r:id="rId5"/>
    <p:sldId id="264" r:id="rId6"/>
    <p:sldId id="267" r:id="rId7"/>
    <p:sldId id="269" r:id="rId8"/>
    <p:sldId id="270" r:id="rId9"/>
    <p:sldId id="272" r:id="rId10"/>
    <p:sldId id="283" r:id="rId11"/>
    <p:sldId id="273" r:id="rId12"/>
    <p:sldId id="274" r:id="rId13"/>
    <p:sldId id="281" r:id="rId14"/>
    <p:sldId id="284" r:id="rId15"/>
    <p:sldId id="285" r:id="rId16"/>
    <p:sldId id="286" r:id="rId17"/>
    <p:sldId id="287" r:id="rId18"/>
    <p:sldId id="288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18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E54945-F2F2-4A7B-9584-532C68134AA2}" type="datetimeFigureOut">
              <a:rPr lang="en-US" smtClean="0"/>
              <a:pPr/>
              <a:t>3/7/2011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123889-919E-497A-80C2-5E946522250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123889-919E-497A-80C2-5E946522250C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C716662-7F36-445F-BD3A-1C0DEE6A769F}" type="slidenum">
              <a:rPr lang="en-US"/>
              <a:pPr/>
              <a:t>10</a:t>
            </a:fld>
            <a:endParaRPr lang="en-US"/>
          </a:p>
        </p:txBody>
      </p:sp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C7A6A65-39A9-4D6D-A2C0-BCDD934B6BAE}" type="slidenum">
              <a:rPr lang="en-US"/>
              <a:pPr/>
              <a:t>11</a:t>
            </a:fld>
            <a:endParaRPr lang="en-US"/>
          </a:p>
        </p:txBody>
      </p:sp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74E7211-1155-4257-A920-93A7901D9994}" type="slidenum">
              <a:rPr lang="en-US"/>
              <a:pPr/>
              <a:t>12</a:t>
            </a:fld>
            <a:endParaRPr lang="en-US"/>
          </a:p>
        </p:txBody>
      </p:sp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B97D344-8FD4-4C22-8246-774370E09ACE}" type="slidenum">
              <a:rPr lang="en-US"/>
              <a:pPr/>
              <a:t>13</a:t>
            </a:fld>
            <a:endParaRPr lang="en-US"/>
          </a:p>
        </p:txBody>
      </p:sp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1EFDB35-7976-4714-970F-AF87F43C8567}" type="slidenum">
              <a:rPr lang="en-US"/>
              <a:pPr/>
              <a:t>14</a:t>
            </a:fld>
            <a:endParaRPr lang="en-US"/>
          </a:p>
        </p:txBody>
      </p:sp>
      <p:sp>
        <p:nvSpPr>
          <p:cNvPr id="145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45411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158D5ED-E58D-45D4-8FF9-CA0F258D8860}" type="slidenum">
              <a:rPr lang="en-US"/>
              <a:pPr/>
              <a:t>15</a:t>
            </a:fld>
            <a:endParaRPr lang="en-US"/>
          </a:p>
        </p:txBody>
      </p:sp>
      <p:sp>
        <p:nvSpPr>
          <p:cNvPr id="147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CA7CA55-9606-438B-860C-D580B25D984C}" type="slidenum">
              <a:rPr lang="en-US"/>
              <a:pPr/>
              <a:t>16</a:t>
            </a:fld>
            <a:endParaRPr lang="en-US"/>
          </a:p>
        </p:txBody>
      </p:sp>
      <p:sp>
        <p:nvSpPr>
          <p:cNvPr id="151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51555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B088464-BE8A-492E-B17F-4F513DF854E8}" type="slidenum">
              <a:rPr lang="en-US"/>
              <a:pPr/>
              <a:t>17</a:t>
            </a:fld>
            <a:endParaRPr lang="en-US"/>
          </a:p>
        </p:txBody>
      </p:sp>
      <p:sp>
        <p:nvSpPr>
          <p:cNvPr id="153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577A12C-7192-40C9-BF57-3B72EC04B27C}" type="slidenum">
              <a:rPr lang="en-US"/>
              <a:pPr/>
              <a:t>18</a:t>
            </a:fld>
            <a:endParaRPr lang="en-US"/>
          </a:p>
        </p:txBody>
      </p:sp>
      <p:sp>
        <p:nvSpPr>
          <p:cNvPr id="155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55651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95CC734-A018-4B59-AC46-E926855761FE}" type="slidenum">
              <a:rPr lang="en-US"/>
              <a:pPr/>
              <a:t>2</a:t>
            </a:fld>
            <a:endParaRPr lang="en-US"/>
          </a:p>
        </p:txBody>
      </p:sp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EA2FB2B-8983-4FC3-A1BD-9C7A3D1A3D3F}" type="slidenum">
              <a:rPr lang="en-US"/>
              <a:pPr/>
              <a:t>3</a:t>
            </a:fld>
            <a:endParaRPr lang="en-US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9F994C6-3817-4A03-B349-D79EA3B8122E}" type="slidenum">
              <a:rPr lang="en-US"/>
              <a:pPr/>
              <a:t>4</a:t>
            </a:fld>
            <a:endParaRPr lang="en-US"/>
          </a:p>
        </p:txBody>
      </p:sp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B3A96E9-258E-4E24-AA25-B27EE6781D01}" type="slidenum">
              <a:rPr lang="en-US"/>
              <a:pPr/>
              <a:t>5</a:t>
            </a:fld>
            <a:endParaRPr lang="en-US"/>
          </a:p>
        </p:txBody>
      </p:sp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8" y="4344988"/>
            <a:ext cx="5026025" cy="4111625"/>
          </a:xfrm>
          <a:solidFill>
            <a:srgbClr val="FFFFFF"/>
          </a:solidFill>
          <a:ln w="12700" cap="flat">
            <a:solidFill>
              <a:srgbClr val="000000"/>
            </a:solidFill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A0BD4CC-4454-4F67-AB27-C9E07999DAC6}" type="slidenum">
              <a:rPr lang="en-US"/>
              <a:pPr/>
              <a:t>6</a:t>
            </a:fld>
            <a:endParaRPr lang="en-US"/>
          </a:p>
        </p:txBody>
      </p:sp>
      <p:sp>
        <p:nvSpPr>
          <p:cNvPr id="106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8" y="4344988"/>
            <a:ext cx="5026025" cy="4111625"/>
          </a:xfrm>
          <a:solidFill>
            <a:srgbClr val="FFFFFF"/>
          </a:solidFill>
          <a:ln w="12700" cap="flat">
            <a:solidFill>
              <a:srgbClr val="000000"/>
            </a:solidFill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AFF79B-BAAC-4527-B07F-74FD546847D1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AFF79B-BAAC-4527-B07F-74FD546847D1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C716662-7F36-445F-BD3A-1C0DEE6A769F}" type="slidenum">
              <a:rPr lang="en-US"/>
              <a:pPr/>
              <a:t>9</a:t>
            </a:fld>
            <a:endParaRPr lang="en-US"/>
          </a:p>
        </p:txBody>
      </p:sp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D0508-90F3-47DB-98AA-50EE62D00FE1}" type="datetime1">
              <a:rPr lang="en-US" smtClean="0"/>
              <a:pPr/>
              <a:t>3/7/2011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E-commerce , BDU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E07DA-795F-46A5-A948-B1E2EE623A3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7E9A8-A323-47BE-97BE-ABA2563B0179}" type="datetime1">
              <a:rPr lang="en-US" smtClean="0"/>
              <a:pPr/>
              <a:t>3/7/2011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E-commerce , BDU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E07DA-795F-46A5-A948-B1E2EE623A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45A4E-5DBA-4F3C-95B0-4DF7488C1759}" type="datetime1">
              <a:rPr lang="en-US" smtClean="0"/>
              <a:pPr/>
              <a:t>3/7/2011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r>
              <a:rPr lang="en-US" smtClean="0"/>
              <a:t>E-commerce , BDU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E07DA-795F-46A5-A948-B1E2EE623A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05A04-F499-496F-9B90-B07A1E5EB54A}" type="datetime1">
              <a:rPr lang="en-US" smtClean="0"/>
              <a:pPr/>
              <a:t>3/7/2011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E-commerce , BDU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E07DA-795F-46A5-A948-B1E2EE623A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2027E-B609-4FD4-89A4-CA1791739F8A}" type="datetime1">
              <a:rPr lang="en-US" smtClean="0"/>
              <a:pPr/>
              <a:t>3/7/2011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E-commerce , BDU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E07DA-795F-46A5-A948-B1E2EE623A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2016F-79F4-444E-AB3D-A210736370BB}" type="datetime1">
              <a:rPr lang="en-US" smtClean="0"/>
              <a:pPr/>
              <a:t>3/7/2011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E-commerce , BDU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E07DA-795F-46A5-A948-B1E2EE623A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C9AA7-738A-43FC-8E65-E1D1256EA272}" type="datetime1">
              <a:rPr lang="en-US" smtClean="0"/>
              <a:pPr/>
              <a:t>3/7/2011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E-commerce , BDU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E07DA-795F-46A5-A948-B1E2EE623A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7D986-272E-4A4B-A509-A1D21F555965}" type="datetime1">
              <a:rPr lang="en-US" smtClean="0"/>
              <a:pPr/>
              <a:t>3/7/2011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E-commerce , BDU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E07DA-795F-46A5-A948-B1E2EE623A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E75A3-340C-4694-ABD0-3D11F375DAFD}" type="datetime1">
              <a:rPr lang="en-US" smtClean="0"/>
              <a:pPr/>
              <a:t>3/7/2011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E-commerce , BDU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E07DA-795F-46A5-A948-B1E2EE623A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3193B-04C8-42B2-B317-B5C9E683305C}" type="datetime1">
              <a:rPr lang="en-US" smtClean="0"/>
              <a:pPr/>
              <a:t>3/7/2011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E-commerce , BDU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E07DA-795F-46A5-A948-B1E2EE623A3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7E3B4D0D-CD88-4D94-A4E2-E926D7F6CB60}" type="datetime1">
              <a:rPr lang="en-US" smtClean="0"/>
              <a:pPr/>
              <a:t>3/7/2011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r>
              <a:rPr lang="en-US" smtClean="0"/>
              <a:t>E-commerce , BDU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002E07DA-795F-46A5-A948-B1E2EE623A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28DAC4C-616C-482C-9F93-9A957582C841}" type="datetime1">
              <a:rPr lang="en-US" smtClean="0"/>
              <a:pPr/>
              <a:t>3/7/2011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r>
              <a:rPr lang="en-US" smtClean="0"/>
              <a:t>E-commerce , BDU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002E07DA-795F-46A5-A948-B1E2EE623A3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E-commerce	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4038600"/>
            <a:ext cx="8001000" cy="914400"/>
          </a:xfrm>
        </p:spPr>
        <p:txBody>
          <a:bodyPr/>
          <a:lstStyle/>
          <a:p>
            <a:r>
              <a:rPr lang="en-US" smtClean="0"/>
              <a:t>Week </a:t>
            </a:r>
            <a:r>
              <a:rPr lang="en-US" smtClean="0"/>
              <a:t> 3</a:t>
            </a:r>
            <a:endParaRPr lang="en-US" dirty="0" smtClean="0"/>
          </a:p>
          <a:p>
            <a:r>
              <a:rPr lang="en-US" dirty="0" smtClean="0"/>
              <a:t>Aemro B.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E-commerce , BDU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E07DA-795F-46A5-A948-B1E2EE623A35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>
            <a:normAutofit fontScale="90000"/>
          </a:bodyPr>
          <a:lstStyle/>
          <a:p>
            <a:r>
              <a:rPr lang="en-US" dirty="0" smtClean="0"/>
              <a:t>The Internet and World Wide Web: E-commerce Infrastructure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457200" y="1524000"/>
            <a:ext cx="7848600" cy="5485221"/>
          </a:xfrm>
          <a:noFill/>
          <a:ln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  <a:spAutoFit/>
          </a:bodyPr>
          <a:lstStyle/>
          <a:p>
            <a:pPr>
              <a:buClr>
                <a:schemeClr val="tx2"/>
              </a:buClr>
              <a:buSzPct val="60000"/>
            </a:pPr>
            <a:r>
              <a:rPr lang="en-US" sz="2800" dirty="0" smtClean="0"/>
              <a:t>Web Servers </a:t>
            </a:r>
          </a:p>
          <a:p>
            <a:pPr lvl="1">
              <a:buClr>
                <a:schemeClr val="tx2"/>
              </a:buClr>
              <a:buSzPct val="60000"/>
            </a:pPr>
            <a:r>
              <a:rPr lang="en-US" sz="2000" dirty="0" smtClean="0">
                <a:latin typeface="Arial" charset="0"/>
              </a:rPr>
              <a:t>Web server software enables a computer to deliver Web pages written in HTML to client machines on a network that request this service by sending an HTTP request</a:t>
            </a:r>
          </a:p>
          <a:p>
            <a:pPr lvl="1">
              <a:buClr>
                <a:schemeClr val="tx2"/>
              </a:buClr>
              <a:buSzPct val="60000"/>
            </a:pPr>
            <a:r>
              <a:rPr lang="en-US" sz="2000" dirty="0" smtClean="0">
                <a:latin typeface="Arial" charset="0"/>
              </a:rPr>
              <a:t>Basic capabilities</a:t>
            </a:r>
          </a:p>
          <a:p>
            <a:pPr lvl="2">
              <a:buClr>
                <a:schemeClr val="tx2"/>
              </a:buClr>
            </a:pPr>
            <a:r>
              <a:rPr lang="en-US" sz="1800" dirty="0" smtClean="0">
                <a:latin typeface="Arial" charset="0"/>
              </a:rPr>
              <a:t>Security services</a:t>
            </a:r>
          </a:p>
          <a:p>
            <a:pPr lvl="2">
              <a:buClr>
                <a:schemeClr val="tx2"/>
              </a:buClr>
            </a:pPr>
            <a:r>
              <a:rPr lang="en-US" sz="1800" dirty="0" smtClean="0">
                <a:latin typeface="Arial" charset="0"/>
              </a:rPr>
              <a:t>File Transfer Protocol</a:t>
            </a:r>
          </a:p>
          <a:p>
            <a:pPr lvl="2">
              <a:buClr>
                <a:schemeClr val="tx2"/>
              </a:buClr>
            </a:pPr>
            <a:r>
              <a:rPr lang="en-US" sz="1800" dirty="0" smtClean="0">
                <a:latin typeface="Arial" charset="0"/>
              </a:rPr>
              <a:t>Search engine</a:t>
            </a:r>
          </a:p>
          <a:p>
            <a:pPr lvl="2">
              <a:buClr>
                <a:schemeClr val="tx2"/>
              </a:buClr>
            </a:pPr>
            <a:r>
              <a:rPr lang="en-US" sz="1800" dirty="0" smtClean="0">
                <a:latin typeface="Arial" charset="0"/>
              </a:rPr>
              <a:t>Data capture</a:t>
            </a:r>
          </a:p>
          <a:p>
            <a:pPr lvl="1">
              <a:buClr>
                <a:schemeClr val="tx2"/>
              </a:buClr>
              <a:buSzPct val="60000"/>
            </a:pPr>
            <a:r>
              <a:rPr lang="en-US" sz="1600" dirty="0">
                <a:latin typeface="Arial" charset="0"/>
              </a:rPr>
              <a:t>Types of servers on the Web</a:t>
            </a:r>
          </a:p>
          <a:p>
            <a:pPr lvl="2">
              <a:buClr>
                <a:schemeClr val="tx2"/>
              </a:buClr>
            </a:pPr>
            <a:r>
              <a:rPr lang="en-US" sz="1600" dirty="0">
                <a:latin typeface="Arial" charset="0"/>
              </a:rPr>
              <a:t>database server -- designed to access specific information with a database</a:t>
            </a:r>
          </a:p>
          <a:p>
            <a:pPr lvl="2">
              <a:buClr>
                <a:schemeClr val="tx2"/>
              </a:buClr>
            </a:pPr>
            <a:r>
              <a:rPr lang="en-US" sz="1600" dirty="0">
                <a:latin typeface="Arial" charset="0"/>
              </a:rPr>
              <a:t>ad server -- designed to deliver targeted banner ads</a:t>
            </a:r>
          </a:p>
          <a:p>
            <a:pPr lvl="2">
              <a:buClr>
                <a:schemeClr val="tx2"/>
              </a:buClr>
            </a:pPr>
            <a:r>
              <a:rPr lang="en-US" sz="1600" dirty="0">
                <a:latin typeface="Arial" charset="0"/>
              </a:rPr>
              <a:t>mail server -- provides mail messages</a:t>
            </a:r>
          </a:p>
          <a:p>
            <a:pPr lvl="2">
              <a:buClr>
                <a:schemeClr val="tx2"/>
              </a:buClr>
            </a:pPr>
            <a:r>
              <a:rPr lang="en-US" sz="1600" dirty="0">
                <a:latin typeface="Arial" charset="0"/>
              </a:rPr>
              <a:t>video server -- serves video clips</a:t>
            </a:r>
          </a:p>
          <a:p>
            <a:pPr lvl="2">
              <a:buClr>
                <a:schemeClr val="tx2"/>
              </a:buClr>
              <a:buNone/>
            </a:pPr>
            <a:endParaRPr lang="en-US" sz="1800" dirty="0" smtClean="0">
              <a:latin typeface="Arial" charset="0"/>
            </a:endParaRPr>
          </a:p>
          <a:p>
            <a:pPr lvl="1">
              <a:buClr>
                <a:schemeClr val="tx2"/>
              </a:buClr>
              <a:buSzPct val="60000"/>
            </a:pPr>
            <a:endParaRPr lang="en-US" sz="1200" dirty="0">
              <a:latin typeface="Arial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E-commerce , BDU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Slide 3-</a:t>
            </a:r>
            <a:fld id="{6C307F03-EEF5-4A31-97B7-FFE3FB52EB5C}" type="slidenum">
              <a:rPr lang="en-US"/>
              <a:pPr/>
              <a:t>10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1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1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1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1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19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19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19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19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198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198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198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198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>
            <a:normAutofit fontScale="90000"/>
          </a:bodyPr>
          <a:lstStyle/>
          <a:p>
            <a:r>
              <a:rPr lang="en-US"/>
              <a:t>The Client/Server Computing Model</a:t>
            </a: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E-commerce , BDU</a:t>
            </a: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3-</a:t>
            </a:r>
            <a:fld id="{ABFF238A-AA07-49BB-9DC1-9893D5A96468}" type="slidenum">
              <a:rPr lang="en-US"/>
              <a:pPr/>
              <a:t>11</a:t>
            </a:fld>
            <a:endParaRPr lang="en-US"/>
          </a:p>
        </p:txBody>
      </p:sp>
      <p:pic>
        <p:nvPicPr>
          <p:cNvPr id="44037" name="Picture 5" descr="C:\WINNT\Profiles\upaquel\Desktop\ch02-08_256_gif\03-07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14400" y="2514600"/>
            <a:ext cx="7286625" cy="2562225"/>
          </a:xfrm>
          <a:prstGeom prst="rect">
            <a:avLst/>
          </a:prstGeom>
          <a:noFill/>
        </p:spPr>
      </p:pic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>
            <a:normAutofit fontScale="90000"/>
          </a:bodyPr>
          <a:lstStyle/>
          <a:p>
            <a:r>
              <a:rPr lang="en-US"/>
              <a:t>Other Internet Protocols and Utility Programs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685800" y="1981200"/>
            <a:ext cx="7772400" cy="4114800"/>
          </a:xfrm>
          <a:noFill/>
          <a:ln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  <a:normAutofit/>
          </a:bodyPr>
          <a:lstStyle/>
          <a:p>
            <a:pPr>
              <a:buClr>
                <a:schemeClr val="tx2"/>
              </a:buClr>
              <a:buSzPct val="60000"/>
            </a:pPr>
            <a:r>
              <a:rPr lang="en-US" sz="2800" dirty="0">
                <a:latin typeface="Arial" charset="0"/>
              </a:rPr>
              <a:t>HTTP is the Internet protocol used for transferring Web pages.</a:t>
            </a:r>
          </a:p>
          <a:p>
            <a:pPr>
              <a:buClr>
                <a:schemeClr val="tx2"/>
              </a:buClr>
              <a:buSzPct val="60000"/>
            </a:pPr>
            <a:r>
              <a:rPr lang="en-US" sz="2800" dirty="0">
                <a:latin typeface="Arial" charset="0"/>
              </a:rPr>
              <a:t>FTP is one of the original Internet services. Part of TCP/IP protocol that permits users to transfer files from the server to their client machine, and vice versa</a:t>
            </a:r>
          </a:p>
          <a:p>
            <a:pPr>
              <a:buClr>
                <a:schemeClr val="tx2"/>
              </a:buClr>
              <a:buSzPct val="60000"/>
            </a:pPr>
            <a:r>
              <a:rPr lang="en-US" sz="2800" dirty="0">
                <a:latin typeface="Arial" charset="0"/>
              </a:rPr>
              <a:t>SSL is a protocol that provides secure communications between the client and the server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E-commerce , BDU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3-</a:t>
            </a:r>
            <a:fld id="{7065966C-186B-4D77-AD35-5950A118B0AF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3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Intranets and Extranets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685800" y="1981200"/>
            <a:ext cx="7772400" cy="4114800"/>
          </a:xfrm>
          <a:noFill/>
          <a:ln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>
              <a:buClr>
                <a:schemeClr val="tx2"/>
              </a:buClr>
              <a:buSzPct val="60000"/>
            </a:pPr>
            <a:r>
              <a:rPr lang="en-US" dirty="0">
                <a:latin typeface="Arial" charset="0"/>
              </a:rPr>
              <a:t>Intranet</a:t>
            </a:r>
          </a:p>
          <a:p>
            <a:pPr lvl="1">
              <a:buClr>
                <a:schemeClr val="tx2"/>
              </a:buClr>
            </a:pPr>
            <a:r>
              <a:rPr lang="en-US" dirty="0">
                <a:latin typeface="Arial" charset="0"/>
              </a:rPr>
              <a:t>a TCP/IP network located within a single organization for purposes of communications and information processing</a:t>
            </a:r>
          </a:p>
          <a:p>
            <a:pPr>
              <a:buClr>
                <a:schemeClr val="tx2"/>
              </a:buClr>
              <a:buSzPct val="60000"/>
            </a:pPr>
            <a:r>
              <a:rPr lang="en-US" dirty="0">
                <a:latin typeface="Arial" charset="0"/>
              </a:rPr>
              <a:t>Extranet</a:t>
            </a:r>
          </a:p>
          <a:p>
            <a:pPr lvl="1">
              <a:buClr>
                <a:schemeClr val="tx2"/>
              </a:buClr>
            </a:pPr>
            <a:r>
              <a:rPr lang="en-US" dirty="0">
                <a:latin typeface="Arial" charset="0"/>
              </a:rPr>
              <a:t>formed when firms permit outsiders to access their internal TCP/IP networks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E-commerce , BDU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3-</a:t>
            </a:r>
            <a:fld id="{1969C839-4463-4B5F-9416-E904F2263CE7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0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0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0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0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08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08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899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>
            <a:normAutofit fontScale="90000"/>
          </a:bodyPr>
          <a:lstStyle/>
          <a:p>
            <a:r>
              <a:rPr lang="en-US"/>
              <a:t>The Internet and the Web: Features</a:t>
            </a:r>
          </a:p>
        </p:txBody>
      </p:sp>
      <p:sp>
        <p:nvSpPr>
          <p:cNvPr id="144387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685800" y="1981200"/>
            <a:ext cx="7772400" cy="4114800"/>
          </a:xfrm>
          <a:noFill/>
          <a:ln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  <a:normAutofit fontScale="92500"/>
          </a:bodyPr>
          <a:lstStyle/>
          <a:p>
            <a:pPr>
              <a:buClr>
                <a:schemeClr val="tx2"/>
              </a:buClr>
              <a:buSzPct val="60000"/>
            </a:pPr>
            <a:r>
              <a:rPr lang="en-US" b="1" dirty="0">
                <a:latin typeface="Arial" charset="0"/>
              </a:rPr>
              <a:t>E-Mail</a:t>
            </a:r>
            <a:endParaRPr lang="en-US" sz="2800" b="1" dirty="0">
              <a:latin typeface="Arial" charset="0"/>
            </a:endParaRPr>
          </a:p>
          <a:p>
            <a:pPr lvl="1">
              <a:buClr>
                <a:schemeClr val="tx2"/>
              </a:buClr>
            </a:pPr>
            <a:r>
              <a:rPr lang="en-US" b="1" dirty="0">
                <a:latin typeface="Arial" charset="0"/>
              </a:rPr>
              <a:t>The most-used application of the Internet.  Uses a series of protocols to enable messages containing text, images, sound, and video clips to be transferred from on Internet user to another.</a:t>
            </a:r>
          </a:p>
          <a:p>
            <a:pPr lvl="1">
              <a:buClr>
                <a:schemeClr val="tx2"/>
              </a:buClr>
            </a:pPr>
            <a:r>
              <a:rPr lang="en-US" b="1" dirty="0">
                <a:latin typeface="Arial" charset="0"/>
              </a:rPr>
              <a:t>Attachment is a file inserted within the e-mail message </a:t>
            </a:r>
          </a:p>
          <a:p>
            <a:pPr lvl="1">
              <a:buClr>
                <a:schemeClr val="tx2"/>
              </a:buClr>
            </a:pPr>
            <a:r>
              <a:rPr lang="en-US" b="1" dirty="0">
                <a:latin typeface="Arial" charset="0"/>
              </a:rPr>
              <a:t>Spam is unsolicited e-mail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E-commerce , BDU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3-</a:t>
            </a:r>
            <a:fld id="{65DDEB21-A238-46BA-B267-AD57C44953D2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>
            <a:normAutofit fontScale="90000"/>
          </a:bodyPr>
          <a:lstStyle/>
          <a:p>
            <a:r>
              <a:rPr lang="en-US"/>
              <a:t>The Internet and the Web: Features</a:t>
            </a:r>
          </a:p>
        </p:txBody>
      </p:sp>
      <p:sp>
        <p:nvSpPr>
          <p:cNvPr id="146435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685800" y="1981200"/>
            <a:ext cx="7772400" cy="4114800"/>
          </a:xfrm>
          <a:noFill/>
          <a:ln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buClr>
                <a:schemeClr val="tx2"/>
              </a:buClr>
              <a:buSzPct val="60000"/>
            </a:pPr>
            <a:r>
              <a:rPr lang="en-US" sz="2400" b="1" dirty="0">
                <a:latin typeface="Arial" charset="0"/>
              </a:rPr>
              <a:t>Search engines</a:t>
            </a:r>
            <a:endParaRPr lang="en-US" sz="2000" b="1" dirty="0">
              <a:latin typeface="Arial" charset="0"/>
            </a:endParaRPr>
          </a:p>
          <a:p>
            <a:pPr lvl="1">
              <a:lnSpc>
                <a:spcPct val="90000"/>
              </a:lnSpc>
              <a:buClr>
                <a:schemeClr val="tx2"/>
              </a:buClr>
            </a:pPr>
            <a:r>
              <a:rPr lang="en-US" sz="1800" b="1" dirty="0">
                <a:latin typeface="Arial" charset="0"/>
              </a:rPr>
              <a:t>identifies Web pages that appear to match keywords, also called queries, typed by the user and provides a list of the best matches</a:t>
            </a:r>
          </a:p>
          <a:p>
            <a:pPr lvl="1">
              <a:lnSpc>
                <a:spcPct val="90000"/>
              </a:lnSpc>
              <a:buClr>
                <a:schemeClr val="tx2"/>
              </a:buClr>
            </a:pPr>
            <a:r>
              <a:rPr lang="en-US" sz="2000" b="1" dirty="0">
                <a:latin typeface="Arial" charset="0"/>
              </a:rPr>
              <a:t>Intelligent agents </a:t>
            </a:r>
            <a:endParaRPr lang="en-US" sz="1800" b="1" dirty="0">
              <a:latin typeface="Arial" charset="0"/>
            </a:endParaRPr>
          </a:p>
          <a:p>
            <a:pPr lvl="1">
              <a:lnSpc>
                <a:spcPct val="90000"/>
              </a:lnSpc>
              <a:buClr>
                <a:schemeClr val="tx2"/>
              </a:buClr>
            </a:pPr>
            <a:r>
              <a:rPr lang="en-US" sz="1800" b="1" dirty="0">
                <a:latin typeface="Arial" charset="0"/>
              </a:rPr>
              <a:t>software programs that gather and/or filter information on a specific topic and then provide a list of results for the user</a:t>
            </a:r>
          </a:p>
          <a:p>
            <a:pPr>
              <a:lnSpc>
                <a:spcPct val="90000"/>
              </a:lnSpc>
              <a:buClr>
                <a:schemeClr val="tx2"/>
              </a:buClr>
              <a:buSzPct val="60000"/>
            </a:pPr>
            <a:r>
              <a:rPr lang="en-US" sz="2400" b="1" dirty="0">
                <a:latin typeface="Arial" charset="0"/>
              </a:rPr>
              <a:t>Instant messaging</a:t>
            </a:r>
            <a:endParaRPr lang="en-US" sz="2000" b="1" dirty="0">
              <a:latin typeface="Arial" charset="0"/>
            </a:endParaRPr>
          </a:p>
          <a:p>
            <a:pPr lvl="1">
              <a:lnSpc>
                <a:spcPct val="90000"/>
              </a:lnSpc>
              <a:buClr>
                <a:schemeClr val="tx2"/>
              </a:buClr>
            </a:pPr>
            <a:r>
              <a:rPr lang="en-US" sz="1800" b="1" dirty="0">
                <a:latin typeface="Arial" charset="0"/>
              </a:rPr>
              <a:t>displays words typed on a computer almost instantaneously, making the communication more like a live conversation that is possible through e-mail</a:t>
            </a:r>
          </a:p>
          <a:p>
            <a:pPr>
              <a:lnSpc>
                <a:spcPct val="90000"/>
              </a:lnSpc>
              <a:buClr>
                <a:schemeClr val="tx2"/>
              </a:buClr>
            </a:pPr>
            <a:r>
              <a:rPr lang="en-US" sz="2400" b="1" dirty="0">
                <a:latin typeface="Arial" charset="0"/>
              </a:rPr>
              <a:t>Chat</a:t>
            </a:r>
            <a:endParaRPr lang="en-US" sz="2000" b="1" dirty="0">
              <a:latin typeface="Arial" charset="0"/>
            </a:endParaRPr>
          </a:p>
          <a:p>
            <a:pPr lvl="1">
              <a:lnSpc>
                <a:spcPct val="90000"/>
              </a:lnSpc>
              <a:buClr>
                <a:schemeClr val="tx2"/>
              </a:buClr>
            </a:pPr>
            <a:r>
              <a:rPr lang="en-US" sz="1800" b="1" dirty="0">
                <a:latin typeface="Arial" charset="0"/>
              </a:rPr>
              <a:t>enables users to communicate via computer in real time, that is, simultaneously.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E-commerce , BDU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3-</a:t>
            </a:r>
            <a:fld id="{DD1C13AD-AFA0-472F-B25B-F0CD015262C6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>
            <a:normAutofit fontScale="90000"/>
          </a:bodyPr>
          <a:lstStyle/>
          <a:p>
            <a:r>
              <a:rPr lang="en-US"/>
              <a:t>Music, Video, and Other Standard Files</a:t>
            </a:r>
          </a:p>
        </p:txBody>
      </p:sp>
      <p:sp>
        <p:nvSpPr>
          <p:cNvPr id="150531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685800" y="1981200"/>
            <a:ext cx="7772400" cy="4114800"/>
          </a:xfrm>
          <a:noFill/>
          <a:ln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  <a:normAutofit lnSpcReduction="10000"/>
          </a:bodyPr>
          <a:lstStyle/>
          <a:p>
            <a:pPr>
              <a:buClr>
                <a:schemeClr val="tx2"/>
              </a:buClr>
              <a:buSzPct val="60000"/>
            </a:pPr>
            <a:r>
              <a:rPr lang="en-US" sz="2800" b="1" dirty="0">
                <a:latin typeface="Arial" charset="0"/>
              </a:rPr>
              <a:t>Streaming Media</a:t>
            </a:r>
            <a:endParaRPr lang="en-US" sz="2400" b="1" dirty="0">
              <a:latin typeface="Arial" charset="0"/>
            </a:endParaRPr>
          </a:p>
          <a:p>
            <a:pPr lvl="1">
              <a:buClr>
                <a:schemeClr val="tx2"/>
              </a:buClr>
            </a:pPr>
            <a:r>
              <a:rPr lang="en-US" sz="2400" b="1" dirty="0">
                <a:latin typeface="Arial" charset="0"/>
              </a:rPr>
              <a:t>enables music, video, and other larger files to be sent to users in chunks so that when received and played, the file comes through uninterrupted</a:t>
            </a:r>
            <a:endParaRPr lang="en-US" sz="2000" b="1" dirty="0">
              <a:latin typeface="Arial" charset="0"/>
            </a:endParaRPr>
          </a:p>
          <a:p>
            <a:pPr>
              <a:buClr>
                <a:schemeClr val="tx2"/>
              </a:buClr>
              <a:buSzPct val="60000"/>
            </a:pPr>
            <a:r>
              <a:rPr lang="en-US" sz="2800" b="1" dirty="0">
                <a:latin typeface="Arial" charset="0"/>
              </a:rPr>
              <a:t>Cookies</a:t>
            </a:r>
            <a:endParaRPr lang="en-US" sz="2400" b="1" dirty="0">
              <a:latin typeface="Arial" charset="0"/>
            </a:endParaRPr>
          </a:p>
          <a:p>
            <a:pPr lvl="1">
              <a:buClr>
                <a:schemeClr val="tx2"/>
              </a:buClr>
            </a:pPr>
            <a:r>
              <a:rPr lang="en-US" sz="2400" b="1" dirty="0">
                <a:latin typeface="Arial" charset="0"/>
              </a:rPr>
              <a:t>a tool used by Web sites to store information about a user</a:t>
            </a:r>
          </a:p>
          <a:p>
            <a:pPr lvl="1">
              <a:buClr>
                <a:schemeClr val="tx2"/>
              </a:buClr>
            </a:pPr>
            <a:r>
              <a:rPr lang="en-US" sz="2400" b="1" dirty="0">
                <a:latin typeface="Arial" charset="0"/>
              </a:rPr>
              <a:t>a small text file stored on the user’s computer with information about the user to more quickly load the site in the future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E-commerce , BDU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3-</a:t>
            </a:r>
            <a:fld id="{B33E40F8-EB83-4B83-AC50-8B13E813D73A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>
            <a:normAutofit fontScale="90000"/>
          </a:bodyPr>
          <a:lstStyle/>
          <a:p>
            <a:r>
              <a:rPr lang="en-US"/>
              <a:t>Internet II and E-commerce: Emerging Features and Services</a:t>
            </a:r>
          </a:p>
        </p:txBody>
      </p:sp>
      <p:sp>
        <p:nvSpPr>
          <p:cNvPr id="152579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685800" y="1981200"/>
            <a:ext cx="7772400" cy="4114800"/>
          </a:xfrm>
          <a:noFill/>
          <a:ln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buClr>
                <a:schemeClr val="tx2"/>
              </a:buClr>
              <a:buSzPct val="60000"/>
            </a:pPr>
            <a:r>
              <a:rPr lang="en-US" sz="2000" b="1" dirty="0">
                <a:latin typeface="Arial" charset="0"/>
              </a:rPr>
              <a:t>IP Telephony</a:t>
            </a:r>
          </a:p>
          <a:p>
            <a:pPr lvl="1">
              <a:lnSpc>
                <a:spcPct val="90000"/>
              </a:lnSpc>
              <a:buClr>
                <a:schemeClr val="tx2"/>
              </a:buClr>
            </a:pPr>
            <a:r>
              <a:rPr lang="en-US" sz="1800" b="1" dirty="0">
                <a:latin typeface="Arial" charset="0"/>
              </a:rPr>
              <a:t>a general term for the technologies that use VOIP and the Internet’s packet-switched network to transmit voice and other forms of audio communication over the Internet</a:t>
            </a:r>
          </a:p>
          <a:p>
            <a:pPr lvl="1">
              <a:lnSpc>
                <a:spcPct val="90000"/>
              </a:lnSpc>
              <a:buClr>
                <a:schemeClr val="tx2"/>
              </a:buClr>
            </a:pPr>
            <a:r>
              <a:rPr lang="en-US" sz="1800" b="1" dirty="0">
                <a:latin typeface="Arial" charset="0"/>
              </a:rPr>
              <a:t>Voice Over Internet Protocol (VOIP)</a:t>
            </a:r>
          </a:p>
          <a:p>
            <a:pPr lvl="1">
              <a:lnSpc>
                <a:spcPct val="90000"/>
              </a:lnSpc>
              <a:buClr>
                <a:schemeClr val="tx2"/>
              </a:buClr>
            </a:pPr>
            <a:r>
              <a:rPr lang="en-US" sz="1800" b="1" dirty="0">
                <a:latin typeface="Arial" charset="0"/>
              </a:rPr>
              <a:t>protocol that allows for transmission of voice and other forms of audio communication over the Internet</a:t>
            </a:r>
          </a:p>
          <a:p>
            <a:pPr>
              <a:lnSpc>
                <a:spcPct val="90000"/>
              </a:lnSpc>
              <a:buClr>
                <a:schemeClr val="tx2"/>
              </a:buClr>
              <a:buSzPct val="60000"/>
            </a:pPr>
            <a:r>
              <a:rPr lang="en-US" sz="2000" b="1" dirty="0">
                <a:latin typeface="Arial" charset="0"/>
              </a:rPr>
              <a:t>Digital Libraries</a:t>
            </a:r>
          </a:p>
          <a:p>
            <a:pPr lvl="1">
              <a:lnSpc>
                <a:spcPct val="90000"/>
              </a:lnSpc>
              <a:buClr>
                <a:schemeClr val="tx2"/>
              </a:buClr>
            </a:pPr>
            <a:r>
              <a:rPr lang="en-US" sz="1800" b="1" dirty="0">
                <a:latin typeface="Arial" charset="0"/>
              </a:rPr>
              <a:t>Distribution of application software, multimedia, and other services on a fee basis by Application Service Providers (ASP)</a:t>
            </a:r>
          </a:p>
          <a:p>
            <a:pPr>
              <a:lnSpc>
                <a:spcPct val="90000"/>
              </a:lnSpc>
              <a:buClr>
                <a:schemeClr val="tx2"/>
              </a:buClr>
              <a:buSzPct val="60000"/>
            </a:pPr>
            <a:r>
              <a:rPr lang="en-US" sz="2000" b="1" dirty="0">
                <a:latin typeface="Arial" charset="0"/>
              </a:rPr>
              <a:t>Distributed Storage</a:t>
            </a:r>
          </a:p>
          <a:p>
            <a:pPr lvl="1">
              <a:lnSpc>
                <a:spcPct val="90000"/>
              </a:lnSpc>
              <a:buClr>
                <a:schemeClr val="tx2"/>
              </a:buClr>
            </a:pPr>
            <a:r>
              <a:rPr lang="en-US" sz="1800" b="1" dirty="0">
                <a:latin typeface="Arial" charset="0"/>
              </a:rPr>
              <a:t>ASPs can assist both in processing data and storing it, dispersing it to multiple servers rather than having is reside on one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E-commerce , BDU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3-</a:t>
            </a:r>
            <a:fld id="{705D028E-C910-40AC-AA6F-BC69A240DA80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>
            <a:normAutofit fontScale="90000"/>
          </a:bodyPr>
          <a:lstStyle/>
          <a:p>
            <a:r>
              <a:rPr lang="en-US"/>
              <a:t>The Growth of Internet Telephony</a:t>
            </a: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E-commerce , BDU</a:t>
            </a: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3-</a:t>
            </a:r>
            <a:fld id="{8E939ECE-3BB0-4B3A-99C0-B9EA8EAE9CA2}" type="slidenum">
              <a:rPr lang="en-US"/>
              <a:pPr/>
              <a:t>18</a:t>
            </a:fld>
            <a:endParaRPr lang="en-US"/>
          </a:p>
        </p:txBody>
      </p:sp>
      <p:pic>
        <p:nvPicPr>
          <p:cNvPr id="154628" name="Picture 4" descr="C:\WINNT\Profiles\upaquel\Desktop\ch02-08_256_gif\03-22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66800" y="2098675"/>
            <a:ext cx="6477000" cy="4454525"/>
          </a:xfrm>
          <a:prstGeom prst="rect">
            <a:avLst/>
          </a:prstGeom>
          <a:noFill/>
        </p:spPr>
      </p:pic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E-Commerce Business Models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685800" y="1905000"/>
            <a:ext cx="7772400" cy="4114800"/>
          </a:xfrm>
          <a:noFill/>
          <a:ln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buClr>
                <a:schemeClr val="tx2"/>
              </a:buClr>
              <a:buSzPct val="60000"/>
            </a:pPr>
            <a:r>
              <a:rPr lang="en-US" sz="2800" dirty="0">
                <a:latin typeface="Arial" charset="0"/>
              </a:rPr>
              <a:t>Business model</a:t>
            </a:r>
          </a:p>
          <a:p>
            <a:pPr lvl="1">
              <a:lnSpc>
                <a:spcPct val="90000"/>
              </a:lnSpc>
              <a:buClr>
                <a:schemeClr val="tx2"/>
              </a:buClr>
              <a:buSzPct val="60000"/>
            </a:pPr>
            <a:r>
              <a:rPr lang="en-US" sz="2400" dirty="0">
                <a:latin typeface="Arial" charset="0"/>
              </a:rPr>
              <a:t>a set of planned activities designed to result in a profit in a marketplace</a:t>
            </a:r>
          </a:p>
          <a:p>
            <a:pPr>
              <a:lnSpc>
                <a:spcPct val="90000"/>
              </a:lnSpc>
              <a:buClr>
                <a:schemeClr val="tx2"/>
              </a:buClr>
              <a:buSzPct val="60000"/>
            </a:pPr>
            <a:r>
              <a:rPr lang="en-US" sz="2800" dirty="0">
                <a:latin typeface="Arial" charset="0"/>
              </a:rPr>
              <a:t>Business plan</a:t>
            </a:r>
          </a:p>
          <a:p>
            <a:pPr lvl="1">
              <a:lnSpc>
                <a:spcPct val="90000"/>
              </a:lnSpc>
              <a:buClr>
                <a:schemeClr val="tx2"/>
              </a:buClr>
              <a:buSzPct val="60000"/>
            </a:pPr>
            <a:r>
              <a:rPr lang="en-US" sz="2400" dirty="0">
                <a:latin typeface="Arial" charset="0"/>
              </a:rPr>
              <a:t>a document that describes a firm’s business model</a:t>
            </a:r>
          </a:p>
          <a:p>
            <a:pPr>
              <a:lnSpc>
                <a:spcPct val="90000"/>
              </a:lnSpc>
              <a:buClr>
                <a:schemeClr val="tx2"/>
              </a:buClr>
              <a:buSzPct val="60000"/>
            </a:pPr>
            <a:r>
              <a:rPr lang="en-US" sz="2800" dirty="0">
                <a:latin typeface="Arial" charset="0"/>
              </a:rPr>
              <a:t>E-commerce business model</a:t>
            </a:r>
          </a:p>
          <a:p>
            <a:pPr lvl="1">
              <a:lnSpc>
                <a:spcPct val="90000"/>
              </a:lnSpc>
              <a:buClr>
                <a:schemeClr val="tx2"/>
              </a:buClr>
              <a:buSzPct val="60000"/>
            </a:pPr>
            <a:r>
              <a:rPr lang="en-US" sz="2400" dirty="0">
                <a:latin typeface="Arial" charset="0"/>
              </a:rPr>
              <a:t>a business model that aims to use and leverage the unique qualities of the Internet and the World Wide Web.</a:t>
            </a:r>
          </a:p>
          <a:p>
            <a:pPr>
              <a:lnSpc>
                <a:spcPct val="90000"/>
              </a:lnSpc>
              <a:buClr>
                <a:schemeClr val="tx2"/>
              </a:buClr>
              <a:buSzPct val="60000"/>
            </a:pPr>
            <a:endParaRPr lang="en-US" sz="2400" dirty="0">
              <a:latin typeface="Arial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E-commerce , BDU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2-</a:t>
            </a:r>
            <a:fld id="{7F096434-BA64-4F11-909F-7422185CBD18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81000"/>
            <a:ext cx="8029575" cy="549275"/>
          </a:xfrm>
          <a:noFill/>
          <a:ln/>
        </p:spPr>
        <p:txBody>
          <a:bodyPr/>
          <a:lstStyle/>
          <a:p>
            <a:r>
              <a:rPr lang="en-US" sz="2800"/>
              <a:t>Eight Key Ingredients of a Business Model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0" y="1143000"/>
            <a:ext cx="7772400" cy="381000"/>
          </a:xfrm>
          <a:noFill/>
          <a:ln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 b="1">
                <a:solidFill>
                  <a:schemeClr val="tx1"/>
                </a:solidFill>
                <a:latin typeface="Arial" charset="0"/>
              </a:rPr>
              <a:t>Page 62, Table 2.1</a:t>
            </a: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E-commerce , BDU</a:t>
            </a: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2-</a:t>
            </a:r>
            <a:fld id="{B158A66F-0D4B-4D71-A3E5-97C4156B434D}" type="slidenum">
              <a:rPr lang="en-US"/>
              <a:pPr/>
              <a:t>3</a:t>
            </a:fld>
            <a:endParaRPr lang="en-US"/>
          </a:p>
        </p:txBody>
      </p:sp>
      <p:pic>
        <p:nvPicPr>
          <p:cNvPr id="21511" name="Picture 7" descr="C:\Documents and Settings\Carol\My Documents\E-commerce2E\Art\Chapter2\T02_01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152400" y="914400"/>
            <a:ext cx="9731477" cy="56388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81000"/>
            <a:ext cx="8029575" cy="473075"/>
          </a:xfrm>
          <a:noFill/>
          <a:ln/>
        </p:spPr>
        <p:txBody>
          <a:bodyPr>
            <a:normAutofit fontScale="90000"/>
          </a:bodyPr>
          <a:lstStyle/>
          <a:p>
            <a:r>
              <a:rPr lang="en-US" sz="2800"/>
              <a:t>Five Primary Revenue Models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0" y="1143000"/>
            <a:ext cx="7772400" cy="304800"/>
          </a:xfrm>
          <a:noFill/>
          <a:ln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  <a:normAutofit fontScale="92500" lnSpcReduction="20000"/>
          </a:bodyPr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 b="1">
                <a:solidFill>
                  <a:schemeClr val="tx1"/>
                </a:solidFill>
                <a:latin typeface="Arial" charset="0"/>
              </a:rPr>
              <a:t>Page 66, Table 2.2</a:t>
            </a: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E-commerce , BDU</a:t>
            </a: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2-</a:t>
            </a:r>
            <a:fld id="{7AE09E0A-848D-4212-9D46-04D7149DD15A}" type="slidenum">
              <a:rPr lang="en-US"/>
              <a:pPr/>
              <a:t>4</a:t>
            </a:fld>
            <a:endParaRPr lang="en-US"/>
          </a:p>
        </p:txBody>
      </p:sp>
      <p:pic>
        <p:nvPicPr>
          <p:cNvPr id="31750" name="Picture 6" descr="C:\Documents and Settings\Carol\My Documents\E-commerce2E\Art\Chapter2\T02_02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799" y="838200"/>
            <a:ext cx="8274639" cy="60198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8029575" cy="838200"/>
          </a:xfrm>
          <a:noFill/>
          <a:ln/>
        </p:spPr>
        <p:txBody>
          <a:bodyPr/>
          <a:lstStyle/>
          <a:p>
            <a:r>
              <a:rPr lang="en-US" sz="2400"/>
              <a:t>Business Models in Other Emerging Areas of E-Commerce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0" y="1143000"/>
            <a:ext cx="8029575" cy="381000"/>
          </a:xfrm>
          <a:noFill/>
          <a:ln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r>
              <a:rPr lang="en-US" sz="2000" b="1">
                <a:solidFill>
                  <a:schemeClr val="tx1"/>
                </a:solidFill>
                <a:latin typeface="Arial" charset="0"/>
              </a:rPr>
              <a:t>Page 88, Table 2.5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endParaRPr lang="en-US" sz="2000" b="1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E-commerce , BDU</a:t>
            </a: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2-</a:t>
            </a:r>
            <a:fld id="{CC72C590-360F-4AD1-9181-CD0497901CEC}" type="slidenum">
              <a:rPr lang="en-US"/>
              <a:pPr/>
              <a:t>5</a:t>
            </a:fld>
            <a:endParaRPr lang="en-US"/>
          </a:p>
        </p:txBody>
      </p:sp>
      <p:pic>
        <p:nvPicPr>
          <p:cNvPr id="72709" name="Picture 5" descr="C:\Documents and Settings\Carol\My Documents\E-commerce2E\Art\Chapter2\T02_05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" y="1828800"/>
            <a:ext cx="8305800" cy="4410075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81000"/>
            <a:ext cx="8029575" cy="625475"/>
          </a:xfrm>
          <a:noFill/>
          <a:ln/>
        </p:spPr>
        <p:txBody>
          <a:bodyPr/>
          <a:lstStyle/>
          <a:p>
            <a:r>
              <a:rPr lang="en-US" sz="2800"/>
              <a:t>E-Commerce and Industry Value Chains</a:t>
            </a:r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E-commerce , BDU</a:t>
            </a:r>
            <a:endParaRPr lang="en-US"/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2-</a:t>
            </a:r>
            <a:fld id="{1C05DDF4-A8AD-4B5C-A5EC-021132C2D4E3}" type="slidenum">
              <a:rPr lang="en-US"/>
              <a:pPr/>
              <a:t>6</a:t>
            </a:fld>
            <a:endParaRPr lang="en-US"/>
          </a:p>
        </p:txBody>
      </p:sp>
      <p:pic>
        <p:nvPicPr>
          <p:cNvPr id="105476" name="Picture 4" descr="C:\WINNT\Profiles\upaquel\Desktop\ch02-08_128_gif\02-04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" y="1676400"/>
            <a:ext cx="8763000" cy="3319463"/>
          </a:xfrm>
          <a:prstGeom prst="rect">
            <a:avLst/>
          </a:prstGeom>
          <a:noFill/>
        </p:spPr>
      </p:pic>
      <p:sp>
        <p:nvSpPr>
          <p:cNvPr id="105477" name="Rectangle 5"/>
          <p:cNvSpPr>
            <a:spLocks noChangeArrowheads="1"/>
          </p:cNvSpPr>
          <p:nvPr/>
        </p:nvSpPr>
        <p:spPr bwMode="auto">
          <a:xfrm>
            <a:off x="0" y="5105400"/>
            <a:ext cx="89154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609600" indent="-609600">
              <a:spcBef>
                <a:spcPct val="20000"/>
              </a:spcBef>
              <a:buClr>
                <a:schemeClr val="tx2"/>
              </a:buClr>
              <a:buSzPct val="59000"/>
              <a:buFont typeface="Wingdings" pitchFamily="2" charset="2"/>
              <a:buNone/>
            </a:pPr>
            <a:r>
              <a:rPr lang="en-US" sz="2000" b="1" dirty="0">
                <a:solidFill>
                  <a:srgbClr val="C00000"/>
                </a:solidFill>
                <a:latin typeface="Arial" charset="0"/>
              </a:rPr>
              <a:t>Industry Value Chains: </a:t>
            </a:r>
            <a:r>
              <a:rPr lang="en-US" sz="1800" b="1" dirty="0">
                <a:latin typeface="Arial" charset="0"/>
              </a:rPr>
              <a:t>set of activities performed in an industry by suppliers, manufacturers, transporters, distributors, and retailers that transform raw inputs into final products and services</a:t>
            </a:r>
          </a:p>
          <a:p>
            <a:pPr marL="609600" indent="-609600">
              <a:spcBef>
                <a:spcPct val="20000"/>
              </a:spcBef>
              <a:buClr>
                <a:schemeClr val="tx2"/>
              </a:buClr>
              <a:buSzPct val="59000"/>
              <a:buFont typeface="Wingdings" pitchFamily="2" charset="2"/>
              <a:buNone/>
            </a:pPr>
            <a:r>
              <a:rPr lang="en-US" sz="2000" b="1" dirty="0">
                <a:solidFill>
                  <a:srgbClr val="C00000"/>
                </a:solidFill>
                <a:latin typeface="Arial" charset="0"/>
              </a:rPr>
              <a:t>Internet &amp; Web Affect</a:t>
            </a:r>
            <a:r>
              <a:rPr lang="en-US" sz="2000" b="1" dirty="0">
                <a:latin typeface="Arial" charset="0"/>
              </a:rPr>
              <a:t>:</a:t>
            </a:r>
            <a:r>
              <a:rPr lang="en-US" sz="1800" b="1" dirty="0">
                <a:latin typeface="Arial" charset="0"/>
              </a:rPr>
              <a:t> reducing the cost of information and other transactional costs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2" name="Rectangle 4"/>
          <p:cNvSpPr>
            <a:spLocks noGrp="1" noChangeArrowheads="1"/>
          </p:cNvSpPr>
          <p:nvPr>
            <p:ph type="title"/>
          </p:nvPr>
        </p:nvSpPr>
        <p:spPr>
          <a:xfrm>
            <a:off x="100013" y="152400"/>
            <a:ext cx="8029575" cy="1311275"/>
          </a:xfrm>
          <a:noFill/>
          <a:ln/>
        </p:spPr>
        <p:txBody>
          <a:bodyPr/>
          <a:lstStyle/>
          <a:p>
            <a:r>
              <a:rPr lang="en-US"/>
              <a:t>Internet-Enabled Value Web</a:t>
            </a:r>
          </a:p>
        </p:txBody>
      </p:sp>
      <p:pic>
        <p:nvPicPr>
          <p:cNvPr id="114693" name="Picture 5" descr="C:\Documents and Settings\Carol\My Documents\E-commerce2E\Art\Chapter2\02_05.gif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457200" y="1682750"/>
            <a:ext cx="8458200" cy="4843212"/>
          </a:xfrm>
          <a:noFill/>
          <a:ln>
            <a:miter lim="800000"/>
            <a:headEnd/>
            <a:tailEnd/>
          </a:ln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E-commerce , BDU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2-</a:t>
            </a:r>
            <a:fld id="{5BF9926B-21C7-44B4-8331-971A64AA0CC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81000"/>
            <a:ext cx="8029575" cy="473075"/>
          </a:xfrm>
        </p:spPr>
        <p:txBody>
          <a:bodyPr>
            <a:noAutofit/>
          </a:bodyPr>
          <a:lstStyle/>
          <a:p>
            <a:r>
              <a:rPr lang="en-US" sz="4000" dirty="0"/>
              <a:t>E-Commerce and Business Strategy</a:t>
            </a:r>
          </a:p>
        </p:txBody>
      </p:sp>
      <p:sp>
        <p:nvSpPr>
          <p:cNvPr id="113668" name="Rectangle 4"/>
          <p:cNvSpPr>
            <a:spLocks noGrp="1" noChangeArrowheads="1"/>
          </p:cNvSpPr>
          <p:nvPr>
            <p:ph idx="1"/>
          </p:nvPr>
        </p:nvSpPr>
        <p:spPr bwMode="auto">
          <a:xfrm>
            <a:off x="200025" y="1600200"/>
            <a:ext cx="8029575" cy="4876800"/>
          </a:xfrm>
          <a:noFill/>
          <a:ln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  <a:normAutofit/>
          </a:bodyPr>
          <a:lstStyle/>
          <a:p>
            <a:pPr marL="609600" indent="-609600">
              <a:buClr>
                <a:schemeClr val="tx2"/>
              </a:buClr>
              <a:buSzPct val="59000"/>
              <a:buFont typeface="Wingdings" pitchFamily="2" charset="2"/>
              <a:buChar char="§"/>
            </a:pPr>
            <a:r>
              <a:rPr lang="en-US" dirty="0">
                <a:latin typeface="Arial" charset="0"/>
              </a:rPr>
              <a:t>Business Strategy</a:t>
            </a:r>
          </a:p>
          <a:p>
            <a:pPr marL="990600" lvl="1" indent="-266700">
              <a:buClr>
                <a:schemeClr val="tx2"/>
              </a:buClr>
              <a:buFont typeface="Wingdings" pitchFamily="2" charset="2"/>
              <a:buChar char="§"/>
            </a:pPr>
            <a:r>
              <a:rPr lang="en-US" dirty="0">
                <a:latin typeface="Arial" charset="0"/>
              </a:rPr>
              <a:t>set of plans for achieving superior long-term returns on the capital invested in a firm</a:t>
            </a:r>
          </a:p>
          <a:p>
            <a:pPr marL="990600" lvl="1" indent="-266700">
              <a:buClr>
                <a:schemeClr val="tx2"/>
              </a:buClr>
              <a:buFont typeface="Wingdings" pitchFamily="2" charset="2"/>
              <a:buChar char="§"/>
            </a:pPr>
            <a:r>
              <a:rPr lang="en-US" dirty="0">
                <a:latin typeface="Arial" charset="0"/>
              </a:rPr>
              <a:t>Internet &amp; Web offers unique ways to:</a:t>
            </a:r>
          </a:p>
          <a:p>
            <a:pPr marL="1371600" lvl="2" indent="-266700">
              <a:buClr>
                <a:schemeClr val="tx2"/>
              </a:buClr>
              <a:buFont typeface="Wingdings" pitchFamily="2" charset="2"/>
              <a:buChar char="§"/>
            </a:pPr>
            <a:r>
              <a:rPr lang="en-US" dirty="0">
                <a:latin typeface="Arial" charset="0"/>
              </a:rPr>
              <a:t>differentiate products</a:t>
            </a:r>
          </a:p>
          <a:p>
            <a:pPr marL="1371600" lvl="2" indent="-266700">
              <a:buClr>
                <a:schemeClr val="tx2"/>
              </a:buClr>
              <a:buFont typeface="Wingdings" pitchFamily="2" charset="2"/>
              <a:buChar char="§"/>
            </a:pPr>
            <a:r>
              <a:rPr lang="en-US" dirty="0">
                <a:latin typeface="Arial" charset="0"/>
              </a:rPr>
              <a:t>obtain cost advantages</a:t>
            </a:r>
          </a:p>
          <a:p>
            <a:pPr marL="1371600" lvl="2" indent="-266700">
              <a:buClr>
                <a:schemeClr val="tx2"/>
              </a:buClr>
              <a:buFont typeface="Wingdings" pitchFamily="2" charset="2"/>
              <a:buChar char="§"/>
            </a:pPr>
            <a:r>
              <a:rPr lang="en-US" dirty="0">
                <a:latin typeface="Arial" charset="0"/>
              </a:rPr>
              <a:t>compete </a:t>
            </a:r>
            <a:r>
              <a:rPr lang="en-US" dirty="0" smtClean="0">
                <a:latin typeface="Arial" charset="0"/>
              </a:rPr>
              <a:t>globally</a:t>
            </a:r>
            <a:endParaRPr lang="en-US" dirty="0">
              <a:latin typeface="Arial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E-commerce , BDU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2-</a:t>
            </a:r>
            <a:fld id="{F42E1632-5925-4905-B4CC-D0FBE82C8B94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>
            <a:normAutofit fontScale="90000"/>
          </a:bodyPr>
          <a:lstStyle/>
          <a:p>
            <a:r>
              <a:rPr lang="en-US" dirty="0" smtClean="0"/>
              <a:t>The Internet and World Wide Web: E-commerce Infrastructure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457200" y="1676400"/>
            <a:ext cx="8229600" cy="5189755"/>
          </a:xfrm>
          <a:noFill/>
          <a:ln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  <a:spAutoFit/>
          </a:bodyPr>
          <a:lstStyle/>
          <a:p>
            <a:pPr>
              <a:buClr>
                <a:schemeClr val="tx2"/>
              </a:buClr>
              <a:buSzPct val="60000"/>
            </a:pPr>
            <a:r>
              <a:rPr lang="en-US" sz="2800" dirty="0" smtClean="0"/>
              <a:t>Client/Server Computing</a:t>
            </a:r>
            <a:endParaRPr lang="en-US" sz="2800" b="1" dirty="0" smtClean="0">
              <a:latin typeface="Arial" charset="0"/>
            </a:endParaRPr>
          </a:p>
          <a:p>
            <a:pPr lvl="1">
              <a:buClr>
                <a:schemeClr val="tx2"/>
              </a:buClr>
              <a:buSzPct val="60000"/>
            </a:pPr>
            <a:r>
              <a:rPr lang="en-US" sz="2400" dirty="0" smtClean="0">
                <a:latin typeface="Arial" charset="0"/>
              </a:rPr>
              <a:t>Client/server</a:t>
            </a:r>
            <a:endParaRPr lang="en-US" sz="2400" dirty="0">
              <a:latin typeface="Arial" charset="0"/>
            </a:endParaRPr>
          </a:p>
          <a:p>
            <a:pPr lvl="2">
              <a:buClr>
                <a:schemeClr val="tx2"/>
              </a:buClr>
            </a:pPr>
            <a:r>
              <a:rPr lang="en-US" sz="2000" dirty="0">
                <a:latin typeface="Arial" charset="0"/>
              </a:rPr>
              <a:t>A model of computing in which very powerful personal computers are connected together in a network with one or more servers.</a:t>
            </a:r>
          </a:p>
          <a:p>
            <a:pPr lvl="1">
              <a:buClr>
                <a:schemeClr val="tx2"/>
              </a:buClr>
              <a:buSzPct val="60000"/>
            </a:pPr>
            <a:r>
              <a:rPr lang="en-US" sz="2400" dirty="0">
                <a:latin typeface="Arial" charset="0"/>
              </a:rPr>
              <a:t>Client</a:t>
            </a:r>
          </a:p>
          <a:p>
            <a:pPr lvl="2">
              <a:buClr>
                <a:schemeClr val="tx2"/>
              </a:buClr>
              <a:buSzPct val="60000"/>
            </a:pPr>
            <a:r>
              <a:rPr lang="en-US" sz="2000" dirty="0">
                <a:latin typeface="Arial" charset="0"/>
              </a:rPr>
              <a:t>A very powerful personal computer that is part of a network.  They are capable of displaying rich graphics, storing large files, and processing graphics and sound files.</a:t>
            </a:r>
          </a:p>
          <a:p>
            <a:pPr lvl="1">
              <a:buClr>
                <a:schemeClr val="tx2"/>
              </a:buClr>
              <a:buSzPct val="60000"/>
            </a:pPr>
            <a:r>
              <a:rPr lang="en-US" sz="2400" dirty="0">
                <a:latin typeface="Arial" charset="0"/>
              </a:rPr>
              <a:t>Server</a:t>
            </a:r>
          </a:p>
          <a:p>
            <a:pPr lvl="2">
              <a:buClr>
                <a:schemeClr val="tx2"/>
              </a:buClr>
            </a:pPr>
            <a:r>
              <a:rPr lang="en-US" sz="2000" dirty="0">
                <a:latin typeface="Arial" charset="0"/>
              </a:rPr>
              <a:t>Networked computer dedicated to common functions that the client machines on the network need, such as storing files, software applications, utility programs such as Web connections, and printers.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E-commerce , BDU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3-</a:t>
            </a:r>
            <a:fld id="{6C307F03-EEF5-4A31-97B7-FFE3FB52EB5C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1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1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build="p" autoUpdateAnimBg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623</TotalTime>
  <Words>913</Words>
  <Application>Microsoft Office PowerPoint</Application>
  <PresentationFormat>On-screen Show (4:3)</PresentationFormat>
  <Paragraphs>142</Paragraphs>
  <Slides>18</Slides>
  <Notes>18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Module</vt:lpstr>
      <vt:lpstr>E-commerce </vt:lpstr>
      <vt:lpstr>E-Commerce Business Models</vt:lpstr>
      <vt:lpstr>Eight Key Ingredients of a Business Model</vt:lpstr>
      <vt:lpstr>Five Primary Revenue Models</vt:lpstr>
      <vt:lpstr>Business Models in Other Emerging Areas of E-Commerce</vt:lpstr>
      <vt:lpstr>E-Commerce and Industry Value Chains</vt:lpstr>
      <vt:lpstr>Internet-Enabled Value Web</vt:lpstr>
      <vt:lpstr>E-Commerce and Business Strategy</vt:lpstr>
      <vt:lpstr>The Internet and World Wide Web: E-commerce Infrastructure </vt:lpstr>
      <vt:lpstr>The Internet and World Wide Web: E-commerce Infrastructure </vt:lpstr>
      <vt:lpstr>The Client/Server Computing Model</vt:lpstr>
      <vt:lpstr>Other Internet Protocols and Utility Programs</vt:lpstr>
      <vt:lpstr>Intranets and Extranets</vt:lpstr>
      <vt:lpstr>The Internet and the Web: Features</vt:lpstr>
      <vt:lpstr>The Internet and the Web: Features</vt:lpstr>
      <vt:lpstr>Music, Video, and Other Standard Files</vt:lpstr>
      <vt:lpstr>Internet II and E-commerce: Emerging Features and Services</vt:lpstr>
      <vt:lpstr>The Growth of Internet Telephony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E-commerce </dc:title>
  <dc:creator>Aemro</dc:creator>
  <cp:lastModifiedBy>Aemro</cp:lastModifiedBy>
  <cp:revision>9</cp:revision>
  <dcterms:created xsi:type="dcterms:W3CDTF">2011-02-22T12:21:06Z</dcterms:created>
  <dcterms:modified xsi:type="dcterms:W3CDTF">2011-03-07T19:15:04Z</dcterms:modified>
</cp:coreProperties>
</file>