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6" r:id="rId1"/>
  </p:sldMasterIdLst>
  <p:notesMasterIdLst>
    <p:notesMasterId r:id="rId38"/>
  </p:notesMasterIdLst>
  <p:sldIdLst>
    <p:sldId id="256" r:id="rId2"/>
    <p:sldId id="285" r:id="rId3"/>
    <p:sldId id="286" r:id="rId4"/>
    <p:sldId id="287" r:id="rId5"/>
    <p:sldId id="259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06" r:id="rId20"/>
    <p:sldId id="279" r:id="rId21"/>
    <p:sldId id="280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2ABB264-CF30-4E04-9DE1-CBED1351D16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F31311-A9E4-4773-8574-F920C036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31311-A9E4-4773-8574-F920C036E7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34E6E-6B19-4610-9E52-7692ED1628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2C789-A9B1-4412-84DF-D6E0C35BF4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4F593-236F-4EEE-85A6-02129501F4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A61E1-E4DE-4BAC-9009-AA12DC92ED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7A7E2-E5C2-4410-984A-F52FA5AA99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F2C89-40E9-4EA2-9A9E-E3D52E34FD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0D7F9-3ACE-4288-9918-7B0C73B51F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FBAB2-879B-47FC-B231-BB5569CBB1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7802A-D5C0-4896-9C67-561547B4BC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31311-A9E4-4773-8574-F920C036E7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56775-CCF4-444F-B9E2-61F46618E3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34E6E-6B19-4610-9E52-7692ED1628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C061A-447B-4E54-B8DA-05F9B5C043F1}" type="slidenum">
              <a:rPr lang="en-US"/>
              <a:pPr/>
              <a:t>23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2313"/>
            <a:ext cx="4797425" cy="35972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332" tIns="48667" rIns="97332" bIns="4866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950D5-E6F6-4E64-8AFE-EFE68EE41139}" type="slidenum">
              <a:rPr lang="en-US"/>
              <a:pPr/>
              <a:t>29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2313"/>
            <a:ext cx="4797425" cy="35972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332" tIns="48667" rIns="97332" bIns="4866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353A9-BF0E-4338-ACE2-3C9057377340}" type="slidenum">
              <a:rPr lang="en-US"/>
              <a:pPr/>
              <a:t>31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2313"/>
            <a:ext cx="4797425" cy="35972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332" tIns="48667" rIns="97332" bIns="4866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24D2-1345-4765-B62F-47E05698FF6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7163" y="847725"/>
            <a:ext cx="4460875" cy="3344863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7163" y="847725"/>
            <a:ext cx="4460875" cy="3344863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7163" y="847725"/>
            <a:ext cx="4460875" cy="3344863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7163" y="847725"/>
            <a:ext cx="4460875" cy="3344863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CBC63-F48F-44C1-B685-3152E2D88984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2313"/>
            <a:ext cx="4797425" cy="35972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332" tIns="48667" rIns="97332" bIns="4866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20409-AF44-4DA1-9CD9-270820ADD0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34E6E-6B19-4610-9E52-7692ED1628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34E6E-6B19-4610-9E52-7692ED1628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FA0DE-CCC8-495C-8D18-5B71077FDF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99794-B3A7-4260-96F8-25302903AB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20B7-DB9A-4AA7-9112-38E842AAE932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007F-3317-4AB6-BC27-4F411AA927A4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400A-AF84-44E4-8CE7-CC3C8D0881A5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EB7A-768C-4D0A-A9AB-393178DCD70C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F48D-31F7-41EC-8CE5-972CFE87869C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D491-B6E1-4881-9514-6FB2BE47B55D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55F-9E74-447B-A85F-DBE95E76B58B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43A-E272-4219-916E-16C287BC511A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FB2E-98FA-4AC2-9400-6FD601006FA8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A5FB-81A1-46EE-B5F9-88E1EDB99F9F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6787DBA-2D67-42EE-A5DE-2F51336745A4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B34381-AAAA-4F6B-9063-B32301961389}" type="datetime1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96C9E1-4033-438F-A6D5-AE357C62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i="1" smtClean="0"/>
              <a:t>Week  1 and 2</a:t>
            </a:r>
            <a:endParaRPr lang="en-US" i="1" dirty="0" smtClean="0"/>
          </a:p>
          <a:p>
            <a:pPr algn="r"/>
            <a:r>
              <a:rPr lang="en-US" i="1" dirty="0" smtClean="0"/>
              <a:t>Aemro 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Different from Traditional Formats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Interactivity (technology interacts with user)</a:t>
            </a:r>
          </a:p>
          <a:p>
            <a:pPr eaLnBrk="1" hangingPunct="1"/>
            <a:r>
              <a:rPr lang="en-US" smtClean="0"/>
              <a:t>Information Density (reduces information cost/raises quality)</a:t>
            </a:r>
          </a:p>
          <a:p>
            <a:pPr eaLnBrk="1" hangingPunct="1"/>
            <a:r>
              <a:rPr lang="en-US" smtClean="0"/>
              <a:t>Customization (personal messages on mass level)</a:t>
            </a:r>
          </a:p>
          <a:p>
            <a:pPr eaLnBrk="1" hangingPunct="1"/>
            <a:r>
              <a:rPr lang="en-US" smtClean="0"/>
              <a:t>Social Technology (content generation/social networks)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Ubiquity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Reach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Universal Standards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Richness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Interactivity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Density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Personalization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dirty="0" smtClean="0"/>
              <a:t>User Generated Content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220" y="1774825"/>
            <a:ext cx="7401560" cy="4625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E-Commerce Challenges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503238">
              <a:spcBef>
                <a:spcPct val="20000"/>
              </a:spcBef>
              <a:buFont typeface="Onyx" pitchFamily="82" charset="0"/>
              <a:buBlip>
                <a:blip r:embed="rId3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Security &amp; privacy</a:t>
            </a:r>
          </a:p>
          <a:p>
            <a:pPr marL="457200" indent="503238">
              <a:spcBef>
                <a:spcPct val="20000"/>
              </a:spcBef>
              <a:buFont typeface="Onyx" pitchFamily="82" charset="0"/>
              <a:buBlip>
                <a:blip r:embed="rId3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Scams &amp; Fraud</a:t>
            </a:r>
          </a:p>
          <a:p>
            <a:pPr marL="457200" indent="503238">
              <a:spcBef>
                <a:spcPct val="20000"/>
              </a:spcBef>
              <a:buFont typeface="Onyx" pitchFamily="82" charset="0"/>
              <a:buBlip>
                <a:blip r:embed="rId3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Down time &amp; poor service</a:t>
            </a:r>
          </a:p>
          <a:p>
            <a:pPr marL="457200" indent="503238">
              <a:spcBef>
                <a:spcPct val="20000"/>
              </a:spcBef>
              <a:buFont typeface="Onyx" pitchFamily="82" charset="0"/>
              <a:buBlip>
                <a:blip r:embed="rId3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Awkward design &amp; functionality</a:t>
            </a:r>
          </a:p>
          <a:p>
            <a:pPr marL="457200" indent="503238">
              <a:spcBef>
                <a:spcPct val="20000"/>
              </a:spcBef>
              <a:buFont typeface="Onyx" pitchFamily="82" charset="0"/>
              <a:buBlip>
                <a:blip r:embed="rId3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Lack of retail experience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C9E1-4033-438F-A6D5-AE357C626A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E-commerce Defined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E-commerce involves </a:t>
            </a:r>
            <a:r>
              <a:rPr lang="en-US" i="1" dirty="0"/>
              <a:t>digitally enabled commercial transactions</a:t>
            </a:r>
            <a:r>
              <a:rPr lang="en-US" dirty="0"/>
              <a:t> between and among organizations and individuals</a:t>
            </a:r>
          </a:p>
          <a:p>
            <a:r>
              <a:rPr lang="en-US" i="1" dirty="0"/>
              <a:t>Digitally enabled transactions</a:t>
            </a:r>
            <a:r>
              <a:rPr lang="en-US" dirty="0"/>
              <a:t> include all transactions mediated by digital technology</a:t>
            </a:r>
          </a:p>
          <a:p>
            <a:r>
              <a:rPr lang="en-US" i="1" dirty="0"/>
              <a:t>Commercial transactions</a:t>
            </a:r>
            <a:r>
              <a:rPr lang="en-US" dirty="0"/>
              <a:t> involve the exchange of value across organizational or individual boundaries in return for products or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Slide 1-</a:t>
            </a:r>
            <a:fld id="{3CAA197B-2FBF-4FB4-9474-5A808ED0E0D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Impact of </a:t>
            </a:r>
            <a:br>
              <a:rPr lang="en-US" dirty="0" smtClean="0"/>
            </a:br>
            <a:r>
              <a:rPr lang="en-US" dirty="0" smtClean="0"/>
              <a:t>Social Networking Technology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800" b="1" dirty="0" smtClean="0"/>
              <a:t>How often you are on </a:t>
            </a:r>
            <a:r>
              <a:rPr lang="en-US" sz="4800" b="1" dirty="0" err="1" smtClean="0"/>
              <a:t>facebook</a:t>
            </a:r>
            <a:r>
              <a:rPr lang="en-US" sz="4800" b="1" dirty="0" smtClean="0"/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429000"/>
            <a:ext cx="3000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Dating Industry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$516 million in revenues (2005)</a:t>
            </a:r>
          </a:p>
          <a:p>
            <a:pPr eaLnBrk="1" hangingPunct="1"/>
            <a:r>
              <a:rPr lang="en-US" dirty="0" smtClean="0"/>
              <a:t>Over 850 online dating services</a:t>
            </a:r>
          </a:p>
          <a:p>
            <a:pPr lvl="1" eaLnBrk="1" hangingPunct="1"/>
            <a:r>
              <a:rPr lang="en-US" dirty="0" smtClean="0"/>
              <a:t>Most likely place to meet people: </a:t>
            </a:r>
          </a:p>
          <a:p>
            <a:pPr lvl="2" eaLnBrk="1" hangingPunct="1"/>
            <a:r>
              <a:rPr lang="en-US" dirty="0" smtClean="0"/>
              <a:t>Work (22%), Internet (18%), Bars (18%), Clubs (11%)</a:t>
            </a:r>
          </a:p>
          <a:p>
            <a:pPr eaLnBrk="1" hangingPunct="1"/>
            <a:r>
              <a:rPr lang="en-US" dirty="0" smtClean="0"/>
              <a:t>Downsides: stigma &amp; anonymity (married)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Types of E-commerce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Classified by nature of market relationship</a:t>
            </a:r>
          </a:p>
          <a:p>
            <a:r>
              <a:rPr lang="en-US" dirty="0"/>
              <a:t>Business-to-Consumer (B2C)</a:t>
            </a:r>
          </a:p>
          <a:p>
            <a:r>
              <a:rPr lang="en-US" dirty="0"/>
              <a:t>Business-to-Business (B2B)</a:t>
            </a:r>
          </a:p>
          <a:p>
            <a:r>
              <a:rPr lang="en-US" dirty="0"/>
              <a:t>Consumer-to-Consumer (C2C)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Classified </a:t>
            </a:r>
            <a:r>
              <a:rPr lang="en-US" b="1" dirty="0"/>
              <a:t>by type of technology used</a:t>
            </a:r>
          </a:p>
          <a:p>
            <a:r>
              <a:rPr lang="en-US" dirty="0"/>
              <a:t>Peer-to-Peer (P2P)</a:t>
            </a:r>
          </a:p>
          <a:p>
            <a:r>
              <a:rPr lang="en-US" dirty="0"/>
              <a:t>Mobile commerce (M-commerce)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6BCA400B-9D08-4064-9143-94B825E90B1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8029575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Major Types of E-commerce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828D3ABF-A326-4AD3-89C2-083329594845}" type="slidenum">
              <a:rPr lang="en-US"/>
              <a:pPr/>
              <a:t>23</a:t>
            </a:fld>
            <a:endParaRPr lang="en-US"/>
          </a:p>
        </p:txBody>
      </p:sp>
      <p:pic>
        <p:nvPicPr>
          <p:cNvPr id="148484" name="Picture 4" descr="C:\Documents and Settings\Carol\My Documents\E-commerce2E\Art\Chapter1\T01_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4582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Business-to-Consumer (B2C) </a:t>
            </a:r>
            <a:br>
              <a:rPr lang="en-US" dirty="0"/>
            </a:br>
            <a:r>
              <a:rPr lang="en-US" dirty="0"/>
              <a:t>E-commerce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Involves online businesses attempting to reach individual consumers</a:t>
            </a:r>
          </a:p>
          <a:p>
            <a:r>
              <a:rPr lang="en-US" dirty="0"/>
              <a:t>In 2002, total B2C revenues were about $72-$78 billion</a:t>
            </a:r>
          </a:p>
          <a:p>
            <a:r>
              <a:rPr lang="en-US" dirty="0"/>
              <a:t>Many types of business models within this category including online retailers, content providers, portals, transaction brokers, service providers, market creators and community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C8895424-094D-4356-A68B-2D0A2E7BED9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Business-to-Business (B2B) </a:t>
            </a:r>
            <a:br>
              <a:rPr lang="en-US" dirty="0"/>
            </a:br>
            <a:r>
              <a:rPr lang="en-US" dirty="0"/>
              <a:t>E-commerce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Involves businesses focusing on selling to other businesses</a:t>
            </a:r>
          </a:p>
          <a:p>
            <a:pPr>
              <a:lnSpc>
                <a:spcPct val="90000"/>
              </a:lnSpc>
            </a:pPr>
            <a:r>
              <a:rPr lang="en-US" dirty="0"/>
              <a:t>Largest form of e-commerce ($800 billion in 2002)</a:t>
            </a:r>
          </a:p>
          <a:p>
            <a:pPr>
              <a:lnSpc>
                <a:spcPct val="90000"/>
              </a:lnSpc>
            </a:pPr>
            <a:r>
              <a:rPr lang="en-US" dirty="0"/>
              <a:t>Two primary business models within B2B: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Net marketplaces (includes e-distributors, e-procurement companies, exchanges and industry consortia)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Private industrial networks (includes single firm networks and industry-wide networks)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67FDF885-F0CF-49B7-B748-72A74A614608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029575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Consumer-to-Consumer (C2C) E-commerce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848600" cy="4495800"/>
          </a:xfrm>
        </p:spPr>
        <p:txBody>
          <a:bodyPr/>
          <a:lstStyle/>
          <a:p>
            <a:r>
              <a:rPr lang="en-US" sz="3200" dirty="0"/>
              <a:t>Provides a way for consumers to sell to each other, with the help of an online market maker</a:t>
            </a:r>
          </a:p>
          <a:p>
            <a:r>
              <a:rPr lang="en-US" sz="3200" dirty="0"/>
              <a:t>eBay most well-known example</a:t>
            </a:r>
          </a:p>
          <a:p>
            <a:r>
              <a:rPr lang="en-US" sz="3200" dirty="0"/>
              <a:t>Estimated that size of C2C commerce will reach $15 billion by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F4BBC239-CB3D-4F2B-B62D-DFB73F287C7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Peer-to-Peer (P2P) E-commerce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peer-to-peer technology, which enables Internet users to share files and computer resources without having to go through a central Web server</a:t>
            </a:r>
          </a:p>
          <a:p>
            <a:r>
              <a:rPr lang="en-US" dirty="0"/>
              <a:t>Napster most well-known example until put out of business for copyright infringement</a:t>
            </a:r>
          </a:p>
          <a:p>
            <a:r>
              <a:rPr lang="en-US" dirty="0"/>
              <a:t>Today, </a:t>
            </a:r>
            <a:r>
              <a:rPr lang="en-US" dirty="0" err="1"/>
              <a:t>Kazaa</a:t>
            </a:r>
            <a:r>
              <a:rPr lang="en-US" dirty="0"/>
              <a:t> is the leading P2P software network, although also under attack for copyright infringement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1A51704C-5099-47DD-82B4-5D2189D063C1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M-commerce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Use of wireless digital devices such as cell phones and handheld devices to enable transactions on the Web</a:t>
            </a:r>
          </a:p>
          <a:p>
            <a:r>
              <a:rPr lang="en-US" dirty="0"/>
              <a:t>Most widely used in Japan and Europe (especially Finland)</a:t>
            </a:r>
          </a:p>
          <a:p>
            <a:r>
              <a:rPr lang="en-US" dirty="0"/>
              <a:t>Expected to grow rapidly in U.S. over the next five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C20C08A5-38BD-4222-BC0E-2A2C61426F6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685800"/>
            <a:ext cx="8029575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The Growth of B2C E-commerce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25882B76-1D20-4686-8D9B-0F326DD1360A}" type="slidenum">
              <a:rPr lang="en-US"/>
              <a:pPr/>
              <a:t>29</a:t>
            </a:fld>
            <a:endParaRPr lang="en-US"/>
          </a:p>
        </p:txBody>
      </p:sp>
      <p:pic>
        <p:nvPicPr>
          <p:cNvPr id="169988" name="Picture 4" descr="C:\Documents and Settings\Carol\My Documents\E-commerce2E\Art\Chapter1\01_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8229600" cy="48625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E-commerce vs. E-business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We </a:t>
            </a:r>
            <a:r>
              <a:rPr lang="en-US" dirty="0"/>
              <a:t>use the term e-business to refer primarily to the digital enablement of transactions and processes </a:t>
            </a:r>
            <a:r>
              <a:rPr lang="en-US" i="1" dirty="0"/>
              <a:t>within </a:t>
            </a:r>
            <a:r>
              <a:rPr lang="en-US" dirty="0"/>
              <a:t>a firm, involving information systems under the control of the firm</a:t>
            </a:r>
          </a:p>
          <a:p>
            <a:pPr>
              <a:lnSpc>
                <a:spcPct val="90000"/>
              </a:lnSpc>
            </a:pPr>
            <a:r>
              <a:rPr lang="en-US" dirty="0"/>
              <a:t>E-business does not include commercial transactions involving an exchange of value across organizational boundaries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Slide 1-</a:t>
            </a:r>
            <a:fld id="{CD635C3F-C93B-45A4-A71C-32F31E1257D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Limitations on the Growth of B2C E-commerce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1"/>
            <a:ext cx="83820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Expensive technology – Although currently a limitation, may become less so as prices of entry-level PCs fall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Complex software interface – Integration with television may reduce this limitation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Sophisticated skill set – This limitation may recede as PC operating system evolves, becomes more simple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Persistent cultural attraction of physical markets and traditional shopping experiences – unlikely to change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Persistent global inequality limiting access to telephones and computers – unlikely to change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F29D699F-FB16-48DE-90E6-C1C9CC3242E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34387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Top 25 Shopping Web Sites for Week Ending November 10, 2002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Slide 1-</a:t>
            </a:r>
            <a:fld id="{14C108A8-F433-449E-9AA1-7A112A03211C}" type="slidenum">
              <a:rPr lang="en-US"/>
              <a:pPr/>
              <a:t>31</a:t>
            </a:fld>
            <a:endParaRPr lang="en-US"/>
          </a:p>
        </p:txBody>
      </p:sp>
      <p:pic>
        <p:nvPicPr>
          <p:cNvPr id="186372" name="Picture 4" descr="C:\Documents and Settings\Carol\My Documents\E-commerce2E\Art\Chapter1\T01_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85344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029575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Disciplines Concerned with E-commerce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Technical Approaches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Computer scientists and information system researchers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Management scientists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Behavioral Approaches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Information system researchers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Economists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Marketing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Management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Finance and accounting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Sociologists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Legal scholars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Slide 1-</a:t>
            </a:r>
            <a:fld id="{DE56E464-8C19-4D00-8A10-AFED773001F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Credit Cards 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91254" y="1820863"/>
            <a:ext cx="1006238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Brand</a:t>
            </a:r>
          </a:p>
          <a:p>
            <a:r>
              <a:rPr lang="en-GB" sz="1800">
                <a:solidFill>
                  <a:schemeClr val="tx1"/>
                </a:solidFill>
              </a:rPr>
              <a:t>e.g. VISA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14500" y="2781301"/>
            <a:ext cx="1041567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Issuer</a:t>
            </a:r>
          </a:p>
          <a:p>
            <a:r>
              <a:rPr lang="en-GB" sz="1800">
                <a:solidFill>
                  <a:schemeClr val="tx1"/>
                </a:solidFill>
              </a:rPr>
              <a:t>e.g. Bank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06058" y="2781301"/>
            <a:ext cx="984757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Acquirer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106008" y="4149726"/>
            <a:ext cx="110087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Merchant</a:t>
            </a: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2179027" y="3716339"/>
            <a:ext cx="398585" cy="288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2312377" y="4005264"/>
            <a:ext cx="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2312377" y="4724401"/>
            <a:ext cx="199292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 flipH="1">
            <a:off x="2312377" y="4868863"/>
            <a:ext cx="199292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2312377" y="5229225"/>
            <a:ext cx="65943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2312377" y="4652963"/>
            <a:ext cx="464527" cy="144462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2312377" y="4581525"/>
            <a:ext cx="46452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>
            <a:off x="2645020" y="4797426"/>
            <a:ext cx="13188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2645020" y="5157789"/>
            <a:ext cx="65942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>
            <a:off x="2312377" y="4149725"/>
            <a:ext cx="26523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2577612" y="4149725"/>
            <a:ext cx="19929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 rot="-796584">
            <a:off x="2776904" y="4005264"/>
            <a:ext cx="398585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 rot="-735886">
            <a:off x="2775438" y="4076701"/>
            <a:ext cx="394189" cy="66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 flipH="1">
            <a:off x="4343400" y="2000250"/>
            <a:ext cx="931985" cy="762000"/>
            <a:chOff x="1428" y="1260"/>
            <a:chExt cx="816" cy="492"/>
          </a:xfrm>
        </p:grpSpPr>
        <p:sp>
          <p:nvSpPr>
            <p:cNvPr id="15393" name="Line 25"/>
            <p:cNvSpPr>
              <a:spLocks noChangeShapeType="1"/>
            </p:cNvSpPr>
            <p:nvPr/>
          </p:nvSpPr>
          <p:spPr bwMode="auto">
            <a:xfrm flipH="1">
              <a:off x="1680" y="1260"/>
              <a:ext cx="564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8"/>
            <p:cNvSpPr>
              <a:spLocks noChangeShapeType="1"/>
            </p:cNvSpPr>
            <p:nvPr/>
          </p:nvSpPr>
          <p:spPr bwMode="auto">
            <a:xfrm flipV="1">
              <a:off x="1668" y="1440"/>
              <a:ext cx="28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9"/>
            <p:cNvSpPr>
              <a:spLocks noChangeShapeType="1"/>
            </p:cNvSpPr>
            <p:nvPr/>
          </p:nvSpPr>
          <p:spPr bwMode="auto">
            <a:xfrm flipH="1">
              <a:off x="1428" y="1476"/>
              <a:ext cx="540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74985" y="2000250"/>
            <a:ext cx="1230923" cy="781050"/>
            <a:chOff x="1416" y="1260"/>
            <a:chExt cx="840" cy="492"/>
          </a:xfrm>
        </p:grpSpPr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 flipV="1">
              <a:off x="1668" y="1440"/>
              <a:ext cx="28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 flipH="1">
              <a:off x="1416" y="1476"/>
              <a:ext cx="540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1"/>
            <p:cNvSpPr>
              <a:spLocks noChangeShapeType="1"/>
            </p:cNvSpPr>
            <p:nvPr/>
          </p:nvSpPr>
          <p:spPr bwMode="auto">
            <a:xfrm flipV="1">
              <a:off x="1656" y="1260"/>
              <a:ext cx="600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536831" y="3181350"/>
            <a:ext cx="545123" cy="933450"/>
            <a:chOff x="1416" y="1260"/>
            <a:chExt cx="840" cy="492"/>
          </a:xfrm>
        </p:grpSpPr>
        <p:sp>
          <p:nvSpPr>
            <p:cNvPr id="15387" name="Line 38"/>
            <p:cNvSpPr>
              <a:spLocks noChangeShapeType="1"/>
            </p:cNvSpPr>
            <p:nvPr/>
          </p:nvSpPr>
          <p:spPr bwMode="auto">
            <a:xfrm flipV="1">
              <a:off x="1668" y="1440"/>
              <a:ext cx="28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39"/>
            <p:cNvSpPr>
              <a:spLocks noChangeShapeType="1"/>
            </p:cNvSpPr>
            <p:nvPr/>
          </p:nvSpPr>
          <p:spPr bwMode="auto">
            <a:xfrm flipH="1">
              <a:off x="1416" y="1476"/>
              <a:ext cx="540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40"/>
            <p:cNvSpPr>
              <a:spLocks noChangeShapeType="1"/>
            </p:cNvSpPr>
            <p:nvPr/>
          </p:nvSpPr>
          <p:spPr bwMode="auto">
            <a:xfrm flipV="1">
              <a:off x="1656" y="1260"/>
              <a:ext cx="600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flipH="1">
            <a:off x="1811215" y="3505200"/>
            <a:ext cx="404446" cy="723900"/>
            <a:chOff x="1428" y="1260"/>
            <a:chExt cx="816" cy="492"/>
          </a:xfrm>
        </p:grpSpPr>
        <p:sp>
          <p:nvSpPr>
            <p:cNvPr id="15384" name="Line 46"/>
            <p:cNvSpPr>
              <a:spLocks noChangeShapeType="1"/>
            </p:cNvSpPr>
            <p:nvPr/>
          </p:nvSpPr>
          <p:spPr bwMode="auto">
            <a:xfrm flipH="1">
              <a:off x="1680" y="1260"/>
              <a:ext cx="564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47"/>
            <p:cNvSpPr>
              <a:spLocks noChangeShapeType="1"/>
            </p:cNvSpPr>
            <p:nvPr/>
          </p:nvSpPr>
          <p:spPr bwMode="auto">
            <a:xfrm flipV="1">
              <a:off x="1668" y="1440"/>
              <a:ext cx="28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48"/>
            <p:cNvSpPr>
              <a:spLocks noChangeShapeType="1"/>
            </p:cNvSpPr>
            <p:nvPr/>
          </p:nvSpPr>
          <p:spPr bwMode="auto">
            <a:xfrm flipH="1">
              <a:off x="1428" y="1476"/>
              <a:ext cx="540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Credit Cards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Merchant is paid for goods by acquiring bank, less merchant discount (typically 2-10%, often 4-5%)</a:t>
            </a:r>
          </a:p>
          <a:p>
            <a:r>
              <a:rPr lang="en-GB" dirty="0" smtClean="0"/>
              <a:t>Transactions over floor limit checked with acquirer: hot card list or credit check with issuer</a:t>
            </a:r>
          </a:p>
          <a:p>
            <a:r>
              <a:rPr lang="en-GB" dirty="0" smtClean="0"/>
              <a:t>Brand takes a cut; acquirer makes money from merchant discount; issuer from selling revolving credit  - expensive money, often over 20% APR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Credit Cards 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Originally fraud risk borne by banks</a:t>
            </a:r>
          </a:p>
          <a:p>
            <a:r>
              <a:rPr lang="en-GB" sz="2400" dirty="0" smtClean="0"/>
              <a:t>Introduction of mail order and telephone (and web) order (MOTO) risk for transactions with the cardholder not present passed to merchant.</a:t>
            </a:r>
          </a:p>
          <a:p>
            <a:r>
              <a:rPr lang="en-GB" sz="2400" dirty="0" smtClean="0"/>
              <a:t>MOTO have lower floor limits, and in delivery only to cardholder address (but not possible to be checked for e-delivery or services like </a:t>
            </a:r>
            <a:r>
              <a:rPr lang="en-GB" sz="2400" dirty="0" err="1" smtClean="0"/>
              <a:t>Worldpay</a:t>
            </a:r>
            <a:r>
              <a:rPr lang="en-GB" sz="2400" dirty="0" smtClean="0"/>
              <a:t>)</a:t>
            </a:r>
          </a:p>
          <a:p>
            <a:pPr lvl="1"/>
            <a:r>
              <a:rPr lang="en-GB" sz="1800" dirty="0" smtClean="0"/>
              <a:t>40% fraud fro some sites</a:t>
            </a:r>
          </a:p>
          <a:p>
            <a:pPr lvl="1"/>
            <a:r>
              <a:rPr lang="en-GB" sz="1800" dirty="0" err="1" smtClean="0"/>
              <a:t>Paypal</a:t>
            </a:r>
            <a:r>
              <a:rPr lang="en-GB" sz="1800" dirty="0" smtClean="0"/>
              <a:t> fraud</a:t>
            </a:r>
          </a:p>
          <a:p>
            <a:r>
              <a:rPr lang="en-GB" sz="2400" dirty="0" smtClean="0"/>
              <a:t>Traditional frauds:</a:t>
            </a:r>
          </a:p>
          <a:p>
            <a:pPr lvl="1"/>
            <a:r>
              <a:rPr lang="en-GB" sz="1800" dirty="0" smtClean="0"/>
              <a:t>Stolen cards</a:t>
            </a:r>
          </a:p>
          <a:p>
            <a:pPr lvl="1"/>
            <a:r>
              <a:rPr lang="en-GB" sz="1800" dirty="0" smtClean="0"/>
              <a:t>Pre-issue</a:t>
            </a:r>
          </a:p>
          <a:p>
            <a:pPr lvl="1"/>
            <a:r>
              <a:rPr lang="en-GB" sz="1800" dirty="0" smtClean="0"/>
              <a:t>Identity theft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Cards 6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Overall cost of fraud</a:t>
            </a:r>
          </a:p>
          <a:p>
            <a:pPr lvl="1"/>
            <a:r>
              <a:rPr lang="en-GB" sz="1800" dirty="0" smtClean="0"/>
              <a:t>Spain 0.01%</a:t>
            </a:r>
          </a:p>
          <a:p>
            <a:pPr lvl="1"/>
            <a:r>
              <a:rPr lang="en-GB" sz="1800" dirty="0" smtClean="0"/>
              <a:t>UK 0.2%</a:t>
            </a:r>
          </a:p>
          <a:p>
            <a:pPr lvl="1"/>
            <a:r>
              <a:rPr lang="en-GB" sz="1800" dirty="0" smtClean="0"/>
              <a:t>USA 1.0%</a:t>
            </a:r>
          </a:p>
          <a:p>
            <a:r>
              <a:rPr lang="en-GB" dirty="0" smtClean="0"/>
              <a:t>Motivation – who gets the reward?</a:t>
            </a:r>
          </a:p>
          <a:p>
            <a:pPr lvl="1"/>
            <a:r>
              <a:rPr lang="en-GB" sz="1800" dirty="0" smtClean="0"/>
              <a:t>“Evil Hackers”</a:t>
            </a:r>
          </a:p>
          <a:p>
            <a:pPr lvl="1"/>
            <a:r>
              <a:rPr lang="en-GB" sz="1800" dirty="0" smtClean="0"/>
              <a:t>No case of fraud resulting from interception!</a:t>
            </a:r>
          </a:p>
          <a:p>
            <a:pPr lvl="2"/>
            <a:r>
              <a:rPr lang="en-GB" sz="1800" dirty="0" smtClean="0"/>
              <a:t>Getting sense from mail is hard</a:t>
            </a:r>
          </a:p>
          <a:p>
            <a:pPr lvl="1"/>
            <a:r>
              <a:rPr lang="en-GB" sz="1800" dirty="0" smtClean="0"/>
              <a:t>Real problem: hacked or crooked end systems</a:t>
            </a:r>
          </a:p>
          <a:p>
            <a:r>
              <a:rPr lang="en-GB" dirty="0" smtClean="0"/>
              <a:t>Overall pattern – cyclical: Best defences not always high-tech!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The Difference between </a:t>
            </a:r>
            <a:br>
              <a:rPr lang="en-US" dirty="0"/>
            </a:br>
            <a:r>
              <a:rPr lang="en-US" dirty="0"/>
              <a:t>E-commerce and E-business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Slide 1-</a:t>
            </a:r>
            <a:fld id="{C7F56873-8D35-4739-BF11-C41E2EB7190A}" type="slidenum">
              <a:rPr lang="en-US"/>
              <a:pPr/>
              <a:t>4</a:t>
            </a:fld>
            <a:endParaRPr lang="en-US"/>
          </a:p>
        </p:txBody>
      </p:sp>
      <p:pic>
        <p:nvPicPr>
          <p:cNvPr id="135172" name="Picture 4" descr="C:\Documents and Settings\Carol\My Documents\E-commerce2E\Art\Chapter1\01_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2581275"/>
            <a:ext cx="8848725" cy="366712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The Reinvention of E-Commerce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1995-2000 , Innovation</a:t>
            </a:r>
          </a:p>
          <a:p>
            <a:pPr lvl="1" eaLnBrk="1" hangingPunct="1"/>
            <a:r>
              <a:rPr lang="en-US" dirty="0" smtClean="0"/>
              <a:t>Digitize business on the web</a:t>
            </a:r>
          </a:p>
          <a:p>
            <a:pPr lvl="1" eaLnBrk="1" hangingPunct="1"/>
            <a:r>
              <a:rPr lang="en-US" dirty="0" smtClean="0"/>
              <a:t>Weak business models</a:t>
            </a:r>
          </a:p>
          <a:p>
            <a:pPr lvl="1" eaLnBrk="1" hangingPunct="1"/>
            <a:r>
              <a:rPr lang="en-US" dirty="0" smtClean="0"/>
              <a:t>Liquidity bubble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2001-2008, Consolidation</a:t>
            </a:r>
          </a:p>
          <a:p>
            <a:pPr lvl="1" eaLnBrk="1" hangingPunct="1"/>
            <a:r>
              <a:rPr lang="en-US" dirty="0" smtClean="0"/>
              <a:t>Better business models, 25% growth per year</a:t>
            </a:r>
          </a:p>
          <a:p>
            <a:pPr lvl="1" eaLnBrk="1" hangingPunct="1"/>
            <a:r>
              <a:rPr lang="en-US" dirty="0" smtClean="0"/>
              <a:t>Success of social networking services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is E-Commerce Today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Trends in 2008-2009</a:t>
            </a:r>
          </a:p>
          <a:p>
            <a:pPr lvl="1" eaLnBrk="1" hangingPunct="1"/>
            <a:r>
              <a:rPr lang="en-US" dirty="0" smtClean="0"/>
              <a:t>New business models based off social technologies</a:t>
            </a:r>
          </a:p>
          <a:p>
            <a:pPr lvl="2" eaLnBrk="1" hangingPunct="1"/>
            <a:r>
              <a:rPr lang="en-US" dirty="0" smtClean="0"/>
              <a:t>Web 2.0</a:t>
            </a:r>
          </a:p>
          <a:p>
            <a:pPr lvl="1" eaLnBrk="1" hangingPunct="1"/>
            <a:r>
              <a:rPr lang="en-US" dirty="0" smtClean="0"/>
              <a:t>Growth in search engine marketing &amp; advertising</a:t>
            </a:r>
          </a:p>
          <a:p>
            <a:pPr lvl="1" eaLnBrk="1" hangingPunct="1"/>
            <a:r>
              <a:rPr lang="en-US" dirty="0" smtClean="0"/>
              <a:t>Retail ecommerce grows in double digit rates</a:t>
            </a:r>
          </a:p>
          <a:p>
            <a:pPr lvl="2" eaLnBrk="1" hangingPunct="1"/>
            <a:r>
              <a:rPr lang="en-US" dirty="0" smtClean="0"/>
              <a:t>Fastest growth in teen, </a:t>
            </a:r>
            <a:r>
              <a:rPr lang="en-US" dirty="0" err="1" smtClean="0"/>
              <a:t>tween</a:t>
            </a:r>
            <a:r>
              <a:rPr lang="en-US" dirty="0" smtClean="0"/>
              <a:t> and older shoppers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Ecommerce today (cont.)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Entrepreneurs flood the net, riding on infrastructures of Amazon, eBay and Google</a:t>
            </a:r>
          </a:p>
          <a:p>
            <a:pPr eaLnBrk="1" hangingPunct="1"/>
            <a:r>
              <a:rPr lang="en-US" dirty="0" smtClean="0"/>
              <a:t>Large companies continue to improve multi-channel, bricks &amp; clicks models</a:t>
            </a:r>
          </a:p>
          <a:p>
            <a:pPr eaLnBrk="1" hangingPunct="1"/>
            <a:r>
              <a:rPr lang="en-US" dirty="0" smtClean="0"/>
              <a:t>Growth in B2B supply chain use of the web</a:t>
            </a:r>
          </a:p>
          <a:p>
            <a:r>
              <a:rPr lang="en-US" dirty="0" smtClean="0"/>
              <a:t>Revolution in telecommunications, print media, real estate, hotels, bill payments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Retailing</a:t>
            </a:r>
            <a:br>
              <a:rPr lang="en-US" dirty="0" smtClean="0"/>
            </a:br>
            <a:r>
              <a:rPr lang="en-US" sz="2200" dirty="0" smtClean="0"/>
              <a:t>2008: 120 million Americans will spend $265 on Internet products &amp;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016" y="1774825"/>
            <a:ext cx="6167967" cy="4625975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Different from Traditional Formats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Ubiquity (anywhere/anytime)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Global Reach (no boundaries)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Universal Standards (common standards)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Richness (video/audio/text)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96C9E1-4033-438F-A6D5-AE357C626A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189</TotalTime>
  <Words>1189</Words>
  <Application>Microsoft Office PowerPoint</Application>
  <PresentationFormat>On-screen Show (4:3)</PresentationFormat>
  <Paragraphs>254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E-commerce</vt:lpstr>
      <vt:lpstr>E-commerce Defined</vt:lpstr>
      <vt:lpstr>E-commerce vs. E-business</vt:lpstr>
      <vt:lpstr>The Difference between  E-commerce and E-business</vt:lpstr>
      <vt:lpstr>The Reinvention of E-Commerce</vt:lpstr>
      <vt:lpstr>Where is E-Commerce Today</vt:lpstr>
      <vt:lpstr>Ecommerce today (cont.)</vt:lpstr>
      <vt:lpstr>  Online Retailing 2008: 120 million Americans will spend $265 on Internet products &amp; services  </vt:lpstr>
      <vt:lpstr>Different from Traditional Formats</vt:lpstr>
      <vt:lpstr>Different from Traditional Formats</vt:lpstr>
      <vt:lpstr>Ubiquity</vt:lpstr>
      <vt:lpstr>Global Reach</vt:lpstr>
      <vt:lpstr>Universal Standards</vt:lpstr>
      <vt:lpstr>Richness</vt:lpstr>
      <vt:lpstr>Interactivity</vt:lpstr>
      <vt:lpstr>Information Density</vt:lpstr>
      <vt:lpstr>Personalization</vt:lpstr>
      <vt:lpstr>User Generated Content</vt:lpstr>
      <vt:lpstr>E-Commerce Challenges</vt:lpstr>
      <vt:lpstr>The Impact of  Social Networking Technology</vt:lpstr>
      <vt:lpstr>Online Dating Industry</vt:lpstr>
      <vt:lpstr>Types of E-commerce</vt:lpstr>
      <vt:lpstr>Major Types of E-commerce</vt:lpstr>
      <vt:lpstr>Business-to-Consumer (B2C)  E-commerce</vt:lpstr>
      <vt:lpstr>Business-to-Business (B2B)  E-commerce</vt:lpstr>
      <vt:lpstr>Consumer-to-Consumer (C2C) E-commerce</vt:lpstr>
      <vt:lpstr>Peer-to-Peer (P2P) E-commerce</vt:lpstr>
      <vt:lpstr>M-commerce</vt:lpstr>
      <vt:lpstr>The Growth of B2C E-commerce</vt:lpstr>
      <vt:lpstr>Potential Limitations on the Growth of B2C E-commerce</vt:lpstr>
      <vt:lpstr>Top 25 Shopping Web Sites for Week Ending November 10, 2002</vt:lpstr>
      <vt:lpstr>Academic Disciplines Concerned with E-commerce</vt:lpstr>
      <vt:lpstr>Credit Cards </vt:lpstr>
      <vt:lpstr>Credit Cards </vt:lpstr>
      <vt:lpstr>Credit Cards 4</vt:lpstr>
      <vt:lpstr>Cards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</dc:title>
  <dc:creator>Aemro</dc:creator>
  <cp:lastModifiedBy>Aemro</cp:lastModifiedBy>
  <cp:revision>13</cp:revision>
  <dcterms:created xsi:type="dcterms:W3CDTF">2011-02-22T11:37:50Z</dcterms:created>
  <dcterms:modified xsi:type="dcterms:W3CDTF">2011-03-15T05:05:10Z</dcterms:modified>
</cp:coreProperties>
</file>