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1"/>
  </p:notesMasterIdLst>
  <p:handoutMasterIdLst>
    <p:handoutMasterId r:id="rId42"/>
  </p:handoutMasterIdLst>
  <p:sldIdLst>
    <p:sldId id="256" r:id="rId2"/>
    <p:sldId id="257" r:id="rId3"/>
    <p:sldId id="259" r:id="rId4"/>
    <p:sldId id="260" r:id="rId5"/>
    <p:sldId id="300" r:id="rId6"/>
    <p:sldId id="261" r:id="rId7"/>
    <p:sldId id="262" r:id="rId8"/>
    <p:sldId id="304" r:id="rId9"/>
    <p:sldId id="263" r:id="rId10"/>
    <p:sldId id="264" r:id="rId11"/>
    <p:sldId id="265" r:id="rId12"/>
    <p:sldId id="266" r:id="rId13"/>
    <p:sldId id="286" r:id="rId14"/>
    <p:sldId id="267" r:id="rId15"/>
    <p:sldId id="268" r:id="rId16"/>
    <p:sldId id="305" r:id="rId17"/>
    <p:sldId id="272" r:id="rId18"/>
    <p:sldId id="273" r:id="rId19"/>
    <p:sldId id="274" r:id="rId20"/>
    <p:sldId id="276" r:id="rId21"/>
    <p:sldId id="306" r:id="rId22"/>
    <p:sldId id="307" r:id="rId23"/>
    <p:sldId id="277" r:id="rId24"/>
    <p:sldId id="292" r:id="rId25"/>
    <p:sldId id="278" r:id="rId26"/>
    <p:sldId id="302" r:id="rId27"/>
    <p:sldId id="293" r:id="rId28"/>
    <p:sldId id="294" r:id="rId29"/>
    <p:sldId id="309" r:id="rId30"/>
    <p:sldId id="303" r:id="rId31"/>
    <p:sldId id="281" r:id="rId32"/>
    <p:sldId id="282" r:id="rId33"/>
    <p:sldId id="296" r:id="rId34"/>
    <p:sldId id="284" r:id="rId35"/>
    <p:sldId id="310" r:id="rId36"/>
    <p:sldId id="311" r:id="rId37"/>
    <p:sldId id="285" r:id="rId38"/>
    <p:sldId id="299" r:id="rId39"/>
    <p:sldId id="308" r:id="rId40"/>
  </p:sldIdLst>
  <p:sldSz cx="9144000" cy="6858000" type="screen4x3"/>
  <p:notesSz cx="6858000" cy="9144000"/>
  <p:defaultTextStyle>
    <a:defPPr>
      <a:defRPr lang="en-US"/>
    </a:defPPr>
    <a:lvl1pPr algn="l" rtl="0" fontAlgn="base">
      <a:lnSpc>
        <a:spcPct val="90000"/>
      </a:lnSpc>
      <a:spcBef>
        <a:spcPct val="20000"/>
      </a:spcBef>
      <a:spcAft>
        <a:spcPct val="0"/>
      </a:spcAft>
      <a:buChar char="•"/>
      <a:defRPr sz="2600" b="1" kern="1200">
        <a:solidFill>
          <a:schemeClr val="tx1"/>
        </a:solidFill>
        <a:latin typeface="Arial" charset="0"/>
        <a:ea typeface="+mn-ea"/>
        <a:cs typeface="+mn-cs"/>
      </a:defRPr>
    </a:lvl1pPr>
    <a:lvl2pPr marL="457200" algn="l" rtl="0" fontAlgn="base">
      <a:lnSpc>
        <a:spcPct val="90000"/>
      </a:lnSpc>
      <a:spcBef>
        <a:spcPct val="20000"/>
      </a:spcBef>
      <a:spcAft>
        <a:spcPct val="0"/>
      </a:spcAft>
      <a:buChar char="•"/>
      <a:defRPr sz="2600" b="1" kern="1200">
        <a:solidFill>
          <a:schemeClr val="tx1"/>
        </a:solidFill>
        <a:latin typeface="Arial" charset="0"/>
        <a:ea typeface="+mn-ea"/>
        <a:cs typeface="+mn-cs"/>
      </a:defRPr>
    </a:lvl2pPr>
    <a:lvl3pPr marL="914400" algn="l" rtl="0" fontAlgn="base">
      <a:lnSpc>
        <a:spcPct val="90000"/>
      </a:lnSpc>
      <a:spcBef>
        <a:spcPct val="20000"/>
      </a:spcBef>
      <a:spcAft>
        <a:spcPct val="0"/>
      </a:spcAft>
      <a:buChar char="•"/>
      <a:defRPr sz="2600" b="1" kern="1200">
        <a:solidFill>
          <a:schemeClr val="tx1"/>
        </a:solidFill>
        <a:latin typeface="Arial" charset="0"/>
        <a:ea typeface="+mn-ea"/>
        <a:cs typeface="+mn-cs"/>
      </a:defRPr>
    </a:lvl3pPr>
    <a:lvl4pPr marL="1371600" algn="l" rtl="0" fontAlgn="base">
      <a:lnSpc>
        <a:spcPct val="90000"/>
      </a:lnSpc>
      <a:spcBef>
        <a:spcPct val="20000"/>
      </a:spcBef>
      <a:spcAft>
        <a:spcPct val="0"/>
      </a:spcAft>
      <a:buChar char="•"/>
      <a:defRPr sz="2600" b="1" kern="1200">
        <a:solidFill>
          <a:schemeClr val="tx1"/>
        </a:solidFill>
        <a:latin typeface="Arial" charset="0"/>
        <a:ea typeface="+mn-ea"/>
        <a:cs typeface="+mn-cs"/>
      </a:defRPr>
    </a:lvl4pPr>
    <a:lvl5pPr marL="1828800" algn="l" rtl="0" fontAlgn="base">
      <a:lnSpc>
        <a:spcPct val="90000"/>
      </a:lnSpc>
      <a:spcBef>
        <a:spcPct val="20000"/>
      </a:spcBef>
      <a:spcAft>
        <a:spcPct val="0"/>
      </a:spcAft>
      <a:buChar char="•"/>
      <a:defRPr sz="2600" b="1" kern="1200">
        <a:solidFill>
          <a:schemeClr val="tx1"/>
        </a:solidFill>
        <a:latin typeface="Arial" charset="0"/>
        <a:ea typeface="+mn-ea"/>
        <a:cs typeface="+mn-cs"/>
      </a:defRPr>
    </a:lvl5pPr>
    <a:lvl6pPr marL="2286000" algn="l" defTabSz="914400" rtl="0" eaLnBrk="1" latinLnBrk="0" hangingPunct="1">
      <a:defRPr sz="2600" b="1" kern="1200">
        <a:solidFill>
          <a:schemeClr val="tx1"/>
        </a:solidFill>
        <a:latin typeface="Arial" charset="0"/>
        <a:ea typeface="+mn-ea"/>
        <a:cs typeface="+mn-cs"/>
      </a:defRPr>
    </a:lvl6pPr>
    <a:lvl7pPr marL="2743200" algn="l" defTabSz="914400" rtl="0" eaLnBrk="1" latinLnBrk="0" hangingPunct="1">
      <a:defRPr sz="2600" b="1" kern="1200">
        <a:solidFill>
          <a:schemeClr val="tx1"/>
        </a:solidFill>
        <a:latin typeface="Arial" charset="0"/>
        <a:ea typeface="+mn-ea"/>
        <a:cs typeface="+mn-cs"/>
      </a:defRPr>
    </a:lvl7pPr>
    <a:lvl8pPr marL="3200400" algn="l" defTabSz="914400" rtl="0" eaLnBrk="1" latinLnBrk="0" hangingPunct="1">
      <a:defRPr sz="2600" b="1" kern="1200">
        <a:solidFill>
          <a:schemeClr val="tx1"/>
        </a:solidFill>
        <a:latin typeface="Arial" charset="0"/>
        <a:ea typeface="+mn-ea"/>
        <a:cs typeface="+mn-cs"/>
      </a:defRPr>
    </a:lvl8pPr>
    <a:lvl9pPr marL="3657600" algn="l" defTabSz="914400" rtl="0" eaLnBrk="1" latinLnBrk="0" hangingPunct="1">
      <a:defRPr sz="2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227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75" d="100"/>
          <a:sy n="75" d="100"/>
        </p:scale>
        <p:origin x="-1422"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6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b="0">
                <a:latin typeface="Times New Roman" pitchFamily="18" charset="0"/>
              </a:defRPr>
            </a:lvl1pPr>
          </a:lstStyle>
          <a:p>
            <a:endParaRPr lang="en-US"/>
          </a:p>
        </p:txBody>
      </p:sp>
      <p:sp>
        <p:nvSpPr>
          <p:cNvPr id="583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b="0">
                <a:latin typeface="Times New Roman" pitchFamily="18" charset="0"/>
              </a:defRPr>
            </a:lvl1pPr>
          </a:lstStyle>
          <a:p>
            <a:endParaRPr lang="en-US"/>
          </a:p>
        </p:txBody>
      </p:sp>
      <p:sp>
        <p:nvSpPr>
          <p:cNvPr id="583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b="0">
                <a:latin typeface="Times New Roman" pitchFamily="18" charset="0"/>
              </a:defRPr>
            </a:lvl1pPr>
          </a:lstStyle>
          <a:p>
            <a:endParaRPr lang="en-US"/>
          </a:p>
        </p:txBody>
      </p:sp>
      <p:sp>
        <p:nvSpPr>
          <p:cNvPr id="583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b="0">
                <a:latin typeface="Times New Roman" pitchFamily="18" charset="0"/>
              </a:defRPr>
            </a:lvl1pPr>
          </a:lstStyle>
          <a:p>
            <a:fld id="{132741E5-D7C8-4BCA-9B88-B11FFA08AB6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b="0">
                <a:latin typeface="Times New Roman" pitchFamily="18" charset="0"/>
              </a:defRPr>
            </a:lvl1pPr>
          </a:lstStyle>
          <a:p>
            <a:endParaRPr lang="en-US"/>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b="0">
                <a:latin typeface="Times New Roman" pitchFamily="18" charset="0"/>
              </a:defRPr>
            </a:lvl1pPr>
          </a:lstStyle>
          <a:p>
            <a:endParaRPr lang="en-US"/>
          </a:p>
        </p:txBody>
      </p:sp>
      <p:sp>
        <p:nvSpPr>
          <p:cNvPr id="2662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b="0">
                <a:latin typeface="Times New Roman" pitchFamily="18" charset="0"/>
              </a:defRPr>
            </a:lvl1pPr>
          </a:lstStyle>
          <a:p>
            <a:endParaRPr lang="en-US"/>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b="0">
                <a:latin typeface="Times New Roman" pitchFamily="18" charset="0"/>
              </a:defRPr>
            </a:lvl1pPr>
          </a:lstStyle>
          <a:p>
            <a:fld id="{53177DD2-35F0-4E05-8A2D-26858640AA5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366B5-94D1-4875-873E-75BADAA02703}" type="slidenum">
              <a:rPr lang="en-US"/>
              <a:pPr/>
              <a:t>16</a:t>
            </a:fld>
            <a:endParaRPr 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6C5DE-6A11-45D4-A9E2-FF53D67DACF9}" type="slidenum">
              <a:rPr lang="en-US"/>
              <a:pPr/>
              <a:t>22</a:t>
            </a:fld>
            <a:endParaRPr lang="en-US"/>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BF6FF-3677-4309-9E90-970FB0599FDD}" type="slidenum">
              <a:rPr lang="en-US"/>
              <a:pPr/>
              <a:t>29</a:t>
            </a:fld>
            <a:endParaRPr lang="en-US"/>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CF53B0-1B16-4044-84C6-7A98C4CC28C1}" type="slidenum">
              <a:rPr lang="en-US"/>
              <a:pPr/>
              <a:t>35</a:t>
            </a:fld>
            <a:endParaRPr 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EC964-BEAA-4D81-B4CD-AC4A71AB740A}" type="slidenum">
              <a:rPr lang="en-US"/>
              <a:pPr/>
              <a:t>36</a:t>
            </a:fld>
            <a:endParaRPr 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436C0-4A17-498F-BF52-8309837A4561}" type="slidenum">
              <a:rPr lang="en-US"/>
              <a:pPr/>
              <a:t>39</a:t>
            </a:fld>
            <a:endParaRPr lang="en-US"/>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F5292-79D2-4AE0-89BD-9D2C569870D8}" type="slidenum">
              <a:rPr lang="en-US"/>
              <a:pPr/>
              <a:t>8</a:t>
            </a:fld>
            <a:endParaRPr 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177DD2-35F0-4E05-8A2D-26858640AA5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
        <p:nvSpPr>
          <p:cNvPr id="6" name="Slide Number Placeholder 5"/>
          <p:cNvSpPr>
            <a:spLocks noGrp="1"/>
          </p:cNvSpPr>
          <p:nvPr>
            <p:ph type="sldNum" sz="quarter" idx="12"/>
          </p:nvPr>
        </p:nvSpPr>
        <p:spPr/>
        <p:txBody>
          <a:bodyPr/>
          <a:lstStyle/>
          <a:p>
            <a:fld id="{331F5FD1-0195-4244-8F40-16D67F1B653A}"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
        <p:nvSpPr>
          <p:cNvPr id="6" name="Slide Number Placeholder 5"/>
          <p:cNvSpPr>
            <a:spLocks noGrp="1"/>
          </p:cNvSpPr>
          <p:nvPr>
            <p:ph type="sldNum" sz="quarter" idx="12"/>
          </p:nvPr>
        </p:nvSpPr>
        <p:spPr/>
        <p:txBody>
          <a:bodyPr/>
          <a:lstStyle/>
          <a:p>
            <a:fld id="{EC3921BE-CFC1-4CA7-97E8-7F2901EFF0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Electronic Commerce, BDU</a:t>
            </a:r>
            <a:endParaRPr lang="en-US"/>
          </a:p>
        </p:txBody>
      </p:sp>
      <p:sp>
        <p:nvSpPr>
          <p:cNvPr id="6" name="Slide Number Placeholder 5"/>
          <p:cNvSpPr>
            <a:spLocks noGrp="1"/>
          </p:cNvSpPr>
          <p:nvPr>
            <p:ph type="sldNum" sz="quarter" idx="12"/>
          </p:nvPr>
        </p:nvSpPr>
        <p:spPr/>
        <p:txBody>
          <a:bodyPr/>
          <a:lstStyle/>
          <a:p>
            <a:fld id="{DA3FD755-1223-47B6-BB9C-58DD2A7352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685800" y="6248400"/>
            <a:ext cx="2895600" cy="457200"/>
          </a:xfrm>
        </p:spPr>
        <p:txBody>
          <a:bodyPr/>
          <a:lstStyle>
            <a:lvl1pPr>
              <a:defRPr/>
            </a:lvl1pPr>
          </a:lstStyle>
          <a:p>
            <a:r>
              <a:rPr lang="en-US" smtClean="0"/>
              <a:t>Electronic Commerce, BDU</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C188097-38EC-40E5-A8AE-AEF1F2DE37A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
        <p:nvSpPr>
          <p:cNvPr id="6" name="Slide Number Placeholder 5"/>
          <p:cNvSpPr>
            <a:spLocks noGrp="1"/>
          </p:cNvSpPr>
          <p:nvPr>
            <p:ph type="sldNum" sz="quarter" idx="12"/>
          </p:nvPr>
        </p:nvSpPr>
        <p:spPr/>
        <p:txBody>
          <a:bodyPr/>
          <a:lstStyle/>
          <a:p>
            <a:fld id="{679971C3-9C85-41C2-8802-108B83AE1A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
        <p:nvSpPr>
          <p:cNvPr id="6" name="Slide Number Placeholder 5"/>
          <p:cNvSpPr>
            <a:spLocks noGrp="1"/>
          </p:cNvSpPr>
          <p:nvPr>
            <p:ph type="sldNum" sz="quarter" idx="12"/>
          </p:nvPr>
        </p:nvSpPr>
        <p:spPr/>
        <p:txBody>
          <a:bodyPr/>
          <a:lstStyle/>
          <a:p>
            <a:fld id="{FD641EE3-2BE9-4D27-9809-B1666A0837E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Electronic Commerce, BDU</a:t>
            </a:r>
            <a:endParaRPr lang="en-US"/>
          </a:p>
        </p:txBody>
      </p:sp>
      <p:sp>
        <p:nvSpPr>
          <p:cNvPr id="7" name="Slide Number Placeholder 6"/>
          <p:cNvSpPr>
            <a:spLocks noGrp="1"/>
          </p:cNvSpPr>
          <p:nvPr>
            <p:ph type="sldNum" sz="quarter" idx="12"/>
          </p:nvPr>
        </p:nvSpPr>
        <p:spPr/>
        <p:txBody>
          <a:bodyPr/>
          <a:lstStyle/>
          <a:p>
            <a:fld id="{BCD65CC6-3531-4D2A-B4A1-E44559A2D5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Electronic Commerce, BDU</a:t>
            </a:r>
            <a:endParaRPr lang="en-US"/>
          </a:p>
        </p:txBody>
      </p:sp>
      <p:sp>
        <p:nvSpPr>
          <p:cNvPr id="9" name="Slide Number Placeholder 8"/>
          <p:cNvSpPr>
            <a:spLocks noGrp="1"/>
          </p:cNvSpPr>
          <p:nvPr>
            <p:ph type="sldNum" sz="quarter" idx="12"/>
          </p:nvPr>
        </p:nvSpPr>
        <p:spPr/>
        <p:txBody>
          <a:bodyPr/>
          <a:lstStyle/>
          <a:p>
            <a:fld id="{E9076B82-865F-4543-9BF9-192487E81D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Electronic Commerce, BDU</a:t>
            </a:r>
            <a:endParaRPr lang="en-US"/>
          </a:p>
        </p:txBody>
      </p:sp>
      <p:sp>
        <p:nvSpPr>
          <p:cNvPr id="5" name="Slide Number Placeholder 4"/>
          <p:cNvSpPr>
            <a:spLocks noGrp="1"/>
          </p:cNvSpPr>
          <p:nvPr>
            <p:ph type="sldNum" sz="quarter" idx="12"/>
          </p:nvPr>
        </p:nvSpPr>
        <p:spPr/>
        <p:txBody>
          <a:bodyPr/>
          <a:lstStyle/>
          <a:p>
            <a:fld id="{39E4C762-5BF7-45F9-A238-D9F6C405EF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Electronic Commerce, BDU</a:t>
            </a:r>
            <a:endParaRPr lang="en-US"/>
          </a:p>
        </p:txBody>
      </p:sp>
      <p:sp>
        <p:nvSpPr>
          <p:cNvPr id="4" name="Slide Number Placeholder 3"/>
          <p:cNvSpPr>
            <a:spLocks noGrp="1"/>
          </p:cNvSpPr>
          <p:nvPr>
            <p:ph type="sldNum" sz="quarter" idx="12"/>
          </p:nvPr>
        </p:nvSpPr>
        <p:spPr/>
        <p:txBody>
          <a:bodyPr/>
          <a:lstStyle/>
          <a:p>
            <a:fld id="{85B3A976-7053-470B-8D5F-7491BA10F7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Electronic Commerce, BDU</a:t>
            </a:r>
            <a:endParaRPr lang="en-US"/>
          </a:p>
        </p:txBody>
      </p:sp>
      <p:sp>
        <p:nvSpPr>
          <p:cNvPr id="7" name="Slide Number Placeholder 6"/>
          <p:cNvSpPr>
            <a:spLocks noGrp="1"/>
          </p:cNvSpPr>
          <p:nvPr>
            <p:ph type="sldNum" sz="quarter" idx="12"/>
          </p:nvPr>
        </p:nvSpPr>
        <p:spPr/>
        <p:txBody>
          <a:bodyPr/>
          <a:lstStyle/>
          <a:p>
            <a:fld id="{58043B8A-D31B-44A8-8232-22954FC512ED}"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Electronic Commerce, BDU</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15614B7-6B5E-4F69-9466-1C38E467F0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Electronic Commerce, BDU</a:t>
            </a: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AC1E8EF-50B3-4973-A386-79C69A3ED6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ndale.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auctionbytes.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066800" y="4343400"/>
            <a:ext cx="7772400" cy="762000"/>
          </a:xfrm>
        </p:spPr>
        <p:txBody>
          <a:bodyPr>
            <a:normAutofit/>
          </a:bodyPr>
          <a:lstStyle/>
          <a:p>
            <a:pPr algn="r"/>
            <a:r>
              <a:rPr lang="en-US" sz="2800" b="0" dirty="0" smtClean="0">
                <a:solidFill>
                  <a:srgbClr val="FFC000"/>
                </a:solidFill>
              </a:rPr>
              <a:t>Aemro B.</a:t>
            </a:r>
            <a:endParaRPr lang="en-US" sz="2800" b="0" dirty="0">
              <a:solidFill>
                <a:srgbClr val="FFC000"/>
              </a:solidFill>
            </a:endParaRPr>
          </a:p>
        </p:txBody>
      </p:sp>
      <p:sp>
        <p:nvSpPr>
          <p:cNvPr id="25603" name="Rectangle 3"/>
          <p:cNvSpPr>
            <a:spLocks noGrp="1" noChangeArrowheads="1"/>
          </p:cNvSpPr>
          <p:nvPr>
            <p:ph type="subTitle" idx="1"/>
          </p:nvPr>
        </p:nvSpPr>
        <p:spPr>
          <a:xfrm>
            <a:off x="1600200" y="1600200"/>
            <a:ext cx="6400800" cy="1752600"/>
          </a:xfrm>
        </p:spPr>
        <p:txBody>
          <a:bodyPr/>
          <a:lstStyle/>
          <a:p>
            <a:r>
              <a:rPr lang="en-US" sz="3400" dirty="0"/>
              <a:t>Web Auctions, </a:t>
            </a:r>
            <a:br>
              <a:rPr lang="en-US" sz="3400" dirty="0"/>
            </a:br>
            <a:r>
              <a:rPr lang="en-US" sz="3400" dirty="0"/>
              <a:t>Virtual Communities, </a:t>
            </a:r>
            <a:br>
              <a:rPr lang="en-US" sz="3400" dirty="0"/>
            </a:br>
            <a:r>
              <a:rPr lang="en-US" sz="3400" dirty="0"/>
              <a:t>and Web Portals</a:t>
            </a:r>
          </a:p>
        </p:txBody>
      </p:sp>
      <p:sp>
        <p:nvSpPr>
          <p:cNvPr id="4" name="Slide Number Placeholder 3"/>
          <p:cNvSpPr>
            <a:spLocks noGrp="1"/>
          </p:cNvSpPr>
          <p:nvPr>
            <p:ph type="sldNum" sz="quarter" idx="12"/>
          </p:nvPr>
        </p:nvSpPr>
        <p:spPr/>
        <p:txBody>
          <a:bodyPr/>
          <a:lstStyle/>
          <a:p>
            <a:fld id="{331F5FD1-0195-4244-8F40-16D67F1B653A}"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04800"/>
            <a:ext cx="7772400" cy="1143000"/>
          </a:xfrm>
          <a:noFill/>
          <a:ln/>
        </p:spPr>
        <p:txBody>
          <a:bodyPr/>
          <a:lstStyle/>
          <a:p>
            <a:r>
              <a:rPr lang="en-US" sz="3100" dirty="0">
                <a:solidFill>
                  <a:srgbClr val="FFC000"/>
                </a:solidFill>
              </a:rPr>
              <a:t>First-Price Sealed-Bid Auctions</a:t>
            </a:r>
          </a:p>
        </p:txBody>
      </p:sp>
      <p:sp>
        <p:nvSpPr>
          <p:cNvPr id="34819" name="Rectangle 3"/>
          <p:cNvSpPr>
            <a:spLocks noGrp="1" noChangeArrowheads="1"/>
          </p:cNvSpPr>
          <p:nvPr>
            <p:ph idx="1"/>
          </p:nvPr>
        </p:nvSpPr>
        <p:spPr>
          <a:noFill/>
          <a:ln/>
        </p:spPr>
        <p:txBody>
          <a:bodyPr>
            <a:normAutofit/>
          </a:bodyPr>
          <a:lstStyle/>
          <a:p>
            <a:r>
              <a:rPr lang="en-US" dirty="0"/>
              <a:t>In sealed-bid auctions, bidders submit their bids independently and are usually prohibited from sharing information with each other</a:t>
            </a:r>
            <a:r>
              <a:rPr lang="en-US" dirty="0" smtClean="0"/>
              <a:t>.</a:t>
            </a:r>
            <a:endParaRPr lang="en-US" dirty="0"/>
          </a:p>
          <a:p>
            <a:r>
              <a:rPr lang="en-US" dirty="0"/>
              <a:t>In a first-price sealed-bid auction, the highest bidder wins.</a:t>
            </a:r>
          </a:p>
        </p:txBody>
      </p:sp>
      <p:sp>
        <p:nvSpPr>
          <p:cNvPr id="4" name="Slide Number Placeholder 3"/>
          <p:cNvSpPr>
            <a:spLocks noGrp="1"/>
          </p:cNvSpPr>
          <p:nvPr>
            <p:ph type="sldNum" sz="quarter" idx="12"/>
          </p:nvPr>
        </p:nvSpPr>
        <p:spPr/>
        <p:txBody>
          <a:bodyPr/>
          <a:lstStyle/>
          <a:p>
            <a:fld id="{679971C3-9C85-41C2-8802-108B83AE1AED}"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7772400" cy="1143000"/>
          </a:xfrm>
          <a:noFill/>
          <a:ln/>
        </p:spPr>
        <p:txBody>
          <a:bodyPr/>
          <a:lstStyle/>
          <a:p>
            <a:r>
              <a:rPr lang="en-US" sz="3100" dirty="0">
                <a:solidFill>
                  <a:srgbClr val="FFC000"/>
                </a:solidFill>
              </a:rPr>
              <a:t>Second-Price Sealed-Bid Auctions</a:t>
            </a:r>
          </a:p>
        </p:txBody>
      </p:sp>
      <p:sp>
        <p:nvSpPr>
          <p:cNvPr id="35843" name="Rectangle 3"/>
          <p:cNvSpPr>
            <a:spLocks noGrp="1" noChangeArrowheads="1"/>
          </p:cNvSpPr>
          <p:nvPr>
            <p:ph idx="1"/>
          </p:nvPr>
        </p:nvSpPr>
        <p:spPr>
          <a:xfrm>
            <a:off x="533400" y="1524000"/>
            <a:ext cx="7924800" cy="4800600"/>
          </a:xfrm>
          <a:noFill/>
          <a:ln/>
        </p:spPr>
        <p:txBody>
          <a:bodyPr>
            <a:noAutofit/>
          </a:bodyPr>
          <a:lstStyle/>
          <a:p>
            <a:r>
              <a:rPr lang="en-US" dirty="0"/>
              <a:t>The second-price sealed-bid auction is the same as the first-price sealed-bid auction except that the highest bidder is awarded the item at the price bid by the second-highest bidder.</a:t>
            </a:r>
            <a:br>
              <a:rPr lang="en-US" dirty="0"/>
            </a:br>
            <a:endParaRPr lang="en-US" dirty="0"/>
          </a:p>
          <a:p>
            <a:r>
              <a:rPr lang="en-US" dirty="0"/>
              <a:t>Second-price sealed-bid auctions are commonly called </a:t>
            </a:r>
            <a:r>
              <a:rPr lang="en-US" dirty="0" err="1"/>
              <a:t>Vickrey</a:t>
            </a:r>
            <a:r>
              <a:rPr lang="en-US" dirty="0"/>
              <a:t> auctions.</a:t>
            </a:r>
          </a:p>
        </p:txBody>
      </p:sp>
      <p:sp>
        <p:nvSpPr>
          <p:cNvPr id="4" name="Slide Number Placeholder 3"/>
          <p:cNvSpPr>
            <a:spLocks noGrp="1"/>
          </p:cNvSpPr>
          <p:nvPr>
            <p:ph type="sldNum" sz="quarter" idx="12"/>
          </p:nvPr>
        </p:nvSpPr>
        <p:spPr/>
        <p:txBody>
          <a:bodyPr/>
          <a:lstStyle/>
          <a:p>
            <a:fld id="{679971C3-9C85-41C2-8802-108B83AE1AED}"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1143000"/>
          </a:xfrm>
          <a:noFill/>
          <a:ln/>
        </p:spPr>
        <p:txBody>
          <a:bodyPr/>
          <a:lstStyle/>
          <a:p>
            <a:r>
              <a:rPr lang="en-US" sz="3100" dirty="0">
                <a:solidFill>
                  <a:srgbClr val="FFC000"/>
                </a:solidFill>
              </a:rPr>
              <a:t>Double Auctions</a:t>
            </a:r>
          </a:p>
        </p:txBody>
      </p:sp>
      <p:sp>
        <p:nvSpPr>
          <p:cNvPr id="36867" name="Rectangle 3"/>
          <p:cNvSpPr>
            <a:spLocks noGrp="1" noChangeArrowheads="1"/>
          </p:cNvSpPr>
          <p:nvPr>
            <p:ph idx="1"/>
          </p:nvPr>
        </p:nvSpPr>
        <p:spPr>
          <a:noFill/>
          <a:ln/>
        </p:spPr>
        <p:txBody>
          <a:bodyPr>
            <a:noAutofit/>
          </a:bodyPr>
          <a:lstStyle/>
          <a:p>
            <a:r>
              <a:rPr lang="en-US" sz="2800" dirty="0"/>
              <a:t>In a double auction, buyers and sellers each submit combined price-quantity bids to an auctioneer</a:t>
            </a:r>
            <a:r>
              <a:rPr lang="en-US" sz="2800" dirty="0" smtClean="0"/>
              <a:t>.</a:t>
            </a:r>
            <a:endParaRPr lang="en-US" sz="2800" dirty="0"/>
          </a:p>
          <a:p>
            <a:r>
              <a:rPr lang="en-US" sz="2800" dirty="0"/>
              <a:t>The auctioneer matches the sellers’ offers to the buyers’ offers until all the quantities offered for sale are sold to buyers</a:t>
            </a:r>
            <a:r>
              <a:rPr lang="en-US" sz="2800" dirty="0" smtClean="0"/>
              <a:t>.</a:t>
            </a:r>
            <a:endParaRPr lang="en-US" sz="2800" dirty="0"/>
          </a:p>
          <a:p>
            <a:r>
              <a:rPr lang="en-US" sz="2800" dirty="0"/>
              <a:t>Double auctions can be operated in either sealed-bid or open-outcry formats. 						</a:t>
            </a:r>
          </a:p>
        </p:txBody>
      </p:sp>
      <p:sp>
        <p:nvSpPr>
          <p:cNvPr id="4" name="Slide Number Placeholder 3"/>
          <p:cNvSpPr>
            <a:spLocks noGrp="1"/>
          </p:cNvSpPr>
          <p:nvPr>
            <p:ph type="sldNum" sz="quarter" idx="12"/>
          </p:nvPr>
        </p:nvSpPr>
        <p:spPr/>
        <p:txBody>
          <a:bodyPr/>
          <a:lstStyle/>
          <a:p>
            <a:fld id="{679971C3-9C85-41C2-8802-108B83AE1AED}"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304800"/>
            <a:ext cx="7772400" cy="533400"/>
          </a:xfrm>
          <a:noFill/>
          <a:ln/>
        </p:spPr>
        <p:txBody>
          <a:bodyPr>
            <a:normAutofit fontScale="90000"/>
          </a:bodyPr>
          <a:lstStyle/>
          <a:p>
            <a:r>
              <a:rPr lang="en-US" sz="3100" dirty="0">
                <a:solidFill>
                  <a:srgbClr val="FFC000"/>
                </a:solidFill>
              </a:rPr>
              <a:t>Six Auction Types</a:t>
            </a:r>
          </a:p>
        </p:txBody>
      </p:sp>
      <p:sp>
        <p:nvSpPr>
          <p:cNvPr id="60419" name="Rectangle 3"/>
          <p:cNvSpPr>
            <a:spLocks noGrp="1" noChangeArrowheads="1"/>
          </p:cNvSpPr>
          <p:nvPr>
            <p:ph type="body" sz="half" idx="1"/>
          </p:nvPr>
        </p:nvSpPr>
        <p:spPr>
          <a:xfrm>
            <a:off x="685800" y="914400"/>
            <a:ext cx="7162800" cy="5181600"/>
          </a:xfrm>
        </p:spPr>
        <p:txBody>
          <a:bodyPr/>
          <a:lstStyle/>
          <a:p>
            <a:pPr>
              <a:lnSpc>
                <a:spcPct val="90000"/>
              </a:lnSpc>
              <a:buFontTx/>
              <a:buNone/>
            </a:pPr>
            <a:endParaRPr lang="en-US" sz="1800"/>
          </a:p>
          <a:p>
            <a:pPr>
              <a:lnSpc>
                <a:spcPct val="90000"/>
              </a:lnSpc>
              <a:buFontTx/>
              <a:buNone/>
            </a:pPr>
            <a:endParaRPr lang="en-US" sz="1800"/>
          </a:p>
        </p:txBody>
      </p:sp>
      <p:graphicFrame>
        <p:nvGraphicFramePr>
          <p:cNvPr id="60420" name="Object 4"/>
          <p:cNvGraphicFramePr>
            <a:graphicFrameLocks noChangeAspect="1"/>
          </p:cNvGraphicFramePr>
          <p:nvPr>
            <p:ph sz="half" idx="2"/>
          </p:nvPr>
        </p:nvGraphicFramePr>
        <p:xfrm>
          <a:off x="1447800" y="1676400"/>
          <a:ext cx="5880100" cy="5181600"/>
        </p:xfrm>
        <a:graphic>
          <a:graphicData uri="http://schemas.openxmlformats.org/presentationml/2006/ole">
            <p:oleObj spid="_x0000_s60420" name="Image" r:id="rId4" imgW="6849276" imgH="6036004" progId="Photoshop.Image.5">
              <p:embed/>
            </p:oleObj>
          </a:graphicData>
        </a:graphic>
      </p:graphicFrame>
      <p:sp>
        <p:nvSpPr>
          <p:cNvPr id="5" name="Slide Number Placeholder 4"/>
          <p:cNvSpPr>
            <a:spLocks noGrp="1"/>
          </p:cNvSpPr>
          <p:nvPr>
            <p:ph type="sldNum" sz="quarter" idx="12"/>
          </p:nvPr>
        </p:nvSpPr>
        <p:spPr/>
        <p:txBody>
          <a:bodyPr/>
          <a:lstStyle/>
          <a:p>
            <a:fld id="{5C188097-38EC-40E5-A8AE-AEF1F2DE37A0}"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04800"/>
            <a:ext cx="7772400" cy="1143000"/>
          </a:xfrm>
          <a:noFill/>
          <a:ln/>
        </p:spPr>
        <p:txBody>
          <a:bodyPr/>
          <a:lstStyle/>
          <a:p>
            <a:r>
              <a:rPr lang="en-US" sz="3100" dirty="0">
                <a:solidFill>
                  <a:srgbClr val="FFC000"/>
                </a:solidFill>
              </a:rPr>
              <a:t>Web Auctions and Related Businesses</a:t>
            </a:r>
          </a:p>
        </p:txBody>
      </p:sp>
      <p:sp>
        <p:nvSpPr>
          <p:cNvPr id="37891" name="Rectangle 3"/>
          <p:cNvSpPr>
            <a:spLocks noGrp="1" noChangeArrowheads="1"/>
          </p:cNvSpPr>
          <p:nvPr>
            <p:ph idx="1"/>
          </p:nvPr>
        </p:nvSpPr>
        <p:spPr>
          <a:noFill/>
          <a:ln/>
        </p:spPr>
        <p:txBody>
          <a:bodyPr>
            <a:normAutofit/>
          </a:bodyPr>
          <a:lstStyle/>
          <a:p>
            <a:r>
              <a:rPr lang="en-US" sz="2400" dirty="0"/>
              <a:t>Web auctions are one of the fastest-growing segments of online business today</a:t>
            </a:r>
            <a:r>
              <a:rPr lang="en-US" sz="2400" dirty="0" smtClean="0"/>
              <a:t>.</a:t>
            </a:r>
            <a:endParaRPr lang="en-US" sz="2400" dirty="0"/>
          </a:p>
          <a:p>
            <a:r>
              <a:rPr lang="en-US" sz="2400" dirty="0"/>
              <a:t>Business analysts predict that Web </a:t>
            </a:r>
            <a:r>
              <a:rPr lang="en-US" sz="2400" dirty="0" smtClean="0"/>
              <a:t>auctions accounts </a:t>
            </a:r>
            <a:r>
              <a:rPr lang="en-US" sz="2400" dirty="0"/>
              <a:t>for 40% of all electronic commerce by 2004</a:t>
            </a:r>
            <a:r>
              <a:rPr lang="en-US" sz="2400" dirty="0" smtClean="0"/>
              <a:t>.</a:t>
            </a:r>
            <a:endParaRPr lang="en-US" sz="2400" dirty="0"/>
          </a:p>
          <a:p>
            <a:r>
              <a:rPr lang="en-US" sz="2400" dirty="0"/>
              <a:t>Three broad categories of auction Web sites are emerging</a:t>
            </a:r>
            <a:r>
              <a:rPr lang="en-US" sz="2400" dirty="0" smtClean="0"/>
              <a:t>:</a:t>
            </a:r>
          </a:p>
          <a:p>
            <a:pPr lvl="1"/>
            <a:r>
              <a:rPr lang="en-US" sz="2000" dirty="0" smtClean="0"/>
              <a:t> </a:t>
            </a:r>
            <a:r>
              <a:rPr lang="en-US" sz="2000" dirty="0"/>
              <a:t>general consumer </a:t>
            </a:r>
            <a:r>
              <a:rPr lang="en-US" sz="2000" dirty="0" smtClean="0"/>
              <a:t>auctions</a:t>
            </a:r>
          </a:p>
          <a:p>
            <a:pPr lvl="1"/>
            <a:r>
              <a:rPr lang="en-US" sz="2000" dirty="0" smtClean="0"/>
              <a:t> </a:t>
            </a:r>
            <a:r>
              <a:rPr lang="en-US" sz="2000" dirty="0"/>
              <a:t>specialty consumer </a:t>
            </a:r>
            <a:r>
              <a:rPr lang="en-US" sz="2000" dirty="0" smtClean="0"/>
              <a:t>auctions</a:t>
            </a:r>
          </a:p>
          <a:p>
            <a:pPr lvl="1"/>
            <a:r>
              <a:rPr lang="en-US" sz="2000" dirty="0" smtClean="0"/>
              <a:t> </a:t>
            </a:r>
            <a:r>
              <a:rPr lang="en-US" sz="2000" dirty="0"/>
              <a:t>and business-to-business auctions.</a:t>
            </a:r>
          </a:p>
        </p:txBody>
      </p:sp>
      <p:sp>
        <p:nvSpPr>
          <p:cNvPr id="4" name="Slide Number Placeholder 3"/>
          <p:cNvSpPr>
            <a:spLocks noGrp="1"/>
          </p:cNvSpPr>
          <p:nvPr>
            <p:ph type="sldNum" sz="quarter" idx="12"/>
          </p:nvPr>
        </p:nvSpPr>
        <p:spPr/>
        <p:txBody>
          <a:bodyPr/>
          <a:lstStyle/>
          <a:p>
            <a:fld id="{679971C3-9C85-41C2-8802-108B83AE1AED}"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04800"/>
            <a:ext cx="7772400" cy="1143000"/>
          </a:xfrm>
          <a:noFill/>
          <a:ln/>
        </p:spPr>
        <p:txBody>
          <a:bodyPr/>
          <a:lstStyle/>
          <a:p>
            <a:r>
              <a:rPr lang="en-US" sz="3100" dirty="0">
                <a:solidFill>
                  <a:srgbClr val="FFC000"/>
                </a:solidFill>
              </a:rPr>
              <a:t>General Consumer Auctions</a:t>
            </a:r>
          </a:p>
        </p:txBody>
      </p:sp>
      <p:sp>
        <p:nvSpPr>
          <p:cNvPr id="38915" name="Rectangle 3"/>
          <p:cNvSpPr>
            <a:spLocks noGrp="1" noChangeArrowheads="1"/>
          </p:cNvSpPr>
          <p:nvPr>
            <p:ph idx="1"/>
          </p:nvPr>
        </p:nvSpPr>
        <p:spPr>
          <a:noFill/>
          <a:ln/>
        </p:spPr>
        <p:txBody>
          <a:bodyPr>
            <a:noAutofit/>
          </a:bodyPr>
          <a:lstStyle/>
          <a:p>
            <a:r>
              <a:rPr lang="en-US" sz="2800" dirty="0"/>
              <a:t>One of the most successful consumer auction Web sites is eBay.</a:t>
            </a:r>
            <a:br>
              <a:rPr lang="en-US" sz="2800" dirty="0"/>
            </a:br>
            <a:endParaRPr lang="en-US" sz="2800" dirty="0" smtClean="0"/>
          </a:p>
          <a:p>
            <a:r>
              <a:rPr lang="en-US" sz="2800" dirty="0" smtClean="0"/>
              <a:t>The eBay home page includes links to categories of items.</a:t>
            </a:r>
            <a:br>
              <a:rPr lang="en-US" sz="2800" dirty="0" smtClean="0"/>
            </a:br>
            <a:endParaRPr lang="en-US" sz="2800" dirty="0" smtClean="0"/>
          </a:p>
          <a:p>
            <a:r>
              <a:rPr lang="en-US" sz="2800" dirty="0" smtClean="0"/>
              <a:t>Sellers </a:t>
            </a:r>
            <a:r>
              <a:rPr lang="en-US" sz="2800" dirty="0"/>
              <a:t>pay eBay a listing fee and a sliding percentage of the final selling price.</a:t>
            </a:r>
            <a:br>
              <a:rPr lang="en-US" sz="2800" dirty="0"/>
            </a:br>
            <a:endParaRPr lang="en-US" sz="2800" dirty="0"/>
          </a:p>
          <a:p>
            <a:r>
              <a:rPr lang="en-US" sz="2800" dirty="0"/>
              <a:t>Buyers pay nothing to eBay.						</a:t>
            </a:r>
          </a:p>
        </p:txBody>
      </p:sp>
      <p:sp>
        <p:nvSpPr>
          <p:cNvPr id="4" name="Slide Number Placeholder 3"/>
          <p:cNvSpPr>
            <a:spLocks noGrp="1"/>
          </p:cNvSpPr>
          <p:nvPr>
            <p:ph type="sldNum" sz="quarter" idx="12"/>
          </p:nvPr>
        </p:nvSpPr>
        <p:spPr/>
        <p:txBody>
          <a:bodyPr/>
          <a:lstStyle/>
          <a:p>
            <a:fld id="{679971C3-9C85-41C2-8802-108B83AE1AED}"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AAB7F3F-8BB5-4FC2-A639-60D808E208BE}" type="slidenum">
              <a:rPr lang="en-US"/>
              <a:pPr/>
              <a:t>16</a:t>
            </a:fld>
            <a:endParaRPr lang="en-US"/>
          </a:p>
        </p:txBody>
      </p:sp>
      <p:sp>
        <p:nvSpPr>
          <p:cNvPr id="14338" name="Rectangle 2"/>
          <p:cNvSpPr>
            <a:spLocks noGrp="1" noChangeArrowheads="1"/>
          </p:cNvSpPr>
          <p:nvPr>
            <p:ph type="title"/>
          </p:nvPr>
        </p:nvSpPr>
        <p:spPr>
          <a:xfrm>
            <a:off x="152400" y="152400"/>
            <a:ext cx="7315200" cy="1143000"/>
          </a:xfrm>
        </p:spPr>
        <p:txBody>
          <a:bodyPr>
            <a:noAutofit/>
          </a:bodyPr>
          <a:lstStyle/>
          <a:p>
            <a:r>
              <a:rPr lang="en-US" sz="3600" dirty="0"/>
              <a:t>General Consumer Auctions</a:t>
            </a:r>
          </a:p>
        </p:txBody>
      </p:sp>
      <p:sp>
        <p:nvSpPr>
          <p:cNvPr id="14339" name="Rectangle 3"/>
          <p:cNvSpPr>
            <a:spLocks noGrp="1" noChangeArrowheads="1"/>
          </p:cNvSpPr>
          <p:nvPr>
            <p:ph type="body" idx="1"/>
          </p:nvPr>
        </p:nvSpPr>
        <p:spPr>
          <a:xfrm>
            <a:off x="152400" y="1477963"/>
            <a:ext cx="7315200" cy="4525962"/>
          </a:xfrm>
        </p:spPr>
        <p:txBody>
          <a:bodyPr>
            <a:normAutofit lnSpcReduction="10000"/>
          </a:bodyPr>
          <a:lstStyle/>
          <a:p>
            <a:r>
              <a:rPr lang="en-US"/>
              <a:t>Most common format used on eBay </a:t>
            </a:r>
          </a:p>
          <a:p>
            <a:pPr lvl="1"/>
            <a:r>
              <a:rPr lang="en-US"/>
              <a:t>eBay is a computerized version of the English auction</a:t>
            </a:r>
          </a:p>
          <a:p>
            <a:pPr lvl="2"/>
            <a:r>
              <a:rPr lang="en-US"/>
              <a:t>eBay English auction</a:t>
            </a:r>
          </a:p>
          <a:p>
            <a:pPr lvl="3"/>
            <a:r>
              <a:rPr lang="en-US"/>
              <a:t>Allows a seller to set a reserve price</a:t>
            </a:r>
          </a:p>
          <a:p>
            <a:pPr lvl="3"/>
            <a:r>
              <a:rPr lang="en-US"/>
              <a:t>Bidders are listed</a:t>
            </a:r>
          </a:p>
          <a:p>
            <a:pPr lvl="3"/>
            <a:r>
              <a:rPr lang="en-US"/>
              <a:t>Bid amounts are not disclosed until after the auction  </a:t>
            </a:r>
          </a:p>
          <a:p>
            <a:pPr lvl="3"/>
            <a:r>
              <a:rPr lang="en-US"/>
              <a:t>Allows sellers to specify that an auction be made private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a:noFill/>
          <a:ln/>
        </p:spPr>
        <p:txBody>
          <a:bodyPr/>
          <a:lstStyle/>
          <a:p>
            <a:r>
              <a:rPr lang="en-US" sz="3100" dirty="0">
                <a:solidFill>
                  <a:srgbClr val="FFC000"/>
                </a:solidFill>
              </a:rPr>
              <a:t>Specialty Consumer Auctions</a:t>
            </a:r>
          </a:p>
        </p:txBody>
      </p:sp>
      <p:sp>
        <p:nvSpPr>
          <p:cNvPr id="43011" name="Rectangle 3"/>
          <p:cNvSpPr>
            <a:spLocks noGrp="1" noChangeArrowheads="1"/>
          </p:cNvSpPr>
          <p:nvPr>
            <p:ph idx="1"/>
          </p:nvPr>
        </p:nvSpPr>
        <p:spPr>
          <a:noFill/>
          <a:ln/>
        </p:spPr>
        <p:txBody>
          <a:bodyPr>
            <a:noAutofit/>
          </a:bodyPr>
          <a:lstStyle/>
          <a:p>
            <a:r>
              <a:rPr lang="en-US" sz="2800" dirty="0"/>
              <a:t>Some Web auction sites exist to meet the needs of specialty market segments.</a:t>
            </a:r>
            <a:br>
              <a:rPr lang="en-US" sz="2800" dirty="0"/>
            </a:br>
            <a:endParaRPr lang="en-US" sz="2800" dirty="0"/>
          </a:p>
          <a:p>
            <a:r>
              <a:rPr lang="en-US" sz="2800" dirty="0"/>
              <a:t>The CNET.com technology portal site is devoted to computers.</a:t>
            </a:r>
            <a:br>
              <a:rPr lang="en-US" sz="2800" dirty="0"/>
            </a:br>
            <a:endParaRPr lang="en-US" sz="2800" dirty="0"/>
          </a:p>
          <a:p>
            <a:r>
              <a:rPr lang="en-US" sz="2800" dirty="0"/>
              <a:t>Golf Club Exchange Web auction site is for golfers.</a:t>
            </a:r>
            <a:br>
              <a:rPr lang="en-US" sz="2800" dirty="0"/>
            </a:br>
            <a:endParaRPr lang="en-US" sz="2800" dirty="0"/>
          </a:p>
          <a:p>
            <a:r>
              <a:rPr lang="en-US" sz="2800" dirty="0"/>
              <a:t>Coin collectors are attracted to sites, such as Coin Universe.						</a:t>
            </a:r>
          </a:p>
        </p:txBody>
      </p:sp>
      <p:sp>
        <p:nvSpPr>
          <p:cNvPr id="4" name="Slide Number Placeholder 3"/>
          <p:cNvSpPr>
            <a:spLocks noGrp="1"/>
          </p:cNvSpPr>
          <p:nvPr>
            <p:ph type="sldNum" sz="quarter" idx="12"/>
          </p:nvPr>
        </p:nvSpPr>
        <p:spPr/>
        <p:txBody>
          <a:bodyPr/>
          <a:lstStyle/>
          <a:p>
            <a:fld id="{679971C3-9C85-41C2-8802-108B83AE1AED}"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a:noFill/>
          <a:ln/>
        </p:spPr>
        <p:txBody>
          <a:bodyPr/>
          <a:lstStyle/>
          <a:p>
            <a:r>
              <a:rPr lang="en-US" sz="3100" dirty="0">
                <a:solidFill>
                  <a:srgbClr val="FFC000"/>
                </a:solidFill>
              </a:rPr>
              <a:t>Business-to-Business Web Auctions</a:t>
            </a:r>
          </a:p>
        </p:txBody>
      </p:sp>
      <p:sp>
        <p:nvSpPr>
          <p:cNvPr id="44035" name="Rectangle 3"/>
          <p:cNvSpPr>
            <a:spLocks noGrp="1" noChangeArrowheads="1"/>
          </p:cNvSpPr>
          <p:nvPr>
            <p:ph idx="1"/>
          </p:nvPr>
        </p:nvSpPr>
        <p:spPr>
          <a:noFill/>
          <a:ln/>
        </p:spPr>
        <p:txBody>
          <a:bodyPr>
            <a:normAutofit/>
          </a:bodyPr>
          <a:lstStyle/>
          <a:p>
            <a:r>
              <a:rPr lang="en-US" sz="2800" dirty="0"/>
              <a:t>Business-to-business auctions evolved to meet a specific need, such as handling excess inventory.</a:t>
            </a:r>
            <a:br>
              <a:rPr lang="en-US" sz="2800" dirty="0"/>
            </a:br>
            <a:endParaRPr lang="en-US" sz="2800" dirty="0"/>
          </a:p>
          <a:p>
            <a:r>
              <a:rPr lang="en-US" sz="2800" dirty="0"/>
              <a:t>Large companies may create their own auction sites that sell excess inventory.</a:t>
            </a:r>
            <a:br>
              <a:rPr lang="en-US" sz="2800" dirty="0"/>
            </a:br>
            <a:endParaRPr lang="en-US" sz="2800" dirty="0"/>
          </a:p>
          <a:p>
            <a:r>
              <a:rPr lang="en-US" sz="2800" dirty="0"/>
              <a:t>A third-party Web auction site takes the place of the liquidation broker and auctions excess inventory. </a:t>
            </a:r>
          </a:p>
        </p:txBody>
      </p:sp>
      <p:sp>
        <p:nvSpPr>
          <p:cNvPr id="4" name="Slide Number Placeholder 3"/>
          <p:cNvSpPr>
            <a:spLocks noGrp="1"/>
          </p:cNvSpPr>
          <p:nvPr>
            <p:ph type="sldNum" sz="quarter" idx="12"/>
          </p:nvPr>
        </p:nvSpPr>
        <p:spPr/>
        <p:txBody>
          <a:bodyPr/>
          <a:lstStyle/>
          <a:p>
            <a:fld id="{679971C3-9C85-41C2-8802-108B83AE1AED}"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1143000"/>
          </a:xfrm>
          <a:noFill/>
          <a:ln/>
        </p:spPr>
        <p:txBody>
          <a:bodyPr/>
          <a:lstStyle/>
          <a:p>
            <a:r>
              <a:rPr lang="en-US" sz="3100" dirty="0">
                <a:solidFill>
                  <a:srgbClr val="FFC000"/>
                </a:solidFill>
              </a:rPr>
              <a:t>Business-to-Business Auctions</a:t>
            </a:r>
          </a:p>
        </p:txBody>
      </p:sp>
      <p:sp>
        <p:nvSpPr>
          <p:cNvPr id="45059" name="Rectangle 3"/>
          <p:cNvSpPr>
            <a:spLocks noGrp="1" noChangeArrowheads="1"/>
          </p:cNvSpPr>
          <p:nvPr>
            <p:ph idx="1"/>
          </p:nvPr>
        </p:nvSpPr>
        <p:spPr>
          <a:noFill/>
          <a:ln/>
        </p:spPr>
        <p:txBody>
          <a:bodyPr>
            <a:noAutofit/>
          </a:bodyPr>
          <a:lstStyle/>
          <a:p>
            <a:pPr>
              <a:lnSpc>
                <a:spcPct val="90000"/>
              </a:lnSpc>
            </a:pPr>
            <a:r>
              <a:rPr lang="en-US" sz="2800" dirty="0"/>
              <a:t>Ingram Micro now auctions those items to its established customers through the Auction Block site.</a:t>
            </a:r>
            <a:br>
              <a:rPr lang="en-US" sz="2800" dirty="0"/>
            </a:br>
            <a:endParaRPr lang="en-US" sz="2800" dirty="0"/>
          </a:p>
          <a:p>
            <a:pPr>
              <a:lnSpc>
                <a:spcPct val="90000"/>
              </a:lnSpc>
            </a:pPr>
            <a:r>
              <a:rPr lang="en-US" sz="2800" dirty="0"/>
              <a:t>CompUSA builds its own auction site to dispose of obsolete inventory.</a:t>
            </a:r>
            <a:br>
              <a:rPr lang="en-US" sz="2800" dirty="0"/>
            </a:br>
            <a:endParaRPr lang="en-US" sz="2800" dirty="0"/>
          </a:p>
          <a:p>
            <a:pPr>
              <a:lnSpc>
                <a:spcPct val="90000"/>
              </a:lnSpc>
            </a:pPr>
            <a:r>
              <a:rPr lang="en-US" sz="2800" dirty="0"/>
              <a:t>Examples of third-party Web auction sites are ‘Auction IT’ for computer equipment, ‘Going, Going…Sold!’ for lab equipment, ‘FastParts.com’ for electronic components.						</a:t>
            </a:r>
          </a:p>
        </p:txBody>
      </p:sp>
      <p:sp>
        <p:nvSpPr>
          <p:cNvPr id="4" name="Slide Number Placeholder 3"/>
          <p:cNvSpPr>
            <a:spLocks noGrp="1"/>
          </p:cNvSpPr>
          <p:nvPr>
            <p:ph type="sldNum" sz="quarter" idx="12"/>
          </p:nvPr>
        </p:nvSpPr>
        <p:spPr/>
        <p:txBody>
          <a:bodyPr/>
          <a:lstStyle/>
          <a:p>
            <a:fld id="{679971C3-9C85-41C2-8802-108B83AE1AED}"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1143000"/>
          </a:xfrm>
        </p:spPr>
        <p:txBody>
          <a:bodyPr/>
          <a:lstStyle/>
          <a:p>
            <a:r>
              <a:rPr lang="en-US" sz="3100" dirty="0">
                <a:solidFill>
                  <a:srgbClr val="FFC000"/>
                </a:solidFill>
              </a:rPr>
              <a:t>Learning Objectives</a:t>
            </a:r>
          </a:p>
        </p:txBody>
      </p:sp>
      <p:sp>
        <p:nvSpPr>
          <p:cNvPr id="27651" name="Rectangle 3"/>
          <p:cNvSpPr>
            <a:spLocks noGrp="1" noChangeArrowheads="1"/>
          </p:cNvSpPr>
          <p:nvPr>
            <p:ph idx="1"/>
          </p:nvPr>
        </p:nvSpPr>
        <p:spPr>
          <a:xfrm>
            <a:off x="381000" y="1600201"/>
            <a:ext cx="8305800" cy="4800600"/>
          </a:xfrm>
          <a:noFill/>
          <a:ln/>
        </p:spPr>
        <p:txBody>
          <a:bodyPr>
            <a:normAutofit/>
          </a:bodyPr>
          <a:lstStyle/>
          <a:p>
            <a:pPr>
              <a:buFontTx/>
              <a:buNone/>
            </a:pPr>
            <a:r>
              <a:rPr lang="en-US" sz="2800" dirty="0"/>
              <a:t>In this chapter, you will learn about:</a:t>
            </a:r>
          </a:p>
          <a:p>
            <a:r>
              <a:rPr lang="en-US" sz="2800" dirty="0"/>
              <a:t>Origins and key characteristics of the </a:t>
            </a:r>
            <a:r>
              <a:rPr lang="en-US" sz="2800" dirty="0" smtClean="0"/>
              <a:t>seven </a:t>
            </a:r>
            <a:r>
              <a:rPr lang="en-US" sz="2800" dirty="0"/>
              <a:t>major auction </a:t>
            </a:r>
            <a:r>
              <a:rPr lang="en-US" sz="2800" dirty="0" smtClean="0"/>
              <a:t>types</a:t>
            </a:r>
            <a:endParaRPr lang="en-US" sz="2800" dirty="0"/>
          </a:p>
          <a:p>
            <a:r>
              <a:rPr lang="en-US" sz="2800" dirty="0"/>
              <a:t>Strategies for Web auction sites and auction-related </a:t>
            </a:r>
            <a:r>
              <a:rPr lang="en-US" sz="2800" dirty="0" smtClean="0"/>
              <a:t>business</a:t>
            </a:r>
            <a:endParaRPr lang="en-US" sz="2800" dirty="0"/>
          </a:p>
          <a:p>
            <a:r>
              <a:rPr lang="en-US" sz="2800" dirty="0"/>
              <a:t>Virtual communities and portals</a:t>
            </a:r>
          </a:p>
          <a:p>
            <a:endParaRPr lang="en-US" sz="2800" dirty="0"/>
          </a:p>
        </p:txBody>
      </p:sp>
      <p:sp>
        <p:nvSpPr>
          <p:cNvPr id="4" name="Slide Number Placeholder 3"/>
          <p:cNvSpPr>
            <a:spLocks noGrp="1"/>
          </p:cNvSpPr>
          <p:nvPr>
            <p:ph type="sldNum" sz="quarter" idx="12"/>
          </p:nvPr>
        </p:nvSpPr>
        <p:spPr/>
        <p:txBody>
          <a:bodyPr/>
          <a:lstStyle/>
          <a:p>
            <a:fld id="{679971C3-9C85-41C2-8802-108B83AE1AED}"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a:noFill/>
          <a:ln/>
        </p:spPr>
        <p:txBody>
          <a:bodyPr/>
          <a:lstStyle/>
          <a:p>
            <a:r>
              <a:rPr lang="en-US" sz="3100" dirty="0">
                <a:solidFill>
                  <a:srgbClr val="FFC000"/>
                </a:solidFill>
              </a:rPr>
              <a:t>Auction-Related Services</a:t>
            </a:r>
          </a:p>
        </p:txBody>
      </p:sp>
      <p:sp>
        <p:nvSpPr>
          <p:cNvPr id="47107" name="Rectangle 3"/>
          <p:cNvSpPr>
            <a:spLocks noGrp="1" noChangeArrowheads="1"/>
          </p:cNvSpPr>
          <p:nvPr>
            <p:ph idx="1"/>
          </p:nvPr>
        </p:nvSpPr>
        <p:spPr>
          <a:noFill/>
          <a:ln/>
        </p:spPr>
        <p:txBody>
          <a:bodyPr>
            <a:normAutofit/>
          </a:bodyPr>
          <a:lstStyle/>
          <a:p>
            <a:pPr>
              <a:lnSpc>
                <a:spcPct val="90000"/>
              </a:lnSpc>
            </a:pPr>
            <a:r>
              <a:rPr lang="en-US" sz="2800" dirty="0"/>
              <a:t>A common concern among people bidding in Web auctions is the reliability of the sellers.</a:t>
            </a:r>
            <a:br>
              <a:rPr lang="en-US" sz="2800" dirty="0"/>
            </a:br>
            <a:endParaRPr lang="en-US" sz="2800" dirty="0"/>
          </a:p>
          <a:p>
            <a:pPr>
              <a:lnSpc>
                <a:spcPct val="90000"/>
              </a:lnSpc>
            </a:pPr>
            <a:r>
              <a:rPr lang="en-US" sz="2800" dirty="0"/>
              <a:t>When purchasing high-value items, buyers can use an </a:t>
            </a:r>
            <a:r>
              <a:rPr lang="en-US" sz="2800" dirty="0" smtClean="0"/>
              <a:t>escrow(closed-account) </a:t>
            </a:r>
            <a:r>
              <a:rPr lang="en-US" sz="2800" dirty="0"/>
              <a:t>service to protect their interests.</a:t>
            </a:r>
            <a:br>
              <a:rPr lang="en-US" sz="2800" dirty="0"/>
            </a:br>
            <a:endParaRPr lang="en-US" sz="2800" dirty="0"/>
          </a:p>
          <a:p>
            <a:pPr>
              <a:lnSpc>
                <a:spcPct val="90000"/>
              </a:lnSpc>
            </a:pPr>
            <a:r>
              <a:rPr lang="en-US" sz="2800" dirty="0"/>
              <a:t>Escrow services, such as Escrow.ca and SafeBuyer.com, are examples.</a:t>
            </a:r>
            <a:br>
              <a:rPr lang="en-US" sz="2800" dirty="0"/>
            </a:br>
            <a:r>
              <a:rPr lang="en-US" sz="2800" dirty="0"/>
              <a:t>						</a:t>
            </a:r>
          </a:p>
        </p:txBody>
      </p:sp>
      <p:sp>
        <p:nvSpPr>
          <p:cNvPr id="4" name="Slide Number Placeholder 3"/>
          <p:cNvSpPr>
            <a:spLocks noGrp="1"/>
          </p:cNvSpPr>
          <p:nvPr>
            <p:ph type="sldNum" sz="quarter" idx="12"/>
          </p:nvPr>
        </p:nvSpPr>
        <p:spPr/>
        <p:txBody>
          <a:bodyPr/>
          <a:lstStyle/>
          <a:p>
            <a:fld id="{679971C3-9C85-41C2-8802-108B83AE1AED}"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solidFill>
                  <a:srgbClr val="FFC000"/>
                </a:solidFill>
              </a:rPr>
              <a:t>Auction-Related Services</a:t>
            </a:r>
            <a:endParaRPr lang="en-US" dirty="0"/>
          </a:p>
        </p:txBody>
      </p:sp>
      <p:sp>
        <p:nvSpPr>
          <p:cNvPr id="3" name="Content Placeholder 2"/>
          <p:cNvSpPr>
            <a:spLocks noGrp="1"/>
          </p:cNvSpPr>
          <p:nvPr>
            <p:ph idx="1"/>
          </p:nvPr>
        </p:nvSpPr>
        <p:spPr/>
        <p:txBody>
          <a:bodyPr/>
          <a:lstStyle/>
          <a:p>
            <a:pPr>
              <a:lnSpc>
                <a:spcPct val="90000"/>
              </a:lnSpc>
            </a:pPr>
            <a:endParaRPr lang="en-US" sz="2800" dirty="0" smtClean="0"/>
          </a:p>
          <a:p>
            <a:pPr>
              <a:lnSpc>
                <a:spcPct val="90000"/>
              </a:lnSpc>
            </a:pPr>
            <a:r>
              <a:rPr lang="en-US" sz="2800" dirty="0" smtClean="0"/>
              <a:t>Another service offered by some firms on the Web is a directory of auctions, such as Auctionguide.com and the “Auction Watch” sites.</a:t>
            </a:r>
            <a:endParaRPr lang="en-US" sz="2800" dirty="0" smtClean="0"/>
          </a:p>
          <a:p>
            <a:pPr>
              <a:spcBef>
                <a:spcPct val="30000"/>
              </a:spcBef>
            </a:pPr>
            <a:r>
              <a:rPr lang="en-US" sz="2800" dirty="0" smtClean="0"/>
              <a:t>Auction </a:t>
            </a:r>
            <a:r>
              <a:rPr lang="en-US" sz="2800" dirty="0" smtClean="0"/>
              <a:t>directory and information services</a:t>
            </a:r>
          </a:p>
          <a:p>
            <a:pPr lvl="1">
              <a:spcBef>
                <a:spcPct val="30000"/>
              </a:spcBef>
            </a:pPr>
            <a:r>
              <a:rPr lang="en-US" sz="2400" dirty="0" smtClean="0"/>
              <a:t>Offer guidance for new auction participants </a:t>
            </a:r>
          </a:p>
          <a:p>
            <a:pPr lvl="1">
              <a:spcBef>
                <a:spcPct val="30000"/>
              </a:spcBef>
            </a:pPr>
            <a:r>
              <a:rPr lang="en-US" sz="2400" dirty="0" smtClean="0"/>
              <a:t>Offer helpful hints and tips for more experienced buyers and sellers along with directories of online auction </a:t>
            </a:r>
            <a:r>
              <a:rPr lang="en-US" sz="2400" dirty="0" smtClean="0"/>
              <a:t>sites</a:t>
            </a:r>
          </a:p>
          <a:p>
            <a:pPr lvl="1">
              <a:spcBef>
                <a:spcPct val="30000"/>
              </a:spcBef>
            </a:pPr>
            <a:endParaRPr lang="en-US" sz="2400" dirty="0" smtClean="0"/>
          </a:p>
          <a:p>
            <a:endParaRPr lang="en-US" dirty="0"/>
          </a:p>
        </p:txBody>
      </p:sp>
      <p:sp>
        <p:nvSpPr>
          <p:cNvPr id="4" name="Footer Placeholder 3"/>
          <p:cNvSpPr>
            <a:spLocks noGrp="1"/>
          </p:cNvSpPr>
          <p:nvPr>
            <p:ph type="ftr" sz="quarter" idx="11"/>
          </p:nvPr>
        </p:nvSpPr>
        <p:spPr/>
        <p:txBody>
          <a:bodyPr/>
          <a:lstStyle/>
          <a:p>
            <a:r>
              <a:rPr lang="en-US" smtClean="0"/>
              <a:t>Electronic Commerce, BDU</a:t>
            </a:r>
            <a:endParaRPr lang="en-US"/>
          </a:p>
        </p:txBody>
      </p:sp>
      <p:sp>
        <p:nvSpPr>
          <p:cNvPr id="5" name="Slide Number Placeholder 4"/>
          <p:cNvSpPr>
            <a:spLocks noGrp="1"/>
          </p:cNvSpPr>
          <p:nvPr>
            <p:ph type="sldNum" sz="quarter" idx="12"/>
          </p:nvPr>
        </p:nvSpPr>
        <p:spPr/>
        <p:txBody>
          <a:bodyPr/>
          <a:lstStyle/>
          <a:p>
            <a:fld id="{679971C3-9C85-41C2-8802-108B83AE1AED}"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6B8CE8F-E545-4891-BF4D-EB3B50D2E25D}" type="slidenum">
              <a:rPr lang="en-US"/>
              <a:pPr/>
              <a:t>22</a:t>
            </a:fld>
            <a:endParaRPr lang="en-US"/>
          </a:p>
        </p:txBody>
      </p:sp>
      <p:sp>
        <p:nvSpPr>
          <p:cNvPr id="22530" name="Rectangle 2"/>
          <p:cNvSpPr>
            <a:spLocks noGrp="1" noChangeArrowheads="1"/>
          </p:cNvSpPr>
          <p:nvPr>
            <p:ph type="title"/>
          </p:nvPr>
        </p:nvSpPr>
        <p:spPr>
          <a:xfrm>
            <a:off x="152400" y="152400"/>
            <a:ext cx="7315200" cy="1143000"/>
          </a:xfrm>
        </p:spPr>
        <p:txBody>
          <a:bodyPr>
            <a:noAutofit/>
          </a:bodyPr>
          <a:lstStyle/>
          <a:p>
            <a:r>
              <a:rPr lang="en-US" sz="4000" dirty="0"/>
              <a:t>Auction-Related Services </a:t>
            </a:r>
          </a:p>
        </p:txBody>
      </p:sp>
      <p:sp>
        <p:nvSpPr>
          <p:cNvPr id="22531" name="Rectangle 3"/>
          <p:cNvSpPr>
            <a:spLocks noGrp="1" noChangeArrowheads="1"/>
          </p:cNvSpPr>
          <p:nvPr>
            <p:ph type="body" idx="1"/>
          </p:nvPr>
        </p:nvSpPr>
        <p:spPr>
          <a:xfrm>
            <a:off x="152400" y="1782763"/>
            <a:ext cx="7315200" cy="4068762"/>
          </a:xfrm>
        </p:spPr>
        <p:txBody>
          <a:bodyPr/>
          <a:lstStyle/>
          <a:p>
            <a:pPr>
              <a:spcBef>
                <a:spcPct val="70000"/>
              </a:spcBef>
            </a:pPr>
            <a:r>
              <a:rPr lang="en-US" sz="2800"/>
              <a:t>Auction software</a:t>
            </a:r>
          </a:p>
          <a:p>
            <a:pPr lvl="1">
              <a:spcBef>
                <a:spcPct val="70000"/>
              </a:spcBef>
            </a:pPr>
            <a:r>
              <a:rPr lang="en-US" sz="2400"/>
              <a:t>For sellers</a:t>
            </a:r>
          </a:p>
          <a:p>
            <a:pPr lvl="2">
              <a:spcBef>
                <a:spcPct val="70000"/>
              </a:spcBef>
            </a:pPr>
            <a:r>
              <a:rPr lang="en-US" sz="2000"/>
              <a:t>Software and services that can help with or automate tasks such as image hosting (e.g., </a:t>
            </a:r>
            <a:r>
              <a:rPr lang="en-US" sz="2000">
                <a:hlinkClick r:id="rId3"/>
              </a:rPr>
              <a:t>Andale</a:t>
            </a:r>
            <a:r>
              <a:rPr lang="en-US" sz="2000"/>
              <a:t>)</a:t>
            </a:r>
          </a:p>
          <a:p>
            <a:pPr lvl="1">
              <a:spcBef>
                <a:spcPct val="70000"/>
              </a:spcBef>
            </a:pPr>
            <a:r>
              <a:rPr lang="en-US" sz="2400"/>
              <a:t>For buyers</a:t>
            </a:r>
          </a:p>
          <a:p>
            <a:pPr lvl="2">
              <a:spcBef>
                <a:spcPct val="70000"/>
              </a:spcBef>
            </a:pPr>
            <a:r>
              <a:rPr lang="en-US" sz="2000"/>
              <a:t>Sniping Software is designed to observe an auction’s progress and places a bid high enough to win the auction (e.g., </a:t>
            </a:r>
            <a:r>
              <a:rPr lang="en-US" sz="2000">
                <a:hlinkClick r:id="rId4"/>
              </a:rPr>
              <a:t>AuctionBytes</a:t>
            </a:r>
            <a:r>
              <a:rPr lang="en-US" sz="2000"/>
              <a:t>)</a:t>
            </a:r>
          </a:p>
          <a:p>
            <a:pPr lvl="2">
              <a:spcBef>
                <a:spcPct val="70000"/>
              </a:spcBef>
            </a:pPr>
            <a:endParaRPr lang="en-US" sz="2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152400"/>
            <a:ext cx="7772400" cy="1143000"/>
          </a:xfrm>
          <a:noFill/>
          <a:ln/>
        </p:spPr>
        <p:txBody>
          <a:bodyPr/>
          <a:lstStyle/>
          <a:p>
            <a:r>
              <a:rPr lang="en-US" sz="3100" dirty="0">
                <a:solidFill>
                  <a:srgbClr val="FFC000"/>
                </a:solidFill>
              </a:rPr>
              <a:t>Seller-Bid Auctions and Group Purchasing Sites</a:t>
            </a:r>
          </a:p>
        </p:txBody>
      </p:sp>
      <p:sp>
        <p:nvSpPr>
          <p:cNvPr id="48131" name="Rectangle 3"/>
          <p:cNvSpPr>
            <a:spLocks noGrp="1" noChangeArrowheads="1"/>
          </p:cNvSpPr>
          <p:nvPr>
            <p:ph idx="1"/>
          </p:nvPr>
        </p:nvSpPr>
        <p:spPr>
          <a:noFill/>
          <a:ln/>
        </p:spPr>
        <p:txBody>
          <a:bodyPr>
            <a:noAutofit/>
          </a:bodyPr>
          <a:lstStyle/>
          <a:p>
            <a:pPr>
              <a:lnSpc>
                <a:spcPct val="90000"/>
              </a:lnSpc>
            </a:pPr>
            <a:r>
              <a:rPr lang="en-US" sz="2800" dirty="0"/>
              <a:t>Another auction model, in which sellers bid the prices at which they are willing to sell, is called a reverse auction.</a:t>
            </a:r>
            <a:br>
              <a:rPr lang="en-US" sz="2800" dirty="0"/>
            </a:br>
            <a:endParaRPr lang="en-US" sz="2800" dirty="0"/>
          </a:p>
          <a:p>
            <a:pPr>
              <a:lnSpc>
                <a:spcPct val="90000"/>
              </a:lnSpc>
            </a:pPr>
            <a:r>
              <a:rPr lang="en-US" sz="2800" dirty="0"/>
              <a:t>On a group purchasing site, the seller posts an item with a price. As individual buyers enter bids on an item, the site can negotiate a better price with the item’s provider.</a:t>
            </a:r>
            <a:br>
              <a:rPr lang="en-US" sz="2800" dirty="0"/>
            </a:br>
            <a:endParaRPr lang="en-US" sz="2800" dirty="0"/>
          </a:p>
          <a:p>
            <a:pPr>
              <a:lnSpc>
                <a:spcPct val="90000"/>
              </a:lnSpc>
            </a:pPr>
            <a:r>
              <a:rPr lang="en-US" sz="2800" dirty="0"/>
              <a:t>Respond.com and Priceline.com are examples.</a:t>
            </a:r>
            <a:br>
              <a:rPr lang="en-US" sz="2800" dirty="0"/>
            </a:br>
            <a:endParaRPr lang="en-US" sz="2800" dirty="0"/>
          </a:p>
          <a:p>
            <a:pPr>
              <a:lnSpc>
                <a:spcPct val="90000"/>
              </a:lnSpc>
              <a:buFontTx/>
              <a:buNone/>
            </a:pPr>
            <a:r>
              <a:rPr lang="en-US" sz="2800" dirty="0"/>
              <a:t>					</a:t>
            </a:r>
          </a:p>
        </p:txBody>
      </p:sp>
      <p:sp>
        <p:nvSpPr>
          <p:cNvPr id="4" name="Slide Number Placeholder 3"/>
          <p:cNvSpPr>
            <a:spLocks noGrp="1"/>
          </p:cNvSpPr>
          <p:nvPr>
            <p:ph type="sldNum" sz="quarter" idx="12"/>
          </p:nvPr>
        </p:nvSpPr>
        <p:spPr/>
        <p:txBody>
          <a:bodyPr/>
          <a:lstStyle/>
          <a:p>
            <a:fld id="{679971C3-9C85-41C2-8802-108B83AE1AED}"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152400"/>
            <a:ext cx="7772400" cy="1143000"/>
          </a:xfrm>
          <a:noFill/>
          <a:ln/>
        </p:spPr>
        <p:txBody>
          <a:bodyPr/>
          <a:lstStyle/>
          <a:p>
            <a:r>
              <a:rPr lang="en-US" sz="3100" dirty="0">
                <a:solidFill>
                  <a:srgbClr val="FFC000"/>
                </a:solidFill>
              </a:rPr>
              <a:t>Seller-Bid Auctions and Group Purchasing Sites</a:t>
            </a:r>
          </a:p>
        </p:txBody>
      </p:sp>
      <p:sp>
        <p:nvSpPr>
          <p:cNvPr id="66563" name="Rectangle 3"/>
          <p:cNvSpPr>
            <a:spLocks noGrp="1" noChangeArrowheads="1"/>
          </p:cNvSpPr>
          <p:nvPr>
            <p:ph idx="1"/>
          </p:nvPr>
        </p:nvSpPr>
        <p:spPr>
          <a:noFill/>
          <a:ln/>
        </p:spPr>
        <p:txBody>
          <a:bodyPr/>
          <a:lstStyle/>
          <a:p>
            <a:r>
              <a:rPr lang="en-US" sz="2200"/>
              <a:t>Many of the marketplaces that businesses are creating to conduct B2B transactions include auctions and reverse auctions.						</a:t>
            </a:r>
          </a:p>
        </p:txBody>
      </p:sp>
      <p:sp>
        <p:nvSpPr>
          <p:cNvPr id="4" name="Slide Number Placeholder 3"/>
          <p:cNvSpPr>
            <a:spLocks noGrp="1"/>
          </p:cNvSpPr>
          <p:nvPr>
            <p:ph type="sldNum" sz="quarter" idx="12"/>
          </p:nvPr>
        </p:nvSpPr>
        <p:spPr/>
        <p:txBody>
          <a:bodyPr/>
          <a:lstStyle/>
          <a:p>
            <a:fld id="{679971C3-9C85-41C2-8802-108B83AE1AED}"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228600"/>
            <a:ext cx="7772400" cy="1143000"/>
          </a:xfrm>
          <a:noFill/>
          <a:ln/>
        </p:spPr>
        <p:txBody>
          <a:bodyPr/>
          <a:lstStyle/>
          <a:p>
            <a:r>
              <a:rPr lang="en-US" sz="3100" dirty="0">
                <a:solidFill>
                  <a:srgbClr val="FFC000"/>
                </a:solidFill>
              </a:rPr>
              <a:t>Virtual Community and Portal Strategies</a:t>
            </a:r>
          </a:p>
        </p:txBody>
      </p:sp>
      <p:sp>
        <p:nvSpPr>
          <p:cNvPr id="49155" name="Rectangle 3"/>
          <p:cNvSpPr>
            <a:spLocks noGrp="1" noChangeArrowheads="1"/>
          </p:cNvSpPr>
          <p:nvPr>
            <p:ph idx="1"/>
          </p:nvPr>
        </p:nvSpPr>
        <p:spPr>
          <a:noFill/>
          <a:ln/>
        </p:spPr>
        <p:txBody>
          <a:bodyPr>
            <a:normAutofit/>
          </a:bodyPr>
          <a:lstStyle/>
          <a:p>
            <a:r>
              <a:rPr lang="en-US" sz="2800" dirty="0"/>
              <a:t>Three key elements are required to make a virtual community:</a:t>
            </a:r>
          </a:p>
          <a:p>
            <a:pPr lvl="1">
              <a:buFontTx/>
              <a:buChar char="•"/>
            </a:pPr>
            <a:r>
              <a:rPr lang="en-US" sz="3200" dirty="0"/>
              <a:t>Cellular-satellite (mobile) communications technology</a:t>
            </a:r>
          </a:p>
          <a:p>
            <a:pPr lvl="1">
              <a:buFontTx/>
              <a:buChar char="•"/>
            </a:pPr>
            <a:r>
              <a:rPr lang="en-US" sz="3200" dirty="0"/>
              <a:t>Software agents</a:t>
            </a:r>
          </a:p>
          <a:p>
            <a:pPr lvl="1">
              <a:buFontTx/>
              <a:buChar char="•"/>
            </a:pPr>
            <a:r>
              <a:rPr lang="en-US" sz="3200" dirty="0"/>
              <a:t>Electronic marketplaces</a:t>
            </a:r>
          </a:p>
          <a:p>
            <a:pPr lvl="1">
              <a:buFontTx/>
              <a:buChar char="•"/>
            </a:pPr>
            <a:endParaRPr lang="en-US" sz="3600" dirty="0"/>
          </a:p>
        </p:txBody>
      </p:sp>
      <p:sp>
        <p:nvSpPr>
          <p:cNvPr id="4" name="Slide Number Placeholder 3"/>
          <p:cNvSpPr>
            <a:spLocks noGrp="1"/>
          </p:cNvSpPr>
          <p:nvPr>
            <p:ph type="sldNum" sz="quarter" idx="12"/>
          </p:nvPr>
        </p:nvSpPr>
        <p:spPr/>
        <p:txBody>
          <a:bodyPr/>
          <a:lstStyle/>
          <a:p>
            <a:fld id="{679971C3-9C85-41C2-8802-108B83AE1AED}"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0"/>
            <a:ext cx="7772400" cy="990600"/>
          </a:xfrm>
          <a:noFill/>
          <a:ln/>
        </p:spPr>
        <p:txBody>
          <a:bodyPr/>
          <a:lstStyle/>
          <a:p>
            <a:r>
              <a:rPr lang="en-US" sz="3100" dirty="0">
                <a:solidFill>
                  <a:srgbClr val="FFC000"/>
                </a:solidFill>
              </a:rPr>
              <a:t>Mobile Commerce</a:t>
            </a:r>
          </a:p>
        </p:txBody>
      </p:sp>
      <p:pic>
        <p:nvPicPr>
          <p:cNvPr id="88068" name="Picture 4" descr="C:\MargasFiles\IRKs\Chapter6_Figs\06\Fig06-10.BMP"/>
          <p:cNvPicPr>
            <a:picLocks noChangeAspect="1" noChangeArrowheads="1"/>
          </p:cNvPicPr>
          <p:nvPr/>
        </p:nvPicPr>
        <p:blipFill>
          <a:blip r:embed="rId3"/>
          <a:srcRect/>
          <a:stretch>
            <a:fillRect/>
          </a:stretch>
        </p:blipFill>
        <p:spPr bwMode="auto">
          <a:xfrm>
            <a:off x="457200" y="1066800"/>
            <a:ext cx="8126413" cy="5638800"/>
          </a:xfrm>
          <a:prstGeom prst="rect">
            <a:avLst/>
          </a:prstGeom>
          <a:noFill/>
        </p:spPr>
      </p:pic>
      <p:sp>
        <p:nvSpPr>
          <p:cNvPr id="4" name="Slide Number Placeholder 3"/>
          <p:cNvSpPr>
            <a:spLocks noGrp="1"/>
          </p:cNvSpPr>
          <p:nvPr>
            <p:ph type="sldNum" sz="quarter" idx="12"/>
          </p:nvPr>
        </p:nvSpPr>
        <p:spPr/>
        <p:txBody>
          <a:bodyPr/>
          <a:lstStyle/>
          <a:p>
            <a:fld id="{679971C3-9C85-41C2-8802-108B83AE1AED}"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1000" y="228600"/>
            <a:ext cx="8077200" cy="609600"/>
          </a:xfrm>
          <a:noFill/>
          <a:ln/>
        </p:spPr>
        <p:txBody>
          <a:bodyPr/>
          <a:lstStyle/>
          <a:p>
            <a:r>
              <a:rPr lang="en-US" sz="3100" dirty="0">
                <a:solidFill>
                  <a:srgbClr val="FFC000"/>
                </a:solidFill>
              </a:rPr>
              <a:t>Electronic Marketplace</a:t>
            </a:r>
          </a:p>
        </p:txBody>
      </p:sp>
      <p:sp>
        <p:nvSpPr>
          <p:cNvPr id="67587" name="Rectangle 3"/>
          <p:cNvSpPr>
            <a:spLocks noGrp="1" noChangeArrowheads="1"/>
          </p:cNvSpPr>
          <p:nvPr>
            <p:ph type="body" sz="half" idx="1"/>
          </p:nvPr>
        </p:nvSpPr>
        <p:spPr>
          <a:xfrm>
            <a:off x="685800" y="838200"/>
            <a:ext cx="7924800" cy="5257800"/>
          </a:xfrm>
        </p:spPr>
        <p:txBody>
          <a:bodyPr/>
          <a:lstStyle/>
          <a:p>
            <a:pPr>
              <a:buFontTx/>
              <a:buNone/>
            </a:pPr>
            <a:endParaRPr lang="en-US" sz="1800" b="0"/>
          </a:p>
          <a:p>
            <a:pPr>
              <a:buFontTx/>
              <a:buNone/>
            </a:pPr>
            <a:endParaRPr lang="en-US" sz="1800" b="0"/>
          </a:p>
        </p:txBody>
      </p:sp>
      <p:pic>
        <p:nvPicPr>
          <p:cNvPr id="67591" name="Picture 7" descr="C:\MargasFiles\IRKs\Chapter6_Figs\06\Fig06-11.BMP"/>
          <p:cNvPicPr>
            <a:picLocks noChangeAspect="1" noChangeArrowheads="1"/>
          </p:cNvPicPr>
          <p:nvPr/>
        </p:nvPicPr>
        <p:blipFill>
          <a:blip r:embed="rId3"/>
          <a:srcRect/>
          <a:stretch>
            <a:fillRect/>
          </a:stretch>
        </p:blipFill>
        <p:spPr bwMode="auto">
          <a:xfrm>
            <a:off x="508000" y="838200"/>
            <a:ext cx="8126413" cy="5638800"/>
          </a:xfrm>
          <a:prstGeom prst="rect">
            <a:avLst/>
          </a:prstGeom>
          <a:noFill/>
        </p:spPr>
      </p:pic>
      <p:sp>
        <p:nvSpPr>
          <p:cNvPr id="5" name="Slide Number Placeholder 4"/>
          <p:cNvSpPr>
            <a:spLocks noGrp="1"/>
          </p:cNvSpPr>
          <p:nvPr>
            <p:ph type="sldNum" sz="quarter" idx="12"/>
          </p:nvPr>
        </p:nvSpPr>
        <p:spPr/>
        <p:txBody>
          <a:bodyPr/>
          <a:lstStyle/>
          <a:p>
            <a:fld id="{5C188097-38EC-40E5-A8AE-AEF1F2DE37A0}"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7" name="Rectangle 9"/>
          <p:cNvSpPr>
            <a:spLocks noGrp="1" noChangeArrowheads="1"/>
          </p:cNvSpPr>
          <p:nvPr/>
        </p:nvSpPr>
        <p:spPr bwMode="auto">
          <a:xfrm>
            <a:off x="609600" y="304800"/>
            <a:ext cx="7772400" cy="533400"/>
          </a:xfrm>
          <a:prstGeom prst="rect">
            <a:avLst/>
          </a:prstGeom>
          <a:noFill/>
          <a:ln w="9525">
            <a:noFill/>
            <a:miter lim="800000"/>
            <a:headEnd/>
            <a:tailEnd/>
          </a:ln>
          <a:effectLst/>
        </p:spPr>
        <p:txBody>
          <a:bodyPr anchor="ctr"/>
          <a:lstStyle/>
          <a:p>
            <a:pPr algn="ctr">
              <a:lnSpc>
                <a:spcPct val="100000"/>
              </a:lnSpc>
              <a:spcBef>
                <a:spcPct val="0"/>
              </a:spcBef>
              <a:buFontTx/>
              <a:buNone/>
            </a:pPr>
            <a:r>
              <a:rPr lang="en-US" sz="3100" dirty="0">
                <a:solidFill>
                  <a:srgbClr val="FFC000"/>
                </a:solidFill>
              </a:rPr>
              <a:t>Intelligent Software Agents</a:t>
            </a:r>
          </a:p>
        </p:txBody>
      </p:sp>
      <p:pic>
        <p:nvPicPr>
          <p:cNvPr id="68619" name="Picture 11" descr="Fig06-12"/>
          <p:cNvPicPr>
            <a:picLocks noChangeAspect="1" noChangeArrowheads="1"/>
          </p:cNvPicPr>
          <p:nvPr/>
        </p:nvPicPr>
        <p:blipFill>
          <a:blip r:embed="rId3"/>
          <a:srcRect/>
          <a:stretch>
            <a:fillRect/>
          </a:stretch>
        </p:blipFill>
        <p:spPr bwMode="auto">
          <a:xfrm>
            <a:off x="0" y="762000"/>
            <a:ext cx="8763000" cy="5867400"/>
          </a:xfrm>
          <a:prstGeom prst="rect">
            <a:avLst/>
          </a:prstGeom>
          <a:noFill/>
        </p:spPr>
      </p:pic>
      <p:sp>
        <p:nvSpPr>
          <p:cNvPr id="4" name="Slide Number Placeholder 3"/>
          <p:cNvSpPr>
            <a:spLocks noGrp="1"/>
          </p:cNvSpPr>
          <p:nvPr>
            <p:ph type="sldNum" sz="quarter" idx="12"/>
          </p:nvPr>
        </p:nvSpPr>
        <p:spPr/>
        <p:txBody>
          <a:bodyPr/>
          <a:lstStyle/>
          <a:p>
            <a:fld id="{5C188097-38EC-40E5-A8AE-AEF1F2DE37A0}"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000293B-8E3F-4D33-82E3-E5C9F85A6E76}" type="slidenum">
              <a:rPr lang="en-US"/>
              <a:pPr/>
              <a:t>29</a:t>
            </a:fld>
            <a:endParaRPr lang="en-US"/>
          </a:p>
        </p:txBody>
      </p:sp>
      <p:sp>
        <p:nvSpPr>
          <p:cNvPr id="30722" name="Rectangle 2"/>
          <p:cNvSpPr>
            <a:spLocks noGrp="1" noChangeArrowheads="1"/>
          </p:cNvSpPr>
          <p:nvPr>
            <p:ph type="title"/>
          </p:nvPr>
        </p:nvSpPr>
        <p:spPr>
          <a:xfrm>
            <a:off x="76200" y="152400"/>
            <a:ext cx="7315200" cy="1143000"/>
          </a:xfrm>
        </p:spPr>
        <p:txBody>
          <a:bodyPr/>
          <a:lstStyle/>
          <a:p>
            <a:r>
              <a:rPr lang="en-US"/>
              <a:t>Virtual Communities</a:t>
            </a:r>
          </a:p>
        </p:txBody>
      </p:sp>
      <p:sp>
        <p:nvSpPr>
          <p:cNvPr id="30723" name="Rectangle 3"/>
          <p:cNvSpPr>
            <a:spLocks noGrp="1" noChangeArrowheads="1"/>
          </p:cNvSpPr>
          <p:nvPr>
            <p:ph type="body" idx="1"/>
          </p:nvPr>
        </p:nvSpPr>
        <p:spPr>
          <a:xfrm>
            <a:off x="76200" y="1143000"/>
            <a:ext cx="7772400" cy="4572000"/>
          </a:xfrm>
        </p:spPr>
        <p:txBody>
          <a:bodyPr>
            <a:normAutofit fontScale="92500"/>
          </a:bodyPr>
          <a:lstStyle/>
          <a:p>
            <a:pPr>
              <a:spcBef>
                <a:spcPct val="40000"/>
              </a:spcBef>
            </a:pPr>
            <a:endParaRPr lang="en-US" dirty="0" smtClean="0"/>
          </a:p>
          <a:p>
            <a:pPr>
              <a:spcBef>
                <a:spcPct val="40000"/>
              </a:spcBef>
            </a:pPr>
            <a:r>
              <a:rPr lang="en-US" dirty="0" smtClean="0"/>
              <a:t>A </a:t>
            </a:r>
            <a:r>
              <a:rPr lang="en-US" dirty="0"/>
              <a:t>virtual community is a gathering place for people and businesses that does not have a physical existence</a:t>
            </a:r>
          </a:p>
          <a:p>
            <a:pPr lvl="1">
              <a:spcBef>
                <a:spcPct val="40000"/>
              </a:spcBef>
            </a:pPr>
            <a:r>
              <a:rPr lang="en-US" dirty="0"/>
              <a:t>Usenet newsgroups</a:t>
            </a:r>
          </a:p>
          <a:p>
            <a:pPr lvl="1">
              <a:spcBef>
                <a:spcPct val="40000"/>
              </a:spcBef>
            </a:pPr>
            <a:r>
              <a:rPr lang="en-US" dirty="0"/>
              <a:t>Chat rooms</a:t>
            </a:r>
          </a:p>
          <a:p>
            <a:pPr lvl="1">
              <a:spcBef>
                <a:spcPct val="40000"/>
              </a:spcBef>
            </a:pPr>
            <a:r>
              <a:rPr lang="en-US" dirty="0"/>
              <a:t>Web sites</a:t>
            </a:r>
          </a:p>
          <a:p>
            <a:pPr lvl="1">
              <a:spcBef>
                <a:spcPct val="40000"/>
              </a:spcBef>
            </a:pPr>
            <a:r>
              <a:rPr lang="en-US" dirty="0"/>
              <a:t>Virtual Worlds and Gaming Communities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04800"/>
            <a:ext cx="7772400" cy="1143000"/>
          </a:xfrm>
          <a:noFill/>
          <a:ln/>
        </p:spPr>
        <p:txBody>
          <a:bodyPr/>
          <a:lstStyle/>
          <a:p>
            <a:r>
              <a:rPr lang="en-US" sz="3100" dirty="0">
                <a:solidFill>
                  <a:srgbClr val="FFC000"/>
                </a:solidFill>
              </a:rPr>
              <a:t>Auction Overview</a:t>
            </a:r>
          </a:p>
        </p:txBody>
      </p:sp>
      <p:sp>
        <p:nvSpPr>
          <p:cNvPr id="29699" name="Rectangle 3"/>
          <p:cNvSpPr>
            <a:spLocks noGrp="1" noChangeArrowheads="1"/>
          </p:cNvSpPr>
          <p:nvPr>
            <p:ph idx="1"/>
          </p:nvPr>
        </p:nvSpPr>
        <p:spPr>
          <a:noFill/>
          <a:ln/>
        </p:spPr>
        <p:txBody>
          <a:bodyPr>
            <a:normAutofit/>
          </a:bodyPr>
          <a:lstStyle/>
          <a:p>
            <a:r>
              <a:rPr lang="en-US" dirty="0"/>
              <a:t>Online auctions provide a business opportunity that is perfect for the </a:t>
            </a:r>
            <a:r>
              <a:rPr lang="en-US" dirty="0" smtClean="0"/>
              <a:t>Web.</a:t>
            </a:r>
          </a:p>
          <a:p>
            <a:r>
              <a:rPr lang="en-US" dirty="0" smtClean="0"/>
              <a:t>An </a:t>
            </a:r>
            <a:r>
              <a:rPr lang="en-US" dirty="0"/>
              <a:t>auction site can charge both buyers and sellers to participate, and it can sell advertising on its </a:t>
            </a:r>
            <a:r>
              <a:rPr lang="en-US" dirty="0" smtClean="0"/>
              <a:t>page.</a:t>
            </a:r>
          </a:p>
          <a:p>
            <a:r>
              <a:rPr lang="en-US" dirty="0" smtClean="0"/>
              <a:t>Web </a:t>
            </a:r>
            <a:r>
              <a:rPr lang="en-US" dirty="0"/>
              <a:t>auctions can provide a general auction site that has sections devoted to specific interests.</a:t>
            </a:r>
          </a:p>
        </p:txBody>
      </p:sp>
      <p:sp>
        <p:nvSpPr>
          <p:cNvPr id="4" name="Slide Number Placeholder 3"/>
          <p:cNvSpPr>
            <a:spLocks noGrp="1"/>
          </p:cNvSpPr>
          <p:nvPr>
            <p:ph type="sldNum" sz="quarter" idx="12"/>
          </p:nvPr>
        </p:nvSpPr>
        <p:spPr/>
        <p:txBody>
          <a:bodyPr/>
          <a:lstStyle/>
          <a:p>
            <a:fld id="{679971C3-9C85-41C2-8802-108B83AE1AED}"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title"/>
          </p:nvPr>
        </p:nvSpPr>
        <p:spPr>
          <a:xfrm>
            <a:off x="533400" y="304800"/>
            <a:ext cx="8077200" cy="762000"/>
          </a:xfrm>
          <a:noFill/>
          <a:ln/>
        </p:spPr>
        <p:txBody>
          <a:bodyPr>
            <a:normAutofit fontScale="90000"/>
          </a:bodyPr>
          <a:lstStyle/>
          <a:p>
            <a:r>
              <a:rPr lang="en-US" sz="3100" dirty="0">
                <a:solidFill>
                  <a:srgbClr val="FFC000"/>
                </a:solidFill>
              </a:rPr>
              <a:t>Virtual Community and Portal Strategies</a:t>
            </a:r>
          </a:p>
        </p:txBody>
      </p:sp>
      <p:sp>
        <p:nvSpPr>
          <p:cNvPr id="89090" name="Rectangle 2"/>
          <p:cNvSpPr>
            <a:spLocks noGrp="1" noChangeArrowheads="1"/>
          </p:cNvSpPr>
          <p:nvPr>
            <p:ph idx="1"/>
          </p:nvPr>
        </p:nvSpPr>
        <p:spPr>
          <a:noFill/>
          <a:ln/>
        </p:spPr>
        <p:txBody>
          <a:bodyPr/>
          <a:lstStyle/>
          <a:p>
            <a:r>
              <a:rPr lang="en-US" sz="2200" dirty="0"/>
              <a:t>A virtual community is a gathering place for people and businesses that do not have a physical existence.</a:t>
            </a:r>
            <a:br>
              <a:rPr lang="en-US" sz="2200" dirty="0"/>
            </a:br>
            <a:endParaRPr lang="en-US" sz="2200" dirty="0"/>
          </a:p>
          <a:p>
            <a:r>
              <a:rPr lang="en-US" sz="2200" dirty="0"/>
              <a:t>Virtual communities exist on the Internet in various forms, including Usenet newsgroups, chat rooms, and Web sites.</a:t>
            </a:r>
            <a:br>
              <a:rPr lang="en-US" sz="2200" dirty="0"/>
            </a:br>
            <a:endParaRPr lang="en-US" sz="2200" dirty="0"/>
          </a:p>
          <a:p>
            <a:r>
              <a:rPr lang="en-US" sz="2200" dirty="0"/>
              <a:t>Virtual communities help companies, customers, and suppliers to plan, collaborate, transact business, and interact in ways that benefit all of them.</a:t>
            </a:r>
          </a:p>
        </p:txBody>
      </p:sp>
      <p:sp>
        <p:nvSpPr>
          <p:cNvPr id="4" name="Slide Number Placeholder 3"/>
          <p:cNvSpPr>
            <a:spLocks noGrp="1"/>
          </p:cNvSpPr>
          <p:nvPr>
            <p:ph type="sldNum" sz="quarter" idx="12"/>
          </p:nvPr>
        </p:nvSpPr>
        <p:spPr/>
        <p:txBody>
          <a:bodyPr/>
          <a:lstStyle/>
          <a:p>
            <a:fld id="{679971C3-9C85-41C2-8802-108B83AE1AED}"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6"/>
          <p:cNvSpPr>
            <a:spLocks noGrp="1" noChangeArrowheads="1"/>
          </p:cNvSpPr>
          <p:nvPr>
            <p:ph type="title"/>
          </p:nvPr>
        </p:nvSpPr>
        <p:spPr>
          <a:xfrm>
            <a:off x="609600" y="304800"/>
            <a:ext cx="8077200" cy="609600"/>
          </a:xfrm>
          <a:noFill/>
          <a:ln/>
        </p:spPr>
        <p:txBody>
          <a:bodyPr/>
          <a:lstStyle/>
          <a:p>
            <a:r>
              <a:rPr lang="en-US" sz="3100" dirty="0">
                <a:solidFill>
                  <a:srgbClr val="FFC000"/>
                </a:solidFill>
              </a:rPr>
              <a:t>Virtual Communities</a:t>
            </a:r>
          </a:p>
        </p:txBody>
      </p:sp>
      <p:sp>
        <p:nvSpPr>
          <p:cNvPr id="52227" name="Rectangle 3"/>
          <p:cNvSpPr>
            <a:spLocks noGrp="1" noChangeArrowheads="1"/>
          </p:cNvSpPr>
          <p:nvPr>
            <p:ph idx="1"/>
          </p:nvPr>
        </p:nvSpPr>
        <p:spPr>
          <a:noFill/>
          <a:ln/>
        </p:spPr>
        <p:txBody>
          <a:bodyPr>
            <a:normAutofit/>
          </a:bodyPr>
          <a:lstStyle/>
          <a:p>
            <a:r>
              <a:rPr lang="en-US" sz="2400" dirty="0"/>
              <a:t>Most Web communities are business-to-consumer strategy implementations.</a:t>
            </a:r>
            <a:br>
              <a:rPr lang="en-US" sz="2400" dirty="0"/>
            </a:br>
            <a:endParaRPr lang="en-US" sz="2400" dirty="0"/>
          </a:p>
          <a:p>
            <a:r>
              <a:rPr lang="en-US" sz="2400" dirty="0"/>
              <a:t>Some successful B2B virtual communities have emerged.</a:t>
            </a:r>
            <a:br>
              <a:rPr lang="en-US" sz="2400" dirty="0"/>
            </a:br>
            <a:endParaRPr lang="en-US" sz="2400" dirty="0"/>
          </a:p>
          <a:p>
            <a:r>
              <a:rPr lang="en-US" sz="2400" dirty="0"/>
              <a:t>Distance learning platforms such as Blackboard and </a:t>
            </a:r>
            <a:r>
              <a:rPr lang="en-US" sz="2400" dirty="0" err="1"/>
              <a:t>WebCT</a:t>
            </a:r>
            <a:r>
              <a:rPr lang="en-US" sz="2400" dirty="0"/>
              <a:t> include bulletin boards, chat rooms, etc. 						</a:t>
            </a:r>
          </a:p>
        </p:txBody>
      </p:sp>
      <p:sp>
        <p:nvSpPr>
          <p:cNvPr id="4" name="Slide Number Placeholder 3"/>
          <p:cNvSpPr>
            <a:spLocks noGrp="1"/>
          </p:cNvSpPr>
          <p:nvPr>
            <p:ph type="sldNum" sz="quarter" idx="12"/>
          </p:nvPr>
        </p:nvSpPr>
        <p:spPr/>
        <p:txBody>
          <a:bodyPr/>
          <a:lstStyle/>
          <a:p>
            <a:fld id="{679971C3-9C85-41C2-8802-108B83AE1AED}"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28600"/>
            <a:ext cx="7772400" cy="1143000"/>
          </a:xfrm>
          <a:noFill/>
          <a:ln/>
        </p:spPr>
        <p:txBody>
          <a:bodyPr/>
          <a:lstStyle/>
          <a:p>
            <a:r>
              <a:rPr lang="en-US" sz="3100" dirty="0">
                <a:solidFill>
                  <a:srgbClr val="FFC000"/>
                </a:solidFill>
              </a:rPr>
              <a:t>Early Web Communities</a:t>
            </a:r>
          </a:p>
        </p:txBody>
      </p:sp>
      <p:sp>
        <p:nvSpPr>
          <p:cNvPr id="53251" name="Rectangle 3"/>
          <p:cNvSpPr>
            <a:spLocks noGrp="1" noChangeArrowheads="1"/>
          </p:cNvSpPr>
          <p:nvPr>
            <p:ph idx="1"/>
          </p:nvPr>
        </p:nvSpPr>
        <p:spPr>
          <a:noFill/>
          <a:ln/>
        </p:spPr>
        <p:txBody>
          <a:bodyPr/>
          <a:lstStyle/>
          <a:p>
            <a:r>
              <a:rPr lang="en-US" sz="2600"/>
              <a:t>One of the first Web communities was the ‘WELL’ community.</a:t>
            </a:r>
            <a:br>
              <a:rPr lang="en-US" sz="2600"/>
            </a:br>
            <a:endParaRPr lang="en-US" sz="2600"/>
          </a:p>
          <a:p>
            <a:r>
              <a:rPr lang="en-US" sz="2600"/>
              <a:t>Member of the WELL pay a monthly fee to participate in its forums and conferences.</a:t>
            </a:r>
            <a:br>
              <a:rPr lang="en-US" sz="2600"/>
            </a:br>
            <a:endParaRPr lang="en-US" sz="2600"/>
          </a:p>
          <a:p>
            <a:r>
              <a:rPr lang="en-US" sz="2600"/>
              <a:t>In 1995, Beverly Hills Internet opened a virtual community site.</a:t>
            </a:r>
            <a:br>
              <a:rPr lang="en-US" sz="2600"/>
            </a:br>
            <a:endParaRPr lang="en-US" sz="2600"/>
          </a:p>
        </p:txBody>
      </p:sp>
      <p:sp>
        <p:nvSpPr>
          <p:cNvPr id="4" name="Slide Number Placeholder 3"/>
          <p:cNvSpPr>
            <a:spLocks noGrp="1"/>
          </p:cNvSpPr>
          <p:nvPr>
            <p:ph type="sldNum" sz="quarter" idx="12"/>
          </p:nvPr>
        </p:nvSpPr>
        <p:spPr/>
        <p:txBody>
          <a:bodyPr/>
          <a:lstStyle/>
          <a:p>
            <a:fld id="{679971C3-9C85-41C2-8802-108B83AE1AED}"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304800"/>
            <a:ext cx="7772400" cy="1143000"/>
          </a:xfrm>
          <a:noFill/>
          <a:ln/>
        </p:spPr>
        <p:txBody>
          <a:bodyPr/>
          <a:lstStyle/>
          <a:p>
            <a:r>
              <a:rPr lang="en-US" sz="3100" dirty="0">
                <a:solidFill>
                  <a:srgbClr val="FFC000"/>
                </a:solidFill>
              </a:rPr>
              <a:t>Web Community Consolidation</a:t>
            </a:r>
          </a:p>
        </p:txBody>
      </p:sp>
      <p:sp>
        <p:nvSpPr>
          <p:cNvPr id="70659" name="Rectangle 3"/>
          <p:cNvSpPr>
            <a:spLocks noGrp="1" noChangeArrowheads="1"/>
          </p:cNvSpPr>
          <p:nvPr>
            <p:ph idx="1"/>
          </p:nvPr>
        </p:nvSpPr>
        <p:spPr>
          <a:noFill/>
          <a:ln/>
        </p:spPr>
        <p:txBody>
          <a:bodyPr/>
          <a:lstStyle/>
          <a:p>
            <a:r>
              <a:rPr lang="en-US" sz="2200"/>
              <a:t>Virtual communities for consumers can continue as money-making propositions, or at least cover their expenses if they offer something sufficiently valuable to justify a charge for membership.</a:t>
            </a:r>
            <a:br>
              <a:rPr lang="en-US" sz="2200"/>
            </a:br>
            <a:endParaRPr lang="en-US" sz="2200"/>
          </a:p>
          <a:p>
            <a:r>
              <a:rPr lang="en-US" sz="2200"/>
              <a:t>Most virtual communities have been unable to support themselves.</a:t>
            </a:r>
            <a:br>
              <a:rPr lang="en-US" sz="2200"/>
            </a:br>
            <a:endParaRPr lang="en-US" sz="2200"/>
          </a:p>
          <a:p>
            <a:r>
              <a:rPr lang="en-US" sz="2200"/>
              <a:t>Most virtual communities have closed or been sold to companies like Yahoo!.</a:t>
            </a:r>
          </a:p>
        </p:txBody>
      </p:sp>
      <p:sp>
        <p:nvSpPr>
          <p:cNvPr id="4" name="Slide Number Placeholder 3"/>
          <p:cNvSpPr>
            <a:spLocks noGrp="1"/>
          </p:cNvSpPr>
          <p:nvPr>
            <p:ph type="sldNum" sz="quarter" idx="12"/>
          </p:nvPr>
        </p:nvSpPr>
        <p:spPr/>
        <p:txBody>
          <a:bodyPr/>
          <a:lstStyle/>
          <a:p>
            <a:fld id="{679971C3-9C85-41C2-8802-108B83AE1AED}"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1143000"/>
          </a:xfrm>
          <a:noFill/>
          <a:ln/>
        </p:spPr>
        <p:txBody>
          <a:bodyPr/>
          <a:lstStyle/>
          <a:p>
            <a:r>
              <a:rPr lang="en-US" sz="3100" dirty="0">
                <a:solidFill>
                  <a:srgbClr val="FFC000"/>
                </a:solidFill>
              </a:rPr>
              <a:t>Advertising-Supported Web Portals</a:t>
            </a:r>
          </a:p>
        </p:txBody>
      </p:sp>
      <p:sp>
        <p:nvSpPr>
          <p:cNvPr id="55299" name="Rectangle 3"/>
          <p:cNvSpPr>
            <a:spLocks noGrp="1" noChangeArrowheads="1"/>
          </p:cNvSpPr>
          <p:nvPr>
            <p:ph idx="1"/>
          </p:nvPr>
        </p:nvSpPr>
        <p:spPr>
          <a:noFill/>
          <a:ln/>
        </p:spPr>
        <p:txBody>
          <a:bodyPr/>
          <a:lstStyle/>
          <a:p>
            <a:r>
              <a:rPr lang="en-US" sz="2200" dirty="0"/>
              <a:t>Many Web observers believe that Web portal sites will be the great revenue-generating businesses of the future.</a:t>
            </a:r>
            <a:br>
              <a:rPr lang="en-US" sz="2200" dirty="0"/>
            </a:br>
            <a:endParaRPr lang="en-US" sz="2200" dirty="0"/>
          </a:p>
          <a:p>
            <a:r>
              <a:rPr lang="en-US" sz="2200" dirty="0"/>
              <a:t>Adding portal features to the existing sites is a wise business strategy.</a:t>
            </a:r>
            <a:br>
              <a:rPr lang="en-US" sz="2200" dirty="0"/>
            </a:br>
            <a:endParaRPr lang="en-US" sz="2200" dirty="0"/>
          </a:p>
          <a:p>
            <a:r>
              <a:rPr lang="en-US" sz="2200" dirty="0"/>
              <a:t>One rough measure of stickiness is how long each user spends at the site.					</a:t>
            </a:r>
          </a:p>
        </p:txBody>
      </p:sp>
      <p:sp>
        <p:nvSpPr>
          <p:cNvPr id="4" name="Slide Number Placeholder 3"/>
          <p:cNvSpPr>
            <a:spLocks noGrp="1"/>
          </p:cNvSpPr>
          <p:nvPr>
            <p:ph type="sldNum" sz="quarter" idx="12"/>
          </p:nvPr>
        </p:nvSpPr>
        <p:spPr/>
        <p:txBody>
          <a:bodyPr/>
          <a:lstStyle/>
          <a:p>
            <a:fld id="{679971C3-9C85-41C2-8802-108B83AE1AED}" type="slidenum">
              <a:rPr lang="en-US" smtClean="0"/>
              <a:pPr/>
              <a:t>34</a:t>
            </a:fld>
            <a:endParaRPr lang="en-US"/>
          </a:p>
        </p:txBody>
      </p:sp>
      <p:sp>
        <p:nvSpPr>
          <p:cNvPr id="5" name="Footer Placeholder 4"/>
          <p:cNvSpPr>
            <a:spLocks noGrp="1"/>
          </p:cNvSpPr>
          <p:nvPr>
            <p:ph type="ftr" sz="quarter" idx="11"/>
          </p:nvPr>
        </p:nvSpPr>
        <p:spPr/>
        <p:txBody>
          <a:bodyPr/>
          <a:lstStyle/>
          <a:p>
            <a:pPr>
              <a:buNone/>
            </a:pPr>
            <a:r>
              <a:rPr lang="en-US" dirty="0" smtClean="0"/>
              <a:t>Electronic Commerce, BDU</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A7A16B3-D27C-4AA3-8E2C-5A02094547F3}" type="slidenum">
              <a:rPr lang="en-US"/>
              <a:pPr/>
              <a:t>35</a:t>
            </a:fld>
            <a:endParaRPr lang="en-US"/>
          </a:p>
        </p:txBody>
      </p:sp>
      <p:sp>
        <p:nvSpPr>
          <p:cNvPr id="37890" name="Rectangle 2"/>
          <p:cNvSpPr>
            <a:spLocks noGrp="1" noChangeArrowheads="1"/>
          </p:cNvSpPr>
          <p:nvPr>
            <p:ph type="title"/>
          </p:nvPr>
        </p:nvSpPr>
        <p:spPr>
          <a:xfrm>
            <a:off x="76200" y="503238"/>
            <a:ext cx="8153400" cy="1143000"/>
          </a:xfrm>
        </p:spPr>
        <p:txBody>
          <a:bodyPr>
            <a:noAutofit/>
          </a:bodyPr>
          <a:lstStyle/>
          <a:p>
            <a:r>
              <a:rPr lang="en-US" sz="2400" dirty="0"/>
              <a:t> </a:t>
            </a:r>
            <a:r>
              <a:rPr lang="en-US" sz="2800" dirty="0"/>
              <a:t>Revenue Models for Web Portals and Virtual Communities</a:t>
            </a:r>
            <a:endParaRPr lang="en-US" sz="2400" dirty="0"/>
          </a:p>
        </p:txBody>
      </p:sp>
      <p:sp>
        <p:nvSpPr>
          <p:cNvPr id="37891" name="Rectangle 3"/>
          <p:cNvSpPr>
            <a:spLocks noGrp="1" noChangeArrowheads="1"/>
          </p:cNvSpPr>
          <p:nvPr>
            <p:ph type="body" idx="1"/>
          </p:nvPr>
        </p:nvSpPr>
        <p:spPr>
          <a:xfrm>
            <a:off x="304800" y="1752600"/>
            <a:ext cx="7010400" cy="4191000"/>
          </a:xfrm>
        </p:spPr>
        <p:txBody>
          <a:bodyPr/>
          <a:lstStyle/>
          <a:p>
            <a:pPr>
              <a:spcBef>
                <a:spcPct val="80000"/>
              </a:spcBef>
            </a:pPr>
            <a:r>
              <a:rPr lang="en-US"/>
              <a:t>Web portals</a:t>
            </a:r>
          </a:p>
          <a:p>
            <a:pPr lvl="1">
              <a:spcBef>
                <a:spcPct val="80000"/>
              </a:spcBef>
            </a:pPr>
            <a:r>
              <a:rPr lang="en-US"/>
              <a:t>High visitor counts can yield high advertising rates</a:t>
            </a:r>
          </a:p>
          <a:p>
            <a:pPr lvl="1">
              <a:spcBef>
                <a:spcPct val="80000"/>
              </a:spcBef>
            </a:pPr>
            <a:r>
              <a:rPr lang="en-US"/>
              <a:t>Companies that run Web portals add sticky features such as chat rooms, e-mail, and calendar functions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C23AA59-DE07-4D53-9386-D6762E53CD59}" type="slidenum">
              <a:rPr lang="en-US"/>
              <a:pPr/>
              <a:t>36</a:t>
            </a:fld>
            <a:endParaRPr lang="en-US"/>
          </a:p>
        </p:txBody>
      </p:sp>
      <p:pic>
        <p:nvPicPr>
          <p:cNvPr id="38925" name="Picture 13" descr="Fig06-15"/>
          <p:cNvPicPr>
            <a:picLocks noChangeAspect="1" noChangeArrowheads="1"/>
          </p:cNvPicPr>
          <p:nvPr>
            <p:ph idx="1"/>
          </p:nvPr>
        </p:nvPicPr>
        <p:blipFill>
          <a:blip r:embed="rId3"/>
          <a:srcRect/>
          <a:stretch>
            <a:fillRect/>
          </a:stretch>
        </p:blipFill>
        <p:spPr>
          <a:xfrm>
            <a:off x="228600" y="304800"/>
            <a:ext cx="8686800" cy="6248400"/>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304800"/>
            <a:ext cx="7772400" cy="1143000"/>
          </a:xfrm>
          <a:noFill/>
          <a:ln/>
        </p:spPr>
        <p:txBody>
          <a:bodyPr/>
          <a:lstStyle/>
          <a:p>
            <a:r>
              <a:rPr lang="en-US" sz="3100" dirty="0">
                <a:solidFill>
                  <a:srgbClr val="FFC000"/>
                </a:solidFill>
              </a:rPr>
              <a:t>Web Portal Strategies</a:t>
            </a:r>
          </a:p>
        </p:txBody>
      </p:sp>
      <p:sp>
        <p:nvSpPr>
          <p:cNvPr id="56323" name="Rectangle 3"/>
          <p:cNvSpPr>
            <a:spLocks noGrp="1" noChangeArrowheads="1"/>
          </p:cNvSpPr>
          <p:nvPr>
            <p:ph idx="1"/>
          </p:nvPr>
        </p:nvSpPr>
        <p:spPr>
          <a:xfrm>
            <a:off x="609600" y="1524000"/>
            <a:ext cx="7772400" cy="4800600"/>
          </a:xfrm>
          <a:noFill/>
          <a:ln/>
        </p:spPr>
        <p:txBody>
          <a:bodyPr>
            <a:noAutofit/>
          </a:bodyPr>
          <a:lstStyle/>
          <a:p>
            <a:r>
              <a:rPr lang="en-US" sz="2400" dirty="0"/>
              <a:t>Industry observers predicting success for Web portals may be correct.</a:t>
            </a:r>
          </a:p>
          <a:p>
            <a:r>
              <a:rPr lang="en-US" sz="2400" dirty="0" smtClean="0"/>
              <a:t>The </a:t>
            </a:r>
            <a:r>
              <a:rPr lang="en-US" sz="2400" dirty="0"/>
              <a:t>companies that run Web portals certainly believe in the power of portals.</a:t>
            </a:r>
          </a:p>
          <a:p>
            <a:r>
              <a:rPr lang="en-US" sz="2400" dirty="0" smtClean="0"/>
              <a:t>Many </a:t>
            </a:r>
            <a:r>
              <a:rPr lang="en-US" sz="2400" dirty="0"/>
              <a:t>large organizations have built internal Web portals to provide information to their employees. This creates an online community and saves significant amounts of money that would normally be spent on printing and distributing memos. </a:t>
            </a:r>
          </a:p>
        </p:txBody>
      </p:sp>
      <p:sp>
        <p:nvSpPr>
          <p:cNvPr id="4" name="Slide Number Placeholder 3"/>
          <p:cNvSpPr>
            <a:spLocks noGrp="1"/>
          </p:cNvSpPr>
          <p:nvPr>
            <p:ph type="sldNum" sz="quarter" idx="12"/>
          </p:nvPr>
        </p:nvSpPr>
        <p:spPr/>
        <p:txBody>
          <a:bodyPr/>
          <a:lstStyle/>
          <a:p>
            <a:fld id="{679971C3-9C85-41C2-8802-108B83AE1AED}"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7772400" cy="990600"/>
          </a:xfrm>
          <a:noFill/>
          <a:ln/>
        </p:spPr>
        <p:txBody>
          <a:bodyPr/>
          <a:lstStyle/>
          <a:p>
            <a:r>
              <a:rPr lang="en-US" sz="3100" dirty="0">
                <a:solidFill>
                  <a:srgbClr val="FFC000"/>
                </a:solidFill>
              </a:rPr>
              <a:t>Mixed-Model Web Portals</a:t>
            </a:r>
          </a:p>
        </p:txBody>
      </p:sp>
      <p:sp>
        <p:nvSpPr>
          <p:cNvPr id="73731" name="Rectangle 3"/>
          <p:cNvSpPr>
            <a:spLocks noGrp="1" noChangeArrowheads="1"/>
          </p:cNvSpPr>
          <p:nvPr>
            <p:ph idx="1"/>
          </p:nvPr>
        </p:nvSpPr>
        <p:spPr>
          <a:xfrm>
            <a:off x="685800" y="1447800"/>
            <a:ext cx="7772400" cy="4419600"/>
          </a:xfrm>
          <a:noFill/>
          <a:ln/>
        </p:spPr>
        <p:txBody>
          <a:bodyPr/>
          <a:lstStyle/>
          <a:p>
            <a:pPr>
              <a:lnSpc>
                <a:spcPct val="90000"/>
              </a:lnSpc>
            </a:pPr>
            <a:r>
              <a:rPr lang="en-US" sz="2200" dirty="0"/>
              <a:t>One of the most successful Web portals is AOL, which has always charged a fee to its users and which has always run advertising on its site.</a:t>
            </a:r>
            <a:br>
              <a:rPr lang="en-US" sz="2200" dirty="0"/>
            </a:br>
            <a:endParaRPr lang="en-US" sz="2200" dirty="0"/>
          </a:p>
          <a:p>
            <a:pPr>
              <a:lnSpc>
                <a:spcPct val="90000"/>
              </a:lnSpc>
            </a:pPr>
            <a:r>
              <a:rPr lang="en-US" sz="2200" dirty="0"/>
              <a:t>Many Web portals that are now struggling with their advertising-supported revenue models have been moving gradually towards AOL’s strategy.</a:t>
            </a:r>
            <a:br>
              <a:rPr lang="en-US" sz="2200" dirty="0"/>
            </a:br>
            <a:endParaRPr lang="en-US" sz="2200" dirty="0"/>
          </a:p>
          <a:p>
            <a:pPr>
              <a:lnSpc>
                <a:spcPct val="90000"/>
              </a:lnSpc>
            </a:pPr>
            <a:r>
              <a:rPr lang="en-US" sz="2200" dirty="0"/>
              <a:t>Yahoo! now charges for the Internet phone service that had been free.</a:t>
            </a:r>
            <a:br>
              <a:rPr lang="en-US" sz="2200" dirty="0"/>
            </a:br>
            <a:endParaRPr lang="en-US" sz="2200" dirty="0"/>
          </a:p>
          <a:p>
            <a:pPr>
              <a:lnSpc>
                <a:spcPct val="90000"/>
              </a:lnSpc>
            </a:pPr>
            <a:r>
              <a:rPr lang="en-US" sz="2200" dirty="0"/>
              <a:t>Although Yahoo! still offers free e-mail accounts, it now sells other features.</a:t>
            </a:r>
          </a:p>
        </p:txBody>
      </p:sp>
      <p:sp>
        <p:nvSpPr>
          <p:cNvPr id="4" name="Slide Number Placeholder 3"/>
          <p:cNvSpPr>
            <a:spLocks noGrp="1"/>
          </p:cNvSpPr>
          <p:nvPr>
            <p:ph type="sldNum" sz="quarter" idx="12"/>
          </p:nvPr>
        </p:nvSpPr>
        <p:spPr/>
        <p:txBody>
          <a:bodyPr/>
          <a:lstStyle/>
          <a:p>
            <a:fld id="{679971C3-9C85-41C2-8802-108B83AE1AED}"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7CCE101-A2EA-4DE0-94FF-A029C676F169}" type="slidenum">
              <a:rPr lang="en-US"/>
              <a:pPr/>
              <a:t>39</a:t>
            </a:fld>
            <a:endParaRPr lang="en-US"/>
          </a:p>
        </p:txBody>
      </p:sp>
      <p:sp>
        <p:nvSpPr>
          <p:cNvPr id="43010" name="Rectangle 2"/>
          <p:cNvSpPr>
            <a:spLocks noGrp="1" noChangeArrowheads="1"/>
          </p:cNvSpPr>
          <p:nvPr>
            <p:ph type="title"/>
          </p:nvPr>
        </p:nvSpPr>
        <p:spPr>
          <a:xfrm>
            <a:off x="152400" y="152400"/>
            <a:ext cx="7315200" cy="1143000"/>
          </a:xfrm>
        </p:spPr>
        <p:txBody>
          <a:bodyPr/>
          <a:lstStyle/>
          <a:p>
            <a:r>
              <a:rPr lang="en-US"/>
              <a:t>Summary</a:t>
            </a:r>
          </a:p>
        </p:txBody>
      </p:sp>
      <p:sp>
        <p:nvSpPr>
          <p:cNvPr id="43011" name="Rectangle 3"/>
          <p:cNvSpPr>
            <a:spLocks noGrp="1" noChangeArrowheads="1"/>
          </p:cNvSpPr>
          <p:nvPr>
            <p:ph type="body" idx="1"/>
          </p:nvPr>
        </p:nvSpPr>
        <p:spPr>
          <a:xfrm>
            <a:off x="152400" y="1477963"/>
            <a:ext cx="8534400" cy="4525962"/>
          </a:xfrm>
        </p:spPr>
        <p:txBody>
          <a:bodyPr/>
          <a:lstStyle/>
          <a:p>
            <a:r>
              <a:rPr lang="en-US" sz="2800" dirty="0"/>
              <a:t>New companies have formed that capitalize on the Web’s ability to bring together geographically dispersed people and organizations  </a:t>
            </a:r>
          </a:p>
          <a:p>
            <a:r>
              <a:rPr lang="en-US" sz="2800" dirty="0"/>
              <a:t>Organizations are using mobile commerce to sell goods and services to users of handheld devices</a:t>
            </a:r>
          </a:p>
          <a:p>
            <a:r>
              <a:rPr lang="en-US" sz="2800" dirty="0"/>
              <a:t>Companies are using internal Web portals to communicate with employees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1143000"/>
          </a:xfrm>
          <a:noFill/>
          <a:ln/>
        </p:spPr>
        <p:txBody>
          <a:bodyPr/>
          <a:lstStyle/>
          <a:p>
            <a:r>
              <a:rPr lang="en-US" sz="3100" dirty="0">
                <a:solidFill>
                  <a:srgbClr val="FFC000"/>
                </a:solidFill>
              </a:rPr>
              <a:t>Origins of Auctions</a:t>
            </a:r>
          </a:p>
        </p:txBody>
      </p:sp>
      <p:sp>
        <p:nvSpPr>
          <p:cNvPr id="30723" name="Rectangle 3"/>
          <p:cNvSpPr>
            <a:spLocks noGrp="1" noChangeArrowheads="1"/>
          </p:cNvSpPr>
          <p:nvPr>
            <p:ph idx="1"/>
          </p:nvPr>
        </p:nvSpPr>
        <p:spPr>
          <a:noFill/>
          <a:ln/>
        </p:spPr>
        <p:txBody>
          <a:bodyPr>
            <a:normAutofit/>
          </a:bodyPr>
          <a:lstStyle/>
          <a:p>
            <a:r>
              <a:rPr lang="en-US" dirty="0"/>
              <a:t>Auctions became common activities in 17th-Century England</a:t>
            </a:r>
            <a:r>
              <a:rPr lang="en-US" dirty="0" smtClean="0"/>
              <a:t>.</a:t>
            </a:r>
            <a:endParaRPr lang="en-US" dirty="0"/>
          </a:p>
          <a:p>
            <a:r>
              <a:rPr lang="en-US" dirty="0"/>
              <a:t>The 18th Century saw the birth of two British auction houses – Sotheby’s in 1774 and Christie’s in 1766</a:t>
            </a:r>
            <a:r>
              <a:rPr lang="en-US" dirty="0" smtClean="0"/>
              <a:t>.</a:t>
            </a:r>
            <a:endParaRPr lang="en-US" dirty="0"/>
          </a:p>
          <a:p>
            <a:r>
              <a:rPr lang="en-US" dirty="0"/>
              <a:t>Colonial auctions were used to sell farm equipment, animals, tobacco, etc.</a:t>
            </a:r>
          </a:p>
        </p:txBody>
      </p:sp>
      <p:sp>
        <p:nvSpPr>
          <p:cNvPr id="4" name="Slide Number Placeholder 3"/>
          <p:cNvSpPr>
            <a:spLocks noGrp="1"/>
          </p:cNvSpPr>
          <p:nvPr>
            <p:ph type="sldNum" sz="quarter" idx="12"/>
          </p:nvPr>
        </p:nvSpPr>
        <p:spPr/>
        <p:txBody>
          <a:bodyPr/>
          <a:lstStyle/>
          <a:p>
            <a:fld id="{679971C3-9C85-41C2-8802-108B83AE1AED}"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ChangeArrowheads="1"/>
          </p:cNvSpPr>
          <p:nvPr>
            <p:ph type="title"/>
          </p:nvPr>
        </p:nvSpPr>
        <p:spPr>
          <a:xfrm>
            <a:off x="685800" y="304800"/>
            <a:ext cx="7772400" cy="1143000"/>
          </a:xfrm>
          <a:noFill/>
          <a:ln/>
        </p:spPr>
        <p:txBody>
          <a:bodyPr/>
          <a:lstStyle/>
          <a:p>
            <a:r>
              <a:rPr lang="en-US" sz="3100" dirty="0">
                <a:solidFill>
                  <a:srgbClr val="FFC000"/>
                </a:solidFill>
              </a:rPr>
              <a:t>Origins of Auctions</a:t>
            </a:r>
          </a:p>
        </p:txBody>
      </p:sp>
      <p:sp>
        <p:nvSpPr>
          <p:cNvPr id="86019" name="Rectangle 1027"/>
          <p:cNvSpPr>
            <a:spLocks noGrp="1" noChangeArrowheads="1"/>
          </p:cNvSpPr>
          <p:nvPr>
            <p:ph idx="1"/>
          </p:nvPr>
        </p:nvSpPr>
        <p:spPr>
          <a:noFill/>
          <a:ln/>
        </p:spPr>
        <p:txBody>
          <a:bodyPr>
            <a:noAutofit/>
          </a:bodyPr>
          <a:lstStyle/>
          <a:p>
            <a:r>
              <a:rPr lang="en-US" dirty="0"/>
              <a:t>In an auction, a seller offers an item up for sale, but does not establish a </a:t>
            </a:r>
            <a:r>
              <a:rPr lang="en-US" dirty="0" smtClean="0"/>
              <a:t>price.</a:t>
            </a:r>
          </a:p>
          <a:p>
            <a:r>
              <a:rPr lang="en-US" dirty="0" smtClean="0"/>
              <a:t>Potential </a:t>
            </a:r>
            <a:r>
              <a:rPr lang="en-US" dirty="0"/>
              <a:t>buyers are </a:t>
            </a:r>
            <a:r>
              <a:rPr lang="en-US" dirty="0" smtClean="0"/>
              <a:t>given information </a:t>
            </a:r>
            <a:r>
              <a:rPr lang="en-US" dirty="0"/>
              <a:t>about the item or some opportunity to examine the item; they can then offer bids.</a:t>
            </a:r>
          </a:p>
        </p:txBody>
      </p:sp>
      <p:sp>
        <p:nvSpPr>
          <p:cNvPr id="4" name="Slide Number Placeholder 3"/>
          <p:cNvSpPr>
            <a:spLocks noGrp="1"/>
          </p:cNvSpPr>
          <p:nvPr>
            <p:ph type="sldNum" sz="quarter" idx="12"/>
          </p:nvPr>
        </p:nvSpPr>
        <p:spPr/>
        <p:txBody>
          <a:bodyPr/>
          <a:lstStyle/>
          <a:p>
            <a:fld id="{679971C3-9C85-41C2-8802-108B83AE1AED}"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81000"/>
            <a:ext cx="7772400" cy="1143000"/>
          </a:xfrm>
          <a:noFill/>
          <a:ln/>
        </p:spPr>
        <p:txBody>
          <a:bodyPr/>
          <a:lstStyle/>
          <a:p>
            <a:r>
              <a:rPr lang="en-US" sz="3100" dirty="0">
                <a:solidFill>
                  <a:srgbClr val="FFC000"/>
                </a:solidFill>
              </a:rPr>
              <a:t>English Auctions</a:t>
            </a:r>
          </a:p>
        </p:txBody>
      </p:sp>
      <p:sp>
        <p:nvSpPr>
          <p:cNvPr id="31747" name="Rectangle 3"/>
          <p:cNvSpPr>
            <a:spLocks noGrp="1" noChangeArrowheads="1"/>
          </p:cNvSpPr>
          <p:nvPr>
            <p:ph idx="1"/>
          </p:nvPr>
        </p:nvSpPr>
        <p:spPr>
          <a:noFill/>
          <a:ln/>
        </p:spPr>
        <p:txBody>
          <a:bodyPr>
            <a:noAutofit/>
          </a:bodyPr>
          <a:lstStyle/>
          <a:p>
            <a:r>
              <a:rPr lang="en-US" dirty="0"/>
              <a:t>Bidders publicly announce their successive higher bids until no higher bid is forthcoming in the English auction</a:t>
            </a:r>
            <a:r>
              <a:rPr lang="en-US" dirty="0" smtClean="0"/>
              <a:t>.</a:t>
            </a:r>
            <a:endParaRPr lang="en-US" dirty="0"/>
          </a:p>
          <a:p>
            <a:r>
              <a:rPr lang="en-US" dirty="0"/>
              <a:t>The auctioneer pronounces the item sold to the highest bidder at that bidder’s price</a:t>
            </a:r>
            <a:r>
              <a:rPr lang="en-US" dirty="0" smtClean="0"/>
              <a:t>.</a:t>
            </a:r>
            <a:endParaRPr lang="en-US" dirty="0"/>
          </a:p>
          <a:p>
            <a:r>
              <a:rPr lang="en-US" dirty="0"/>
              <a:t>An English auction is an open auction because the bids are publicly announced.</a:t>
            </a:r>
          </a:p>
        </p:txBody>
      </p:sp>
      <p:sp>
        <p:nvSpPr>
          <p:cNvPr id="4" name="Slide Number Placeholder 3"/>
          <p:cNvSpPr>
            <a:spLocks noGrp="1"/>
          </p:cNvSpPr>
          <p:nvPr>
            <p:ph type="sldNum" sz="quarter" idx="12"/>
          </p:nvPr>
        </p:nvSpPr>
        <p:spPr/>
        <p:txBody>
          <a:bodyPr/>
          <a:lstStyle/>
          <a:p>
            <a:fld id="{679971C3-9C85-41C2-8802-108B83AE1AED}"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1143000"/>
          </a:xfrm>
          <a:noFill/>
          <a:ln/>
        </p:spPr>
        <p:txBody>
          <a:bodyPr/>
          <a:lstStyle/>
          <a:p>
            <a:r>
              <a:rPr lang="en-US" sz="3100" dirty="0">
                <a:solidFill>
                  <a:srgbClr val="FFC000"/>
                </a:solidFill>
              </a:rPr>
              <a:t>English Auctions</a:t>
            </a:r>
          </a:p>
        </p:txBody>
      </p:sp>
      <p:sp>
        <p:nvSpPr>
          <p:cNvPr id="32771" name="Rectangle 3"/>
          <p:cNvSpPr>
            <a:spLocks noGrp="1" noChangeArrowheads="1"/>
          </p:cNvSpPr>
          <p:nvPr>
            <p:ph idx="1"/>
          </p:nvPr>
        </p:nvSpPr>
        <p:spPr>
          <a:noFill/>
          <a:ln/>
        </p:spPr>
        <p:txBody>
          <a:bodyPr>
            <a:normAutofit/>
          </a:bodyPr>
          <a:lstStyle/>
          <a:p>
            <a:r>
              <a:rPr lang="en-US" dirty="0"/>
              <a:t>An English auction has a minimum bid or reserve </a:t>
            </a:r>
            <a:r>
              <a:rPr lang="en-US" dirty="0" smtClean="0"/>
              <a:t>price.</a:t>
            </a:r>
          </a:p>
          <a:p>
            <a:r>
              <a:rPr lang="en-US" dirty="0" smtClean="0"/>
              <a:t>English </a:t>
            </a:r>
            <a:r>
              <a:rPr lang="en-US" dirty="0"/>
              <a:t>auctions that offer multiple units of an item for sale and that allow bidders to specify the quantity they want to buy are called </a:t>
            </a:r>
            <a:r>
              <a:rPr lang="en-US" u="sng" dirty="0"/>
              <a:t>Yankee auctions.</a:t>
            </a:r>
          </a:p>
          <a:p>
            <a:endParaRPr lang="en-US" dirty="0"/>
          </a:p>
        </p:txBody>
      </p:sp>
      <p:sp>
        <p:nvSpPr>
          <p:cNvPr id="4" name="Slide Number Placeholder 3"/>
          <p:cNvSpPr>
            <a:spLocks noGrp="1"/>
          </p:cNvSpPr>
          <p:nvPr>
            <p:ph type="sldNum" sz="quarter" idx="12"/>
          </p:nvPr>
        </p:nvSpPr>
        <p:spPr/>
        <p:txBody>
          <a:bodyPr/>
          <a:lstStyle/>
          <a:p>
            <a:fld id="{679971C3-9C85-41C2-8802-108B83AE1AED}"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E4A241F-7C25-4EF4-AB01-3732318A15D0}" type="slidenum">
              <a:rPr lang="en-US"/>
              <a:pPr/>
              <a:t>8</a:t>
            </a:fld>
            <a:endParaRPr lang="en-US"/>
          </a:p>
        </p:txBody>
      </p:sp>
      <p:pic>
        <p:nvPicPr>
          <p:cNvPr id="10253" name="Picture 13" descr="Fig06-01"/>
          <p:cNvPicPr>
            <a:picLocks noChangeAspect="1" noChangeArrowheads="1"/>
          </p:cNvPicPr>
          <p:nvPr>
            <p:ph idx="1"/>
          </p:nvPr>
        </p:nvPicPr>
        <p:blipFill>
          <a:blip r:embed="rId3"/>
          <a:srcRect/>
          <a:stretch>
            <a:fillRect/>
          </a:stretch>
        </p:blipFill>
        <p:spPr>
          <a:xfrm>
            <a:off x="838200" y="1600200"/>
            <a:ext cx="7162800" cy="5437273"/>
          </a:xfrm>
          <a:noFill/>
          <a:ln/>
        </p:spPr>
      </p:pic>
      <p:sp>
        <p:nvSpPr>
          <p:cNvPr id="5" name="Rectangle 4"/>
          <p:cNvSpPr/>
          <p:nvPr/>
        </p:nvSpPr>
        <p:spPr>
          <a:xfrm>
            <a:off x="381000" y="457200"/>
            <a:ext cx="8382000" cy="1323439"/>
          </a:xfrm>
          <a:prstGeom prst="rect">
            <a:avLst/>
          </a:prstGeom>
        </p:spPr>
        <p:txBody>
          <a:bodyPr wrap="square">
            <a:spAutoFit/>
          </a:bodyPr>
          <a:lstStyle/>
          <a:p>
            <a:pPr>
              <a:buNone/>
            </a:pPr>
            <a:r>
              <a:rPr lang="en-US" sz="4000" dirty="0" smtClean="0">
                <a:solidFill>
                  <a:srgbClr val="FFC000"/>
                </a:solidFill>
              </a:rPr>
              <a:t>Dutch Auctions: Target Clearance</a:t>
            </a:r>
          </a:p>
          <a:p>
            <a:pPr>
              <a:buNone/>
            </a:pPr>
            <a:endParaRPr lang="en-US" sz="4000" dirty="0">
              <a:solidFill>
                <a:srgbClr val="FFC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1143000"/>
          </a:xfrm>
          <a:noFill/>
          <a:ln/>
        </p:spPr>
        <p:txBody>
          <a:bodyPr/>
          <a:lstStyle/>
          <a:p>
            <a:r>
              <a:rPr lang="en-US" sz="3100" dirty="0">
                <a:solidFill>
                  <a:srgbClr val="FFC000"/>
                </a:solidFill>
              </a:rPr>
              <a:t>Dutch Auctions</a:t>
            </a:r>
          </a:p>
        </p:txBody>
      </p:sp>
      <p:sp>
        <p:nvSpPr>
          <p:cNvPr id="33795" name="Rectangle 3"/>
          <p:cNvSpPr>
            <a:spLocks noGrp="1" noChangeArrowheads="1"/>
          </p:cNvSpPr>
          <p:nvPr>
            <p:ph idx="1"/>
          </p:nvPr>
        </p:nvSpPr>
        <p:spPr>
          <a:xfrm>
            <a:off x="304800" y="1524001"/>
            <a:ext cx="8382000" cy="4876800"/>
          </a:xfrm>
          <a:noFill/>
          <a:ln/>
        </p:spPr>
        <p:txBody>
          <a:bodyPr>
            <a:noAutofit/>
          </a:bodyPr>
          <a:lstStyle/>
          <a:p>
            <a:r>
              <a:rPr lang="en-US" dirty="0"/>
              <a:t>The Dutch auction is a form of open auction in which bidding starts at a high price and drops until a bidder accepts the </a:t>
            </a:r>
            <a:r>
              <a:rPr lang="en-US" dirty="0" smtClean="0"/>
              <a:t>price.</a:t>
            </a:r>
          </a:p>
          <a:p>
            <a:r>
              <a:rPr lang="en-US" dirty="0" smtClean="0"/>
              <a:t>Dutch </a:t>
            </a:r>
            <a:r>
              <a:rPr lang="en-US" dirty="0"/>
              <a:t>auctions are also called descending-price </a:t>
            </a:r>
            <a:r>
              <a:rPr lang="en-US" dirty="0" smtClean="0"/>
              <a:t>auctions.</a:t>
            </a:r>
          </a:p>
          <a:p>
            <a:r>
              <a:rPr lang="en-US" dirty="0" smtClean="0"/>
              <a:t>Dutch </a:t>
            </a:r>
            <a:r>
              <a:rPr lang="en-US" dirty="0"/>
              <a:t>auctions are particularly good for moving large numbers of commodity items quickly. </a:t>
            </a:r>
          </a:p>
        </p:txBody>
      </p:sp>
      <p:sp>
        <p:nvSpPr>
          <p:cNvPr id="4" name="Slide Number Placeholder 3"/>
          <p:cNvSpPr>
            <a:spLocks noGrp="1"/>
          </p:cNvSpPr>
          <p:nvPr>
            <p:ph type="sldNum" sz="quarter" idx="12"/>
          </p:nvPr>
        </p:nvSpPr>
        <p:spPr/>
        <p:txBody>
          <a:bodyPr/>
          <a:lstStyle/>
          <a:p>
            <a:fld id="{679971C3-9C85-41C2-8802-108B83AE1AED}"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Electronic Commerce, BDU</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1286</TotalTime>
  <Words>1360</Words>
  <Application>Microsoft PowerPoint</Application>
  <PresentationFormat>On-screen Show (4:3)</PresentationFormat>
  <Paragraphs>259</Paragraphs>
  <Slides>39</Slides>
  <Notes>39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3" baseType="lpstr">
      <vt:lpstr>Times New Roman</vt:lpstr>
      <vt:lpstr>Arial</vt:lpstr>
      <vt:lpstr>Module</vt:lpstr>
      <vt:lpstr>Adobe Photoshop Image</vt:lpstr>
      <vt:lpstr>Aemro B.</vt:lpstr>
      <vt:lpstr>Learning Objectives</vt:lpstr>
      <vt:lpstr>Auction Overview</vt:lpstr>
      <vt:lpstr>Origins of Auctions</vt:lpstr>
      <vt:lpstr>Origins of Auctions</vt:lpstr>
      <vt:lpstr>English Auctions</vt:lpstr>
      <vt:lpstr>English Auctions</vt:lpstr>
      <vt:lpstr>Slide 8</vt:lpstr>
      <vt:lpstr>Dutch Auctions</vt:lpstr>
      <vt:lpstr>First-Price Sealed-Bid Auctions</vt:lpstr>
      <vt:lpstr>Second-Price Sealed-Bid Auctions</vt:lpstr>
      <vt:lpstr>Double Auctions</vt:lpstr>
      <vt:lpstr>Six Auction Types</vt:lpstr>
      <vt:lpstr>Web Auctions and Related Businesses</vt:lpstr>
      <vt:lpstr>General Consumer Auctions</vt:lpstr>
      <vt:lpstr>General Consumer Auctions</vt:lpstr>
      <vt:lpstr>Specialty Consumer Auctions</vt:lpstr>
      <vt:lpstr>Business-to-Business Web Auctions</vt:lpstr>
      <vt:lpstr>Business-to-Business Auctions</vt:lpstr>
      <vt:lpstr>Auction-Related Services</vt:lpstr>
      <vt:lpstr>Auction-Related Services</vt:lpstr>
      <vt:lpstr>Auction-Related Services </vt:lpstr>
      <vt:lpstr>Seller-Bid Auctions and Group Purchasing Sites</vt:lpstr>
      <vt:lpstr>Seller-Bid Auctions and Group Purchasing Sites</vt:lpstr>
      <vt:lpstr>Virtual Community and Portal Strategies</vt:lpstr>
      <vt:lpstr>Mobile Commerce</vt:lpstr>
      <vt:lpstr>Electronic Marketplace</vt:lpstr>
      <vt:lpstr>Slide 28</vt:lpstr>
      <vt:lpstr>Virtual Communities</vt:lpstr>
      <vt:lpstr>Virtual Community and Portal Strategies</vt:lpstr>
      <vt:lpstr>Virtual Communities</vt:lpstr>
      <vt:lpstr>Early Web Communities</vt:lpstr>
      <vt:lpstr>Web Community Consolidation</vt:lpstr>
      <vt:lpstr>Advertising-Supported Web Portals</vt:lpstr>
      <vt:lpstr> Revenue Models for Web Portals and Virtual Communities</vt:lpstr>
      <vt:lpstr>Slide 36</vt:lpstr>
      <vt:lpstr>Web Portal Strategies</vt:lpstr>
      <vt:lpstr>Mixed-Model Web Portals</vt:lpstr>
      <vt:lpstr>Summary</vt:lpstr>
    </vt:vector>
  </TitlesOfParts>
  <Company>St Cloud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dchou</dc:creator>
  <cp:lastModifiedBy>Aemro</cp:lastModifiedBy>
  <cp:revision>65</cp:revision>
  <cp:lastPrinted>1601-01-01T00:00:00Z</cp:lastPrinted>
  <dcterms:created xsi:type="dcterms:W3CDTF">2001-04-06T15:20:14Z</dcterms:created>
  <dcterms:modified xsi:type="dcterms:W3CDTF">2011-05-08T14:25:24Z</dcterms:modified>
</cp:coreProperties>
</file>