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27" r:id="rId2"/>
    <p:sldId id="328" r:id="rId3"/>
    <p:sldId id="256" r:id="rId4"/>
    <p:sldId id="257" r:id="rId5"/>
    <p:sldId id="258" r:id="rId6"/>
    <p:sldId id="264" r:id="rId7"/>
    <p:sldId id="259" r:id="rId8"/>
    <p:sldId id="268" r:id="rId9"/>
    <p:sldId id="319" r:id="rId10"/>
    <p:sldId id="260" r:id="rId11"/>
    <p:sldId id="274" r:id="rId12"/>
    <p:sldId id="318" r:id="rId13"/>
    <p:sldId id="261" r:id="rId14"/>
    <p:sldId id="281" r:id="rId15"/>
    <p:sldId id="320" r:id="rId16"/>
    <p:sldId id="287" r:id="rId17"/>
    <p:sldId id="262" r:id="rId18"/>
    <p:sldId id="288" r:id="rId19"/>
    <p:sldId id="289" r:id="rId20"/>
    <p:sldId id="290" r:id="rId21"/>
    <p:sldId id="292" r:id="rId22"/>
    <p:sldId id="294" r:id="rId23"/>
    <p:sldId id="296" r:id="rId24"/>
    <p:sldId id="297" r:id="rId25"/>
    <p:sldId id="298" r:id="rId26"/>
    <p:sldId id="299" r:id="rId27"/>
    <p:sldId id="324" r:id="rId28"/>
    <p:sldId id="325" r:id="rId2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26" autoAdjust="0"/>
    <p:restoredTop sz="90929"/>
  </p:normalViewPr>
  <p:slideViewPr>
    <p:cSldViewPr>
      <p:cViewPr varScale="1">
        <p:scale>
          <a:sx n="67" d="100"/>
          <a:sy n="67" d="100"/>
        </p:scale>
        <p:origin x="-12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BF8B1974-A019-46A8-95A6-CE6F54E06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89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55EE2C29-83CE-4E06-8022-0FC619B79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20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6EA95C-8EFE-4DC0-A872-661C7E98AAAD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Much of the information for this section, as well as the images, comes from: http://www.chemguide.co.uk/atoms/bondingmenu.html#top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E1C29D-0F6F-4755-9F53-84F89F1A2436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Source: http://www.benbest.com/cryonics/graphite.gif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D5DCA-82C5-4F5D-97C4-85484C56F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BDF8D-F977-49DA-8C04-8D166B6E0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5D2CB-2049-4865-8757-5DF69E1C5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70877-3F16-4CA7-B5E0-BE464E5A8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D5D14-4659-4F7C-A702-FE5C5975E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4E341-6432-4392-A38B-2E4C7F46F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B68B1-6DA6-46B4-8A1C-7EA266A62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D1CAF-BA41-42AD-B5D7-F58F26FCC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C2B58-EE05-43E5-B47B-EEE4CA636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78BD6-6930-4F3F-9127-B38D8CC6A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E1AC4-4B4A-4AA0-9EAE-7A66118F0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24972-8FDD-4D12-BDAA-70E54A228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D0BFA-8455-4965-BAA4-0A5F959AF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964F4A6-F334-4B8A-9266-518555D7D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E:\PowerPoint Figures\Geology\Minerals\figure02_15.jpg"/>
          <p:cNvPicPr>
            <a:picLocks noChangeAspect="1" noChangeArrowheads="1"/>
          </p:cNvPicPr>
          <p:nvPr/>
        </p:nvPicPr>
        <p:blipFill>
          <a:blip r:embed="rId2" cstate="print"/>
          <a:srcRect l="5701" t="5600" r="5701" b="1199"/>
          <a:stretch>
            <a:fillRect/>
          </a:stretch>
        </p:blipFill>
        <p:spPr bwMode="auto">
          <a:xfrm>
            <a:off x="457200" y="2286000"/>
            <a:ext cx="4648200" cy="344487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51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438400" y="685800"/>
            <a:ext cx="3200400" cy="1036638"/>
          </a:xfrm>
        </p:spPr>
        <p:txBody>
          <a:bodyPr/>
          <a:lstStyle/>
          <a:p>
            <a:r>
              <a:rPr lang="en-US" smtClean="0"/>
              <a:t>Minerals</a:t>
            </a:r>
          </a:p>
        </p:txBody>
      </p:sp>
      <p:pic>
        <p:nvPicPr>
          <p:cNvPr id="2052" name="Picture 11" descr="E:\PowerPoint Figures\Geology\Minerals\figure02_25.jpg"/>
          <p:cNvPicPr>
            <a:picLocks noChangeAspect="1" noChangeArrowheads="1"/>
          </p:cNvPicPr>
          <p:nvPr/>
        </p:nvPicPr>
        <p:blipFill>
          <a:blip r:embed="rId3" cstate="print"/>
          <a:srcRect l="7111" t="9480" r="7111" b="4800"/>
          <a:stretch>
            <a:fillRect/>
          </a:stretch>
        </p:blipFill>
        <p:spPr bwMode="auto">
          <a:xfrm>
            <a:off x="5257800" y="2590800"/>
            <a:ext cx="3582988" cy="2684463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68C80E-C778-4AFE-94EA-8191C62EA86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Covalent Bonding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Covalent bonds involve a complete </a:t>
            </a:r>
            <a:r>
              <a:rPr lang="en-US" u="sng" dirty="0" smtClean="0"/>
              <a:t>sharing of electrons</a:t>
            </a:r>
            <a:r>
              <a:rPr lang="en-US" dirty="0" smtClean="0"/>
              <a:t> and occur most commonly between atoms that have </a:t>
            </a:r>
            <a:r>
              <a:rPr lang="en-US" u="sng" dirty="0" smtClean="0"/>
              <a:t>partially filled outer shells or energy levels</a:t>
            </a:r>
          </a:p>
          <a:p>
            <a:pPr eaLnBrk="1" hangingPunct="1"/>
            <a:r>
              <a:rPr lang="en-US" dirty="0" smtClean="0"/>
              <a:t>Thus, if the atoms are </a:t>
            </a:r>
            <a:r>
              <a:rPr lang="en-US" u="sng" dirty="0" smtClean="0"/>
              <a:t>similar</a:t>
            </a:r>
            <a:r>
              <a:rPr lang="en-US" dirty="0" smtClean="0"/>
              <a:t> in </a:t>
            </a:r>
            <a:r>
              <a:rPr lang="en-US" u="sng" dirty="0" smtClean="0"/>
              <a:t>electronegativity</a:t>
            </a:r>
            <a:r>
              <a:rPr lang="en-US" dirty="0" smtClean="0"/>
              <a:t> then the electrons will be </a:t>
            </a:r>
            <a:r>
              <a:rPr lang="en-US" u="sng" dirty="0" smtClean="0"/>
              <a:t>shared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94EA2F-01BF-4C5E-8A1B-430FC26FD3B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Carbon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524000"/>
            <a:ext cx="4419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Carbon forms covalent bonds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electrons are in hybrid orbitals formed by the atoms involved as in this example: ethane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 Diamond is </a:t>
            </a:r>
            <a:r>
              <a:rPr lang="en-US" sz="2800" u="sng" dirty="0" smtClean="0"/>
              <a:t>strong </a:t>
            </a:r>
            <a:r>
              <a:rPr lang="en-US" sz="2800" dirty="0" smtClean="0"/>
              <a:t>because it involves a </a:t>
            </a:r>
            <a:r>
              <a:rPr lang="en-US" sz="2800" u="sng" dirty="0" smtClean="0"/>
              <a:t>vast network</a:t>
            </a:r>
            <a:r>
              <a:rPr lang="en-US" sz="2800" dirty="0" smtClean="0"/>
              <a:t> of </a:t>
            </a:r>
            <a:r>
              <a:rPr lang="en-US" sz="2800" u="sng" dirty="0" smtClean="0"/>
              <a:t>covalent bonds </a:t>
            </a:r>
            <a:r>
              <a:rPr lang="en-US" sz="2800" dirty="0" smtClean="0"/>
              <a:t>between the </a:t>
            </a:r>
            <a:r>
              <a:rPr lang="en-US" sz="2800" u="sng" dirty="0" smtClean="0"/>
              <a:t>carbon atoms</a:t>
            </a:r>
            <a:r>
              <a:rPr lang="en-US" sz="2800" dirty="0" smtClean="0"/>
              <a:t> in the diamond</a:t>
            </a:r>
          </a:p>
        </p:txBody>
      </p:sp>
      <p:pic>
        <p:nvPicPr>
          <p:cNvPr id="12293" name="Picture 6" descr="ethane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905000"/>
            <a:ext cx="3810000" cy="2509838"/>
          </a:xfrm>
          <a:noFill/>
        </p:spPr>
      </p:pic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898525" y="4689475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  <a:r>
              <a:rPr lang="en-US" baseline="-25000"/>
              <a:t>2</a:t>
            </a:r>
            <a:r>
              <a:rPr lang="en-US"/>
              <a:t>H</a:t>
            </a:r>
            <a:r>
              <a:rPr lang="en-US" baseline="-25000"/>
              <a:t>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5109F8-7CF6-4FC1-ADC5-52E6FB31A96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838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Physical Properties of Covalently Bonded Crystals 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Covalent bonds are </a:t>
            </a:r>
            <a:r>
              <a:rPr lang="en-US" u="sng" dirty="0" smtClean="0"/>
              <a:t>directional</a:t>
            </a:r>
            <a:r>
              <a:rPr lang="en-US" dirty="0" smtClean="0"/>
              <a:t> and molecules are often formed.</a:t>
            </a:r>
          </a:p>
          <a:p>
            <a:pPr eaLnBrk="1" hangingPunct="1"/>
            <a:r>
              <a:rPr lang="en-US" dirty="0" smtClean="0"/>
              <a:t>Covalently bonded </a:t>
            </a:r>
            <a:r>
              <a:rPr lang="en-US" u="sng" dirty="0" smtClean="0"/>
              <a:t>crystals</a:t>
            </a:r>
            <a:r>
              <a:rPr lang="en-US" dirty="0" smtClean="0"/>
              <a:t> </a:t>
            </a:r>
            <a:r>
              <a:rPr lang="en-US" u="sng" dirty="0" smtClean="0"/>
              <a:t>do not yield ions to solutions</a:t>
            </a:r>
            <a:r>
              <a:rPr lang="en-US" dirty="0" smtClean="0"/>
              <a:t>, as </a:t>
            </a:r>
            <a:r>
              <a:rPr lang="en-US" dirty="0" err="1" smtClean="0"/>
              <a:t>ionically</a:t>
            </a:r>
            <a:r>
              <a:rPr lang="en-US" dirty="0" smtClean="0"/>
              <a:t> bond crystals sometimes do</a:t>
            </a:r>
          </a:p>
          <a:p>
            <a:pPr eaLnBrk="1" hangingPunct="1"/>
            <a:r>
              <a:rPr lang="en-US" dirty="0" smtClean="0"/>
              <a:t>Covalent crystals have </a:t>
            </a:r>
            <a:r>
              <a:rPr lang="en-US" u="sng" dirty="0" smtClean="0"/>
              <a:t>very high melting </a:t>
            </a:r>
            <a:r>
              <a:rPr lang="en-US" dirty="0" smtClean="0"/>
              <a:t>points &amp; </a:t>
            </a:r>
            <a:r>
              <a:rPr lang="en-US" u="sng" dirty="0" smtClean="0"/>
              <a:t>boiling points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5C9BE7-86E6-443E-9057-BCB75532652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Metallic Bonding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metallic bond occurs when</a:t>
            </a:r>
            <a:r>
              <a:rPr lang="en-US" b="1" dirty="0" smtClean="0"/>
              <a:t> </a:t>
            </a:r>
            <a:r>
              <a:rPr lang="en-US" u="sng" dirty="0" smtClean="0"/>
              <a:t>positive metal ions</a:t>
            </a:r>
            <a:r>
              <a:rPr lang="en-US" dirty="0" smtClean="0"/>
              <a:t> like Cu</a:t>
            </a:r>
            <a:r>
              <a:rPr lang="en-US" baseline="30000" dirty="0" smtClean="0"/>
              <a:t>+2</a:t>
            </a:r>
            <a:r>
              <a:rPr lang="en-US" dirty="0" smtClean="0"/>
              <a:t> or Fe</a:t>
            </a:r>
            <a:r>
              <a:rPr lang="en-US" baseline="30000" dirty="0" smtClean="0"/>
              <a:t>+3</a:t>
            </a:r>
            <a:r>
              <a:rPr lang="en-US" dirty="0" smtClean="0"/>
              <a:t> are </a:t>
            </a:r>
            <a:r>
              <a:rPr lang="en-US" u="sng" dirty="0" smtClean="0"/>
              <a:t>surrounded</a:t>
            </a:r>
            <a:r>
              <a:rPr lang="en-US" dirty="0" smtClean="0"/>
              <a:t> by a "</a:t>
            </a:r>
            <a:r>
              <a:rPr lang="en-US" u="sng" dirty="0" smtClean="0"/>
              <a:t>sea of electrons</a:t>
            </a:r>
            <a:r>
              <a:rPr lang="en-US" dirty="0" smtClean="0"/>
              <a:t>" or </a:t>
            </a:r>
            <a:r>
              <a:rPr lang="en-US" u="sng" dirty="0" smtClean="0"/>
              <a:t>freely-moving valence electrons</a:t>
            </a:r>
            <a:r>
              <a:rPr lang="en-US" b="1" u="sng" dirty="0"/>
              <a:t>.</a:t>
            </a:r>
            <a:r>
              <a:rPr lang="en-US" u="sng" dirty="0" smtClean="0"/>
              <a:t> </a:t>
            </a:r>
          </a:p>
          <a:p>
            <a:pPr eaLnBrk="1" hangingPunct="1"/>
            <a:r>
              <a:rPr lang="en-US" dirty="0" smtClean="0"/>
              <a:t>The </a:t>
            </a:r>
            <a:r>
              <a:rPr lang="en-US" u="sng" dirty="0" smtClean="0"/>
              <a:t>valence</a:t>
            </a:r>
            <a:r>
              <a:rPr lang="en-US" dirty="0" smtClean="0"/>
              <a:t> electrons are </a:t>
            </a:r>
            <a:r>
              <a:rPr lang="en-US" u="sng" dirty="0" smtClean="0"/>
              <a:t>not bound</a:t>
            </a:r>
            <a:r>
              <a:rPr lang="en-US" dirty="0" smtClean="0"/>
              <a:t> to any particular </a:t>
            </a:r>
            <a:r>
              <a:rPr lang="en-US" u="sng" dirty="0" err="1" smtClean="0"/>
              <a:t>cation</a:t>
            </a:r>
            <a:r>
              <a:rPr lang="en-US" dirty="0" smtClean="0"/>
              <a:t>, but are </a:t>
            </a:r>
            <a:r>
              <a:rPr lang="en-US" u="sng" dirty="0" smtClean="0"/>
              <a:t>free to move</a:t>
            </a:r>
            <a:r>
              <a:rPr lang="en-US" dirty="0" smtClean="0"/>
              <a:t> throughout the </a:t>
            </a:r>
            <a:r>
              <a:rPr lang="en-US" u="sng" dirty="0" smtClean="0"/>
              <a:t>metallic crystal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CEFE30-B0FD-4253-8572-A415E991817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 of Electrons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In the picture, the red circles are metal cations packed in a crystal lattice</a:t>
            </a:r>
          </a:p>
          <a:p>
            <a:pPr eaLnBrk="1" hangingPunct="1"/>
            <a:r>
              <a:rPr lang="en-US" sz="2800" smtClean="0"/>
              <a:t>The black dots represent the "sea" of freely moving valence electrons  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17413" name="Picture 6" descr="Metallic Bond"/>
          <p:cNvPicPr>
            <a:picLocks noGrp="1" noChangeAspect="1" noChangeArrowheads="1" noCrop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133600"/>
            <a:ext cx="3810000" cy="3810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E4FE7A-518F-4CEE-8417-2CDDADE4ECA0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Minerals with Metallic Bonding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Only </a:t>
            </a:r>
            <a:r>
              <a:rPr lang="en-US" u="sng" dirty="0" smtClean="0"/>
              <a:t>native</a:t>
            </a:r>
            <a:r>
              <a:rPr lang="en-US" dirty="0" smtClean="0"/>
              <a:t> metals display metallic bonding </a:t>
            </a:r>
          </a:p>
          <a:p>
            <a:pPr eaLnBrk="1" hangingPunct="1"/>
            <a:r>
              <a:rPr lang="en-US" u="sng" dirty="0" smtClean="0"/>
              <a:t>Alkaline</a:t>
            </a:r>
            <a:r>
              <a:rPr lang="en-US" dirty="0" smtClean="0"/>
              <a:t> metals are </a:t>
            </a:r>
            <a:r>
              <a:rPr lang="en-US" u="sng" dirty="0" smtClean="0"/>
              <a:t>far too</a:t>
            </a:r>
            <a:r>
              <a:rPr lang="en-US" dirty="0" smtClean="0"/>
              <a:t> </a:t>
            </a:r>
            <a:r>
              <a:rPr lang="en-US" u="sng" dirty="0" smtClean="0"/>
              <a:t>reactive</a:t>
            </a:r>
            <a:r>
              <a:rPr lang="en-US" dirty="0" smtClean="0"/>
              <a:t> to be found uncombined in nature</a:t>
            </a:r>
          </a:p>
          <a:p>
            <a:pPr eaLnBrk="1" hangingPunct="1"/>
            <a:r>
              <a:rPr lang="en-US" dirty="0" smtClean="0"/>
              <a:t>Only a few minerals, such as </a:t>
            </a:r>
            <a:r>
              <a:rPr lang="en-US" u="sng" dirty="0" smtClean="0"/>
              <a:t>gold, silver, copper and the platinum</a:t>
            </a:r>
            <a:r>
              <a:rPr lang="en-US" dirty="0" smtClean="0"/>
              <a:t> group are </a:t>
            </a:r>
            <a:r>
              <a:rPr lang="en-US" u="sng" dirty="0" smtClean="0"/>
              <a:t>metallically bound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CFDE4F-5DC2-4D37-99EC-322525AD806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Intermolecular Bonds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Bonds which hold molecules together are called intermolecular bonds</a:t>
            </a:r>
          </a:p>
          <a:p>
            <a:pPr eaLnBrk="1" hangingPunct="1"/>
            <a:r>
              <a:rPr lang="en-US" smtClean="0"/>
              <a:t>In minerals, the concept of a “molecule” is often inapplicable, but the term is still 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112893-A4A4-490A-919E-1BF3F601B2D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Hydrogen Bonding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some substances, hydrogen is bonded to elements which are quite </a:t>
            </a:r>
            <a:r>
              <a:rPr lang="en-US" u="sng" dirty="0" smtClean="0"/>
              <a:t>electronegative</a:t>
            </a:r>
            <a:r>
              <a:rPr lang="en-US" dirty="0" smtClean="0"/>
              <a:t>, and which possess “</a:t>
            </a:r>
            <a:r>
              <a:rPr lang="en-US" u="sng" dirty="0" smtClean="0"/>
              <a:t>lone pairs</a:t>
            </a:r>
            <a:r>
              <a:rPr lang="en-US" dirty="0" smtClean="0"/>
              <a:t>” of electrons</a:t>
            </a:r>
          </a:p>
          <a:p>
            <a:pPr eaLnBrk="1" hangingPunct="1"/>
            <a:r>
              <a:rPr lang="en-US" dirty="0" smtClean="0"/>
              <a:t>Examples include </a:t>
            </a:r>
            <a:r>
              <a:rPr lang="en-US" u="sng" dirty="0" smtClean="0"/>
              <a:t>water</a:t>
            </a:r>
            <a:r>
              <a:rPr lang="en-US" dirty="0" smtClean="0"/>
              <a:t> and </a:t>
            </a:r>
            <a:r>
              <a:rPr lang="en-US" u="sng" dirty="0" smtClean="0"/>
              <a:t>ammonia</a:t>
            </a:r>
          </a:p>
          <a:p>
            <a:pPr eaLnBrk="1" hangingPunct="1"/>
            <a:r>
              <a:rPr lang="en-US" dirty="0" smtClean="0"/>
              <a:t>Hydrogen bonding leads to the many anomalous properties of water and ammonia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EEA235-792D-4883-BCDE-23A9D3458CED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Hydrogen Bond Image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981200"/>
            <a:ext cx="4114800" cy="4114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000000"/>
                </a:solidFill>
              </a:rPr>
              <a:t>The  </a:t>
            </a: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δ</a:t>
            </a:r>
            <a:r>
              <a:rPr lang="en-US" sz="2400" dirty="0" smtClean="0">
                <a:solidFill>
                  <a:srgbClr val="000000"/>
                </a:solidFill>
              </a:rPr>
              <a:t>+ hydrogen is so strongly attracted to the lone pair that it is almost as if you were beginning to form a co-ordinate bond</a:t>
            </a:r>
          </a:p>
          <a:p>
            <a:pPr eaLnBrk="1" hangingPunct="1"/>
            <a:r>
              <a:rPr lang="en-US" sz="2400" dirty="0" smtClean="0">
                <a:solidFill>
                  <a:srgbClr val="000000"/>
                </a:solidFill>
              </a:rPr>
              <a:t>It doesn't go that far, but the </a:t>
            </a:r>
            <a:r>
              <a:rPr lang="en-US" sz="2400" u="sng" dirty="0" smtClean="0">
                <a:solidFill>
                  <a:srgbClr val="000000"/>
                </a:solidFill>
              </a:rPr>
              <a:t>attraction</a:t>
            </a:r>
            <a:r>
              <a:rPr lang="en-US" sz="2400" dirty="0" smtClean="0">
                <a:solidFill>
                  <a:srgbClr val="000000"/>
                </a:solidFill>
              </a:rPr>
              <a:t> is significantly </a:t>
            </a:r>
            <a:r>
              <a:rPr lang="en-US" sz="2400" u="sng" dirty="0" smtClean="0">
                <a:solidFill>
                  <a:srgbClr val="000000"/>
                </a:solidFill>
              </a:rPr>
              <a:t>stronger than</a:t>
            </a:r>
            <a:r>
              <a:rPr lang="en-US" sz="2400" dirty="0" smtClean="0">
                <a:solidFill>
                  <a:srgbClr val="000000"/>
                </a:solidFill>
              </a:rPr>
              <a:t> an ordinary </a:t>
            </a:r>
            <a:r>
              <a:rPr lang="en-US" sz="2400" u="sng" dirty="0" smtClean="0">
                <a:solidFill>
                  <a:srgbClr val="000000"/>
                </a:solidFill>
              </a:rPr>
              <a:t>dipole-dipole interaction</a:t>
            </a:r>
            <a:r>
              <a:rPr lang="en-US" sz="2400" u="sng" dirty="0" smtClean="0"/>
              <a:t> </a:t>
            </a:r>
          </a:p>
        </p:txBody>
      </p:sp>
      <p:pic>
        <p:nvPicPr>
          <p:cNvPr id="21509" name="Picture 6" descr="h2ohbonds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2133600"/>
            <a:ext cx="3810000" cy="3127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B0EB7D-A129-46EA-8CA8-C088B94D97C4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Relative Bond Strength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0000"/>
                </a:solidFill>
              </a:rPr>
              <a:t>Hydrogen bonds have about a </a:t>
            </a:r>
            <a:r>
              <a:rPr lang="en-US" sz="2800" u="sng" dirty="0" smtClean="0">
                <a:solidFill>
                  <a:srgbClr val="000000"/>
                </a:solidFill>
              </a:rPr>
              <a:t>tenth</a:t>
            </a:r>
            <a:r>
              <a:rPr lang="en-US" sz="2800" dirty="0" smtClean="0">
                <a:solidFill>
                  <a:srgbClr val="000000"/>
                </a:solidFill>
              </a:rPr>
              <a:t> of the strength of an average covalent bond, and are being constantly broken and reformed in liquid water</a:t>
            </a:r>
          </a:p>
          <a:p>
            <a:pPr eaLnBrk="1" hangingPunct="1"/>
            <a:r>
              <a:rPr lang="en-US" sz="2800" dirty="0" smtClean="0">
                <a:solidFill>
                  <a:srgbClr val="000000"/>
                </a:solidFill>
              </a:rPr>
              <a:t>If you liken the covalent bond between the oxygen and hydrogen to a stable marriage, the hydrogen bond has "just good friends" status</a:t>
            </a:r>
          </a:p>
          <a:p>
            <a:pPr eaLnBrk="1" hangingPunct="1"/>
            <a:r>
              <a:rPr lang="en-US" sz="2800" dirty="0" smtClean="0">
                <a:solidFill>
                  <a:srgbClr val="000000"/>
                </a:solidFill>
              </a:rPr>
              <a:t>On the same scale, van der Waals attractions represent mere passing acquaintances!</a:t>
            </a:r>
            <a:r>
              <a:rPr lang="en-US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153400" cy="5181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2400" dirty="0">
                <a:latin typeface="Comic Sans MS" pitchFamily="66" charset="0"/>
                <a:cs typeface="Times New Roman" charset="0"/>
              </a:rPr>
              <a:t>The earth is made of rocks, which are in turn made of minerals.  In this part of the course we'll learn how to identify common minerals and rocks.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>
              <a:latin typeface="Comic Sans MS" pitchFamily="66" charset="0"/>
              <a:cs typeface="Times New Roman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latin typeface="Comic Sans MS" pitchFamily="66" charset="0"/>
                <a:cs typeface="Times New Roman" charset="0"/>
              </a:rPr>
              <a:t>In order for something to be classified as a </a:t>
            </a:r>
            <a:r>
              <a:rPr lang="en-US" sz="2400" i="1" dirty="0">
                <a:latin typeface="Comic Sans MS" pitchFamily="66" charset="0"/>
                <a:cs typeface="Times New Roman" charset="0"/>
              </a:rPr>
              <a:t>mineral</a:t>
            </a:r>
            <a:r>
              <a:rPr lang="en-US" sz="2400" dirty="0">
                <a:latin typeface="Comic Sans MS" pitchFamily="66" charset="0"/>
                <a:cs typeface="Times New Roman" charset="0"/>
              </a:rPr>
              <a:t>, it </a:t>
            </a:r>
            <a:r>
              <a:rPr lang="en-US" sz="2400" u="sng" dirty="0">
                <a:latin typeface="Comic Sans MS" pitchFamily="66" charset="0"/>
                <a:cs typeface="Times New Roman" charset="0"/>
              </a:rPr>
              <a:t>must</a:t>
            </a:r>
            <a:r>
              <a:rPr lang="en-US" sz="2400" dirty="0">
                <a:latin typeface="Comic Sans MS" pitchFamily="66" charset="0"/>
                <a:cs typeface="Times New Roman" charset="0"/>
              </a:rPr>
              <a:t> meet five (5) criterion: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u="sng" dirty="0">
                <a:solidFill>
                  <a:srgbClr val="FF3300"/>
                </a:solidFill>
                <a:latin typeface="Comic Sans MS" pitchFamily="66" charset="0"/>
                <a:cs typeface="Times New Roman" charset="0"/>
              </a:rPr>
              <a:t>Minerals</a:t>
            </a:r>
            <a:r>
              <a:rPr lang="en-US" sz="2400" dirty="0">
                <a:latin typeface="Comic Sans MS" pitchFamily="66" charset="0"/>
                <a:cs typeface="Times New Roman" charset="0"/>
              </a:rPr>
              <a:t> are: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latin typeface="Comic Sans MS" pitchFamily="66" charset="0"/>
                <a:cs typeface="Times New Roman" charset="0"/>
              </a:rPr>
              <a:t>·        1. </a:t>
            </a:r>
            <a:r>
              <a:rPr lang="en-US" sz="2400" u="sng" dirty="0">
                <a:latin typeface="Comic Sans MS" pitchFamily="66" charset="0"/>
                <a:cs typeface="Times New Roman" charset="0"/>
              </a:rPr>
              <a:t>Naturally occurring</a:t>
            </a:r>
            <a:r>
              <a:rPr lang="en-US" sz="2400" dirty="0">
                <a:latin typeface="Comic Sans MS" pitchFamily="66" charset="0"/>
                <a:cs typeface="Times New Roman" charset="0"/>
              </a:rPr>
              <a:t>,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latin typeface="Comic Sans MS" pitchFamily="66" charset="0"/>
                <a:cs typeface="Times New Roman" charset="0"/>
              </a:rPr>
              <a:t>·        2. </a:t>
            </a:r>
            <a:r>
              <a:rPr lang="en-US" sz="2400" u="sng" dirty="0">
                <a:latin typeface="Comic Sans MS" pitchFamily="66" charset="0"/>
                <a:cs typeface="Times New Roman" charset="0"/>
              </a:rPr>
              <a:t>Inorganic</a:t>
            </a:r>
            <a:r>
              <a:rPr lang="en-US" sz="2400" dirty="0">
                <a:latin typeface="Comic Sans MS" pitchFamily="66" charset="0"/>
                <a:cs typeface="Times New Roman" charset="0"/>
              </a:rPr>
              <a:t>,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latin typeface="Comic Sans MS" pitchFamily="66" charset="0"/>
                <a:cs typeface="Times New Roman" charset="0"/>
              </a:rPr>
              <a:t>·        3. Have </a:t>
            </a:r>
            <a:r>
              <a:rPr lang="en-US" sz="2400" u="sng" dirty="0">
                <a:latin typeface="Comic Sans MS" pitchFamily="66" charset="0"/>
                <a:cs typeface="Times New Roman" charset="0"/>
              </a:rPr>
              <a:t>known</a:t>
            </a:r>
            <a:r>
              <a:rPr lang="en-US" sz="2400" dirty="0">
                <a:latin typeface="Comic Sans MS" pitchFamily="66" charset="0"/>
                <a:cs typeface="Times New Roman" charset="0"/>
              </a:rPr>
              <a:t> </a:t>
            </a:r>
            <a:r>
              <a:rPr lang="en-US" sz="2400" u="sng" dirty="0">
                <a:latin typeface="Comic Sans MS" pitchFamily="66" charset="0"/>
                <a:cs typeface="Times New Roman" charset="0"/>
              </a:rPr>
              <a:t>chemical </a:t>
            </a:r>
            <a:r>
              <a:rPr lang="en-US" sz="2400" u="sng" dirty="0" smtClean="0">
                <a:latin typeface="Comic Sans MS" pitchFamily="66" charset="0"/>
                <a:cs typeface="Times New Roman" charset="0"/>
              </a:rPr>
              <a:t>compositions</a:t>
            </a:r>
            <a:r>
              <a:rPr lang="en-US" sz="2400" dirty="0" smtClean="0">
                <a:latin typeface="Comic Sans MS" pitchFamily="66" charset="0"/>
                <a:cs typeface="Times New Roman" charset="0"/>
              </a:rPr>
              <a:t>, </a:t>
            </a:r>
            <a:endParaRPr lang="en-US" sz="2400" dirty="0">
              <a:latin typeface="Comic Sans MS" pitchFamily="66" charset="0"/>
              <a:cs typeface="Times New Roman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latin typeface="Comic Sans MS" pitchFamily="66" charset="0"/>
                <a:cs typeface="Times New Roman" charset="0"/>
              </a:rPr>
              <a:t>·        4. Have </a:t>
            </a:r>
            <a:r>
              <a:rPr lang="en-US" sz="2400" u="sng" dirty="0">
                <a:latin typeface="Comic Sans MS" pitchFamily="66" charset="0"/>
                <a:cs typeface="Times New Roman" charset="0"/>
              </a:rPr>
              <a:t>definite</a:t>
            </a:r>
            <a:r>
              <a:rPr lang="en-US" sz="2400" dirty="0">
                <a:latin typeface="Comic Sans MS" pitchFamily="66" charset="0"/>
                <a:cs typeface="Times New Roman" charset="0"/>
              </a:rPr>
              <a:t> </a:t>
            </a:r>
            <a:r>
              <a:rPr lang="en-US" sz="2400" u="sng" dirty="0">
                <a:latin typeface="Comic Sans MS" pitchFamily="66" charset="0"/>
                <a:cs typeface="Times New Roman" charset="0"/>
              </a:rPr>
              <a:t>physical </a:t>
            </a:r>
            <a:r>
              <a:rPr lang="en-US" sz="2400" u="sng" dirty="0" smtClean="0">
                <a:latin typeface="Comic Sans MS" pitchFamily="66" charset="0"/>
                <a:cs typeface="Times New Roman" charset="0"/>
              </a:rPr>
              <a:t>properties</a:t>
            </a:r>
            <a:r>
              <a:rPr lang="en-US" sz="2400" dirty="0" smtClean="0">
                <a:latin typeface="Comic Sans MS" pitchFamily="66" charset="0"/>
                <a:cs typeface="Times New Roman" charset="0"/>
              </a:rPr>
              <a:t>,</a:t>
            </a:r>
            <a:endParaRPr lang="en-US" sz="2400" dirty="0">
              <a:latin typeface="Comic Sans MS" pitchFamily="66" charset="0"/>
              <a:cs typeface="Times New Roman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latin typeface="Comic Sans MS" pitchFamily="66" charset="0"/>
                <a:cs typeface="Times New Roman" charset="0"/>
              </a:rPr>
              <a:t>         5. </a:t>
            </a:r>
            <a:r>
              <a:rPr lang="en-US" sz="2400" u="sng" dirty="0" smtClean="0">
                <a:latin typeface="Comic Sans MS" pitchFamily="66" charset="0"/>
                <a:cs typeface="Times New Roman" charset="0"/>
              </a:rPr>
              <a:t>Solid</a:t>
            </a:r>
            <a:r>
              <a:rPr lang="en-US" sz="2400" dirty="0" smtClean="0">
                <a:latin typeface="Comic Sans MS" pitchFamily="66" charset="0"/>
                <a:cs typeface="Times New Roman" charset="0"/>
              </a:rPr>
              <a:t>. </a:t>
            </a:r>
            <a:endParaRPr lang="en-US" sz="2400" dirty="0">
              <a:latin typeface="Comic Sans MS" pitchFamily="66" charset="0"/>
              <a:cs typeface="Times New Roman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latin typeface="Comic Sans MS" pitchFamily="66" charset="0"/>
                <a:cs typeface="Times New Roman" charset="0"/>
              </a:rPr>
              <a:t>·        </a:t>
            </a:r>
            <a:endParaRPr lang="en-US" sz="2400" dirty="0" smtClean="0">
              <a:latin typeface="Comic Sans MS" pitchFamily="66" charset="0"/>
              <a:cs typeface="Times New Roman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latin typeface="Comic Sans MS" pitchFamily="66" charset="0"/>
                <a:cs typeface="Times New Roman" charset="0"/>
              </a:rPr>
              <a:t>        They are </a:t>
            </a:r>
            <a:r>
              <a:rPr lang="en-US" sz="2400" u="sng" dirty="0" smtClean="0">
                <a:latin typeface="Comic Sans MS" pitchFamily="66" charset="0"/>
                <a:cs typeface="Times New Roman" charset="0"/>
              </a:rPr>
              <a:t>usually</a:t>
            </a:r>
            <a:r>
              <a:rPr lang="en-US" sz="2400" dirty="0" smtClean="0">
                <a:latin typeface="Comic Sans MS" pitchFamily="66" charset="0"/>
                <a:cs typeface="Times New Roman" charset="0"/>
              </a:rPr>
              <a:t> (although not always) crystalline.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3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27CEC6-B980-4A9E-A8F5-DE8A9B20432A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Water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Each water molecule can potentially form four hydrogen bonds with surrounding water molecules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There are exactly the right numbers of 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δ</a:t>
            </a:r>
            <a:r>
              <a:rPr lang="en-US" dirty="0" smtClean="0">
                <a:solidFill>
                  <a:srgbClr val="000000"/>
                </a:solidFill>
              </a:rPr>
              <a:t>+ </a:t>
            </a:r>
            <a:r>
              <a:rPr lang="en-US" dirty="0" err="1" smtClean="0">
                <a:solidFill>
                  <a:srgbClr val="000000"/>
                </a:solidFill>
              </a:rPr>
              <a:t>hydrogens</a:t>
            </a:r>
            <a:r>
              <a:rPr lang="en-US" dirty="0" smtClean="0">
                <a:solidFill>
                  <a:srgbClr val="000000"/>
                </a:solidFill>
              </a:rPr>
              <a:t> and lone pairs so that every one of them can be involved in hydrogen bonding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D504F6-36CA-49E7-A6AB-95E15A7F1B70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Ammonia and Hydrogen Fluoride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In the case of </a:t>
            </a:r>
            <a:r>
              <a:rPr lang="en-US" sz="2800" u="sng" dirty="0" smtClean="0">
                <a:solidFill>
                  <a:srgbClr val="000000"/>
                </a:solidFill>
              </a:rPr>
              <a:t>ammonia</a:t>
            </a:r>
            <a:r>
              <a:rPr lang="en-US" sz="2800" dirty="0" smtClean="0">
                <a:solidFill>
                  <a:srgbClr val="000000"/>
                </a:solidFill>
              </a:rPr>
              <a:t>, the amount of hydrogen bonding is limited by the fact that each nitrogen only has one lone pair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In a group of ammonia molecules, there </a:t>
            </a:r>
            <a:r>
              <a:rPr lang="en-US" sz="2400" u="sng" dirty="0" smtClean="0">
                <a:solidFill>
                  <a:srgbClr val="000000"/>
                </a:solidFill>
              </a:rPr>
              <a:t>aren't enough lone pairs</a:t>
            </a:r>
            <a:r>
              <a:rPr lang="en-US" sz="2400" dirty="0" smtClean="0">
                <a:solidFill>
                  <a:srgbClr val="000000"/>
                </a:solidFill>
              </a:rPr>
              <a:t> to go around to satisfy all the </a:t>
            </a:r>
            <a:r>
              <a:rPr lang="en-US" sz="2400" dirty="0" err="1" smtClean="0">
                <a:solidFill>
                  <a:srgbClr val="000000"/>
                </a:solidFill>
              </a:rPr>
              <a:t>hydrogens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In </a:t>
            </a:r>
            <a:r>
              <a:rPr lang="en-US" sz="2800" u="sng" dirty="0" smtClean="0">
                <a:solidFill>
                  <a:srgbClr val="000000"/>
                </a:solidFill>
              </a:rPr>
              <a:t>hydrogen fluoride</a:t>
            </a:r>
            <a:r>
              <a:rPr lang="en-US" sz="2800" dirty="0" smtClean="0">
                <a:solidFill>
                  <a:srgbClr val="000000"/>
                </a:solidFill>
              </a:rPr>
              <a:t>, the problem is a </a:t>
            </a:r>
            <a:r>
              <a:rPr lang="en-US" sz="2800" u="sng" dirty="0" smtClean="0">
                <a:solidFill>
                  <a:srgbClr val="000000"/>
                </a:solidFill>
              </a:rPr>
              <a:t>shortage of </a:t>
            </a:r>
            <a:r>
              <a:rPr lang="en-US" sz="2800" u="sng" dirty="0" err="1" smtClean="0">
                <a:solidFill>
                  <a:srgbClr val="000000"/>
                </a:solidFill>
              </a:rPr>
              <a:t>hydrogens</a:t>
            </a:r>
            <a:endParaRPr lang="en-US" sz="2800" u="sng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In water, there are exactly the right number of each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Water could be considered as the "perfect" hydrogen bonded system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F29BD0-E8F0-4562-9C8E-219B98EF8AD4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Van der Waals Bonding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There are </a:t>
            </a:r>
            <a:r>
              <a:rPr lang="en-US" u="sng" dirty="0" smtClean="0"/>
              <a:t>two types</a:t>
            </a:r>
            <a:r>
              <a:rPr lang="en-US" dirty="0" smtClean="0"/>
              <a:t> of Van der Waals forces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u="sng" dirty="0" smtClean="0">
                <a:solidFill>
                  <a:srgbClr val="000000"/>
                </a:solidFill>
              </a:rPr>
              <a:t>Dispersion forces</a:t>
            </a:r>
            <a:r>
              <a:rPr lang="en-US" dirty="0" smtClean="0">
                <a:solidFill>
                  <a:srgbClr val="000000"/>
                </a:solidFill>
              </a:rPr>
              <a:t> are also known as "</a:t>
            </a:r>
            <a:r>
              <a:rPr lang="en-US" u="sng" dirty="0" smtClean="0">
                <a:solidFill>
                  <a:srgbClr val="000000"/>
                </a:solidFill>
              </a:rPr>
              <a:t>London forces</a:t>
            </a:r>
            <a:r>
              <a:rPr lang="en-US" dirty="0" smtClean="0">
                <a:solidFill>
                  <a:srgbClr val="000000"/>
                </a:solidFill>
              </a:rPr>
              <a:t>" (named after Fritz London who first suggested how they might arise)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u="sng" dirty="0" smtClean="0">
                <a:solidFill>
                  <a:srgbClr val="000000"/>
                </a:solidFill>
              </a:rPr>
              <a:t>Dipole-dipole interactions</a:t>
            </a:r>
            <a:r>
              <a:rPr lang="en-US" u="sng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5F6659-7B67-48AB-8579-8F2E8FEDD0CC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Electrical Attractions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Attractions are electrical in nature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In a symmetrical molecule like hydrogen, however, there doesn't seem to be any electrical distortion to produce positive or negative parts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But that's only true on average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B6B26-1926-4FB4-8D52-4D2A2D29CC35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Distortion of Electron Cloud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3581400"/>
            <a:ext cx="7924800" cy="19812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000000"/>
                </a:solidFill>
              </a:rPr>
              <a:t>The lozenge-shaped diagram represents a small symmetrical molecule - H</a:t>
            </a:r>
            <a:r>
              <a:rPr lang="en-US" sz="2800" baseline="-30000" smtClean="0">
                <a:solidFill>
                  <a:srgbClr val="000000"/>
                </a:solidFill>
              </a:rPr>
              <a:t>2</a:t>
            </a:r>
            <a:r>
              <a:rPr lang="en-US" sz="2800" smtClean="0">
                <a:solidFill>
                  <a:srgbClr val="000000"/>
                </a:solidFill>
              </a:rPr>
              <a:t>, perhaps, or Br</a:t>
            </a:r>
            <a:r>
              <a:rPr lang="en-US" sz="2800" baseline="-30000" smtClean="0">
                <a:solidFill>
                  <a:srgbClr val="000000"/>
                </a:solidFill>
              </a:rPr>
              <a:t>2</a:t>
            </a:r>
            <a:r>
              <a:rPr lang="en-US" sz="2800" smtClean="0">
                <a:solidFill>
                  <a:srgbClr val="000000"/>
                </a:solidFill>
              </a:rPr>
              <a:t> </a:t>
            </a:r>
          </a:p>
          <a:p>
            <a:pPr eaLnBrk="1" hangingPunct="1"/>
            <a:r>
              <a:rPr lang="en-US" sz="2800" smtClean="0">
                <a:solidFill>
                  <a:srgbClr val="000000"/>
                </a:solidFill>
              </a:rPr>
              <a:t>The even shading shows that on average there is no electrical distortion</a:t>
            </a:r>
            <a:endParaRPr lang="en-US" sz="2800" smtClean="0"/>
          </a:p>
        </p:txBody>
      </p:sp>
      <p:pic>
        <p:nvPicPr>
          <p:cNvPr id="27653" name="Picture 6" descr="fluctuate0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2133600"/>
            <a:ext cx="3810000" cy="1190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B81159-93B2-4615-A359-CA571161BB74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Mobile Electrons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But the electrons are mobile, and at any one instant they might find themselves towards one end of the molecule, making that end </a:t>
            </a:r>
            <a:r>
              <a:rPr lang="en-US" smtClean="0">
                <a:solidFill>
                  <a:srgbClr val="000000"/>
                </a:solidFill>
                <a:cs typeface="Arial" charset="0"/>
              </a:rPr>
              <a:t>δ</a:t>
            </a:r>
            <a:r>
              <a:rPr lang="en-US" smtClean="0">
                <a:solidFill>
                  <a:srgbClr val="000000"/>
                </a:solidFill>
              </a:rPr>
              <a:t>- 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The other end will be temporarily short of electrons and so becomes </a:t>
            </a:r>
            <a:r>
              <a:rPr lang="en-US" smtClean="0">
                <a:solidFill>
                  <a:srgbClr val="000000"/>
                </a:solidFill>
                <a:cs typeface="Arial" charset="0"/>
              </a:rPr>
              <a:t>δ</a:t>
            </a:r>
            <a:r>
              <a:rPr lang="en-US" smtClean="0">
                <a:solidFill>
                  <a:srgbClr val="000000"/>
                </a:solidFill>
              </a:rPr>
              <a:t> +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691402-B7B1-480B-A091-E73855419110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Temporary Fluctuating Dipoles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000000"/>
                </a:solidFill>
              </a:rPr>
              <a:t>An instant later the electrons may well have moved up to the other end, reversing the polarity of the molecule</a:t>
            </a:r>
            <a:r>
              <a:rPr lang="en-US" sz="2800" smtClean="0"/>
              <a:t> </a:t>
            </a:r>
          </a:p>
        </p:txBody>
      </p:sp>
      <p:pic>
        <p:nvPicPr>
          <p:cNvPr id="29701" name="Picture 6" descr="fluctuate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2057400"/>
            <a:ext cx="3810000" cy="1190625"/>
          </a:xfrm>
          <a:noFill/>
        </p:spPr>
      </p:pic>
      <p:pic>
        <p:nvPicPr>
          <p:cNvPr id="29702" name="Picture 7" descr="fluctuat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86200"/>
            <a:ext cx="38862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D5D652-F9C8-405C-8F4D-ADEB1A2E62C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Presence of Multiple Bond Types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a crystal has more than one type of bond the weakest bonds present determine the physical properties which may be very directional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25A761-9FF4-4F3B-9C25-79E86EDCF909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Graphite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u="sng" dirty="0" smtClean="0"/>
              <a:t>Covalent</a:t>
            </a:r>
            <a:r>
              <a:rPr lang="en-US" sz="2800" dirty="0" smtClean="0"/>
              <a:t> bonding </a:t>
            </a:r>
            <a:r>
              <a:rPr lang="en-US" sz="2800" u="sng" dirty="0" smtClean="0"/>
              <a:t>within a sheet</a:t>
            </a:r>
            <a:r>
              <a:rPr lang="en-US" sz="2800" dirty="0" smtClean="0"/>
              <a:t> </a:t>
            </a:r>
          </a:p>
          <a:p>
            <a:pPr eaLnBrk="1" hangingPunct="1"/>
            <a:r>
              <a:rPr lang="en-US" sz="2800" dirty="0" smtClean="0"/>
              <a:t>The </a:t>
            </a:r>
            <a:r>
              <a:rPr lang="en-US" sz="2800" u="sng" dirty="0" smtClean="0"/>
              <a:t>sheets</a:t>
            </a:r>
            <a:r>
              <a:rPr lang="en-US" sz="2800" dirty="0" smtClean="0"/>
              <a:t> are held together by </a:t>
            </a:r>
            <a:r>
              <a:rPr lang="en-US" sz="2800" u="sng" dirty="0" smtClean="0"/>
              <a:t>Van der Waals</a:t>
            </a:r>
            <a:r>
              <a:rPr lang="en-US" sz="2800" dirty="0" smtClean="0"/>
              <a:t> bonds – very easy to break in one direction</a:t>
            </a:r>
          </a:p>
          <a:p>
            <a:pPr eaLnBrk="1" hangingPunct="1"/>
            <a:r>
              <a:rPr lang="en-US" sz="2800" dirty="0" smtClean="0"/>
              <a:t>Thus soft with perfect cleavage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31749" name="Picture 6" descr="graphit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2209800"/>
            <a:ext cx="3810000" cy="3552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46955F-326D-4F59-A516-47FCCB3E190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Bonding in Minerals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886200"/>
            <a:ext cx="7391400" cy="533400"/>
          </a:xfrm>
        </p:spPr>
        <p:txBody>
          <a:bodyPr/>
          <a:lstStyle/>
          <a:p>
            <a:pPr eaLnBrk="1" hangingPunct="1"/>
            <a:r>
              <a:rPr lang="en-US" smtClean="0"/>
              <a:t>The Glue That Holds Minerals Together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D50E8E-BD27-4366-81BE-9C6C66DCE67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Types of Bonds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US" u="sng" dirty="0" err="1" smtClean="0"/>
              <a:t>Intramolecular</a:t>
            </a:r>
            <a:endParaRPr lang="en-US" u="sng" dirty="0" smtClean="0"/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/>
              <a:t>Ionic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/>
              <a:t>Covalent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/>
              <a:t>Metallic</a:t>
            </a:r>
          </a:p>
          <a:p>
            <a:pPr eaLnBrk="1" hangingPunct="1"/>
            <a:r>
              <a:rPr lang="en-US" u="sng" dirty="0" smtClean="0"/>
              <a:t>Intermolecular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/>
              <a:t>Hydrogen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/>
              <a:t>Van der Waals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C82A72-8C6A-409B-8E36-4A83247402E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Definition of Bonding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chemical bond is an attraction between atoms brought about by: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/>
              <a:t>A </a:t>
            </a:r>
            <a:r>
              <a:rPr lang="en-US" u="sng" dirty="0" smtClean="0"/>
              <a:t>sharing of electrons </a:t>
            </a:r>
            <a:r>
              <a:rPr lang="en-US" dirty="0" smtClean="0"/>
              <a:t>between two atoms or,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/>
              <a:t>A </a:t>
            </a:r>
            <a:r>
              <a:rPr lang="en-US" u="sng" dirty="0" smtClean="0"/>
              <a:t>complete transfer </a:t>
            </a:r>
            <a:r>
              <a:rPr lang="en-US" dirty="0" smtClean="0"/>
              <a:t>of electrons</a:t>
            </a:r>
          </a:p>
          <a:p>
            <a:pPr eaLnBrk="1" hangingPunct="1"/>
            <a:r>
              <a:rPr lang="en-US" dirty="0" smtClean="0"/>
              <a:t>When a chemical bond is </a:t>
            </a:r>
            <a:r>
              <a:rPr lang="en-US" u="sng" dirty="0" smtClean="0"/>
              <a:t>formed</a:t>
            </a:r>
            <a:r>
              <a:rPr lang="en-US" dirty="0" smtClean="0"/>
              <a:t>, energy is </a:t>
            </a:r>
            <a:r>
              <a:rPr lang="en-US" u="sng" dirty="0" smtClean="0"/>
              <a:t>released</a:t>
            </a:r>
          </a:p>
          <a:p>
            <a:pPr eaLnBrk="1" hangingPunct="1"/>
            <a:r>
              <a:rPr lang="en-US" u="sng" dirty="0" smtClean="0"/>
              <a:t>Breaking</a:t>
            </a:r>
            <a:r>
              <a:rPr lang="en-US" dirty="0" smtClean="0"/>
              <a:t> chemical bonds requires </a:t>
            </a:r>
            <a:r>
              <a:rPr lang="en-US" u="sng" dirty="0" smtClean="0"/>
              <a:t>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909A27-9B9A-467A-834B-E5104C2CB95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Substances Formed by Bonding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When two or more atoms of the </a:t>
            </a:r>
            <a:r>
              <a:rPr lang="en-US" u="sng" dirty="0" smtClean="0"/>
              <a:t>same element</a:t>
            </a:r>
            <a:r>
              <a:rPr lang="en-US" dirty="0" smtClean="0"/>
              <a:t> bond together, a </a:t>
            </a:r>
            <a:r>
              <a:rPr lang="en-US" u="sng" dirty="0" smtClean="0"/>
              <a:t>molecule</a:t>
            </a:r>
            <a:r>
              <a:rPr lang="en-US" dirty="0" smtClean="0"/>
              <a:t> is formed – example, </a:t>
            </a:r>
            <a:r>
              <a:rPr lang="en-US" u="sng" dirty="0" smtClean="0"/>
              <a:t>hydrogen</a:t>
            </a:r>
            <a:r>
              <a:rPr lang="en-US" dirty="0" smtClean="0"/>
              <a:t> H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eaLnBrk="1" hangingPunct="1"/>
            <a:r>
              <a:rPr lang="en-US" dirty="0" smtClean="0"/>
              <a:t>When 2 or more atoms of </a:t>
            </a:r>
            <a:r>
              <a:rPr lang="en-US" u="sng" dirty="0" smtClean="0"/>
              <a:t>different elements</a:t>
            </a:r>
            <a:r>
              <a:rPr lang="en-US" dirty="0" smtClean="0"/>
              <a:t> combine together chemically, a compound is formed – example, </a:t>
            </a:r>
            <a:r>
              <a:rPr lang="en-US" u="sng" dirty="0" smtClean="0"/>
              <a:t>water</a:t>
            </a:r>
            <a:r>
              <a:rPr lang="en-US" dirty="0" smtClean="0"/>
              <a:t>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eaLnBrk="1" hangingPunct="1"/>
            <a:r>
              <a:rPr lang="en-US" dirty="0" smtClean="0"/>
              <a:t>Most </a:t>
            </a:r>
            <a:r>
              <a:rPr lang="en-US" u="sng" dirty="0" smtClean="0"/>
              <a:t>minerals</a:t>
            </a:r>
            <a:r>
              <a:rPr lang="en-US" dirty="0" smtClean="0"/>
              <a:t> are </a:t>
            </a:r>
            <a:r>
              <a:rPr lang="en-US" u="sng" dirty="0" smtClean="0"/>
              <a:t>compounds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6D67D0-B2B4-4AF9-8276-0B0050B14B2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Ionic Bonding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Ionic bonding is the result of </a:t>
            </a:r>
            <a:r>
              <a:rPr lang="en-US" u="sng" dirty="0" smtClean="0"/>
              <a:t>electrostatic attraction</a:t>
            </a:r>
            <a:r>
              <a:rPr lang="en-US" dirty="0" smtClean="0"/>
              <a:t> between </a:t>
            </a:r>
            <a:r>
              <a:rPr lang="en-US" u="sng" dirty="0" smtClean="0"/>
              <a:t>two oppositely charged ions</a:t>
            </a:r>
          </a:p>
          <a:p>
            <a:pPr eaLnBrk="1" hangingPunct="1"/>
            <a:r>
              <a:rPr lang="en-US" dirty="0" smtClean="0"/>
              <a:t>Positive ions are formed from metals (usually) and negative ions are usually formed from non-metals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C43736-377C-4D33-B4DE-A88BDF7D4BE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921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Halite</a:t>
            </a:r>
          </a:p>
        </p:txBody>
      </p:sp>
      <p:sp>
        <p:nvSpPr>
          <p:cNvPr id="9220" name="Rectangle 102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Halite, </a:t>
            </a:r>
            <a:r>
              <a:rPr lang="en-US" sz="2800" dirty="0" err="1" smtClean="0"/>
              <a:t>NaCl</a:t>
            </a:r>
            <a:r>
              <a:rPr lang="en-US" sz="2800" dirty="0" smtClean="0"/>
              <a:t>, is a classical example of an </a:t>
            </a:r>
            <a:r>
              <a:rPr lang="en-US" sz="2800" dirty="0" err="1" smtClean="0"/>
              <a:t>ionically</a:t>
            </a:r>
            <a:r>
              <a:rPr lang="en-US" sz="2800" dirty="0" smtClean="0"/>
              <a:t> bonded substance</a:t>
            </a:r>
          </a:p>
          <a:p>
            <a:pPr eaLnBrk="1" hangingPunct="1"/>
            <a:r>
              <a:rPr lang="en-US" sz="2800" dirty="0" smtClean="0"/>
              <a:t>The sodium donates an electron to chlorine to </a:t>
            </a:r>
            <a:r>
              <a:rPr lang="en-US" sz="2800" u="sng" dirty="0" smtClean="0"/>
              <a:t>complete the eight-electron subshell on chlorine</a:t>
            </a:r>
          </a:p>
        </p:txBody>
      </p:sp>
      <p:pic>
        <p:nvPicPr>
          <p:cNvPr id="9221" name="Picture 1030" descr="salt"/>
          <p:cNvPicPr>
            <a:picLocks noGrp="1" noChangeAspect="1" noChangeArrowheads="1" noCrop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3313113"/>
            <a:ext cx="3810000" cy="1450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B413CC-C8CD-43A0-9A45-F332164713E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Physical Properties of </a:t>
            </a:r>
            <a:r>
              <a:rPr lang="en-US" sz="2800" dirty="0" err="1" smtClean="0"/>
              <a:t>Ionically</a:t>
            </a:r>
            <a:r>
              <a:rPr lang="en-US" sz="2800" dirty="0" smtClean="0"/>
              <a:t> Bonded Crystals 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Ionic bonding is </a:t>
            </a:r>
            <a:r>
              <a:rPr lang="en-US" u="sng" dirty="0" smtClean="0"/>
              <a:t>non-directional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Ionically</a:t>
            </a:r>
            <a:r>
              <a:rPr lang="en-US" dirty="0" smtClean="0"/>
              <a:t> bonded minerals may </a:t>
            </a:r>
            <a:r>
              <a:rPr lang="en-US" u="sng" dirty="0" smtClean="0"/>
              <a:t>yield ions to solution</a:t>
            </a:r>
          </a:p>
          <a:p>
            <a:pPr eaLnBrk="1" hangingPunct="1">
              <a:lnSpc>
                <a:spcPct val="90000"/>
              </a:lnSpc>
            </a:pPr>
            <a:r>
              <a:rPr lang="en-US" u="sng" dirty="0" smtClean="0"/>
              <a:t>Moderate</a:t>
            </a:r>
            <a:r>
              <a:rPr lang="en-US" dirty="0" smtClean="0"/>
              <a:t> hardness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Fairly high to very </a:t>
            </a:r>
            <a:r>
              <a:rPr lang="en-US" u="sng" dirty="0" smtClean="0"/>
              <a:t>high</a:t>
            </a:r>
            <a:r>
              <a:rPr lang="en-US" dirty="0" smtClean="0"/>
              <a:t> </a:t>
            </a:r>
            <a:r>
              <a:rPr lang="en-US" u="sng" dirty="0" smtClean="0"/>
              <a:t>melting</a:t>
            </a:r>
            <a:r>
              <a:rPr lang="en-US" dirty="0" smtClean="0"/>
              <a:t> points &amp; </a:t>
            </a:r>
            <a:r>
              <a:rPr lang="en-US" u="sng" dirty="0" smtClean="0"/>
              <a:t>boiling points</a:t>
            </a:r>
          </a:p>
          <a:p>
            <a:pPr eaLnBrk="1" hangingPunct="1">
              <a:lnSpc>
                <a:spcPct val="90000"/>
              </a:lnSpc>
            </a:pPr>
            <a:r>
              <a:rPr lang="en-US" u="sng" dirty="0" smtClean="0"/>
              <a:t>Poor</a:t>
            </a:r>
            <a:r>
              <a:rPr lang="en-US" dirty="0" smtClean="0"/>
              <a:t> thermal &amp; electrical </a:t>
            </a:r>
            <a:r>
              <a:rPr lang="en-US" u="sng" dirty="0" smtClean="0"/>
              <a:t>conductors</a:t>
            </a:r>
            <a:r>
              <a:rPr lang="en-US" dirty="0" smtClean="0"/>
              <a:t> except near the melting points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FF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10474</TotalTime>
  <Words>1105</Words>
  <Application>Microsoft Office PowerPoint</Application>
  <PresentationFormat>On-screen Show (4:3)</PresentationFormat>
  <Paragraphs>141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Minerals</vt:lpstr>
      <vt:lpstr>PowerPoint Presentation</vt:lpstr>
      <vt:lpstr>Bonding in Minerals</vt:lpstr>
      <vt:lpstr>Types of Bonds</vt:lpstr>
      <vt:lpstr>Definition of Bonding</vt:lpstr>
      <vt:lpstr>Substances Formed by Bonding</vt:lpstr>
      <vt:lpstr>Ionic Bonding</vt:lpstr>
      <vt:lpstr>Halite</vt:lpstr>
      <vt:lpstr>Physical Properties of Ionically Bonded Crystals </vt:lpstr>
      <vt:lpstr>Covalent Bonding</vt:lpstr>
      <vt:lpstr>Carbon</vt:lpstr>
      <vt:lpstr>Physical Properties of Covalently Bonded Crystals </vt:lpstr>
      <vt:lpstr>Metallic Bonding</vt:lpstr>
      <vt:lpstr>Sea of Electrons</vt:lpstr>
      <vt:lpstr>Minerals with Metallic Bonding</vt:lpstr>
      <vt:lpstr>Intermolecular Bonds</vt:lpstr>
      <vt:lpstr>Hydrogen Bonding</vt:lpstr>
      <vt:lpstr>Hydrogen Bond Image</vt:lpstr>
      <vt:lpstr>Relative Bond Strength</vt:lpstr>
      <vt:lpstr>Water</vt:lpstr>
      <vt:lpstr>Ammonia and Hydrogen Fluoride</vt:lpstr>
      <vt:lpstr>Van der Waals Bonding</vt:lpstr>
      <vt:lpstr>Electrical Attractions</vt:lpstr>
      <vt:lpstr>Distortion of Electron Cloud</vt:lpstr>
      <vt:lpstr>Mobile Electrons</vt:lpstr>
      <vt:lpstr>Temporary Fluctuating Dipoles</vt:lpstr>
      <vt:lpstr>Presence of Multiple Bond Types</vt:lpstr>
      <vt:lpstr>Graphite</vt:lpstr>
    </vt:vector>
  </TitlesOfParts>
  <Company>FAU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Bonding in Minerals</dc:title>
  <dc:creator>dwarburton</dc:creator>
  <cp:lastModifiedBy>Munna</cp:lastModifiedBy>
  <cp:revision>61</cp:revision>
  <dcterms:created xsi:type="dcterms:W3CDTF">2004-01-14T18:29:04Z</dcterms:created>
  <dcterms:modified xsi:type="dcterms:W3CDTF">2013-01-02T05:46:02Z</dcterms:modified>
</cp:coreProperties>
</file>